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0"/>
  </p:notesMasterIdLst>
  <p:sldIdLst>
    <p:sldId id="258" r:id="rId2"/>
    <p:sldId id="259" r:id="rId3"/>
    <p:sldId id="260" r:id="rId4"/>
    <p:sldId id="294" r:id="rId5"/>
    <p:sldId id="283" r:id="rId6"/>
    <p:sldId id="256" r:id="rId7"/>
    <p:sldId id="257" r:id="rId8"/>
    <p:sldId id="262" r:id="rId9"/>
    <p:sldId id="263" r:id="rId10"/>
    <p:sldId id="271" r:id="rId11"/>
    <p:sldId id="261" r:id="rId12"/>
    <p:sldId id="264" r:id="rId13"/>
    <p:sldId id="265" r:id="rId14"/>
    <p:sldId id="267" r:id="rId15"/>
    <p:sldId id="268" r:id="rId16"/>
    <p:sldId id="269" r:id="rId17"/>
    <p:sldId id="270" r:id="rId18"/>
    <p:sldId id="273" r:id="rId19"/>
    <p:sldId id="272" r:id="rId20"/>
    <p:sldId id="274" r:id="rId21"/>
    <p:sldId id="275" r:id="rId22"/>
    <p:sldId id="276" r:id="rId23"/>
    <p:sldId id="278" r:id="rId24"/>
    <p:sldId id="277" r:id="rId25"/>
    <p:sldId id="279" r:id="rId26"/>
    <p:sldId id="280" r:id="rId27"/>
    <p:sldId id="281" r:id="rId28"/>
    <p:sldId id="282" r:id="rId29"/>
    <p:sldId id="285" r:id="rId30"/>
    <p:sldId id="286" r:id="rId31"/>
    <p:sldId id="287" r:id="rId32"/>
    <p:sldId id="288" r:id="rId33"/>
    <p:sldId id="289" r:id="rId34"/>
    <p:sldId id="290" r:id="rId35"/>
    <p:sldId id="291" r:id="rId36"/>
    <p:sldId id="292" r:id="rId37"/>
    <p:sldId id="284" r:id="rId38"/>
    <p:sldId id="293" r:id="rId39"/>
  </p:sldIdLst>
  <p:sldSz cx="7559675" cy="10691813"/>
  <p:notesSz cx="9942513" cy="6810375"/>
  <p:embeddedFontLst>
    <p:embeddedFont>
      <p:font typeface="Calibri" panose="020F0502020204030204" pitchFamily="34" charset="0"/>
      <p:regular r:id="rId41"/>
      <p:bold r:id="rId42"/>
      <p:italic r:id="rId43"/>
      <p:boldItalic r:id="rId44"/>
    </p:embeddedFont>
    <p:embeddedFont>
      <p:font typeface="Fugaz One" panose="020B0604020202020204" charset="0"/>
      <p:regular r:id="rId45"/>
    </p:embeddedFont>
    <p:embeddedFont>
      <p:font typeface="Happy Monkey" panose="020B0604020202020204" charset="0"/>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2292" y="96"/>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8763" y="511175"/>
            <a:ext cx="1806575" cy="25542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94253" y="3234929"/>
            <a:ext cx="7954010" cy="3064669"/>
          </a:xfrm>
          <a:prstGeom prst="rect">
            <a:avLst/>
          </a:prstGeom>
          <a:noFill/>
          <a:ln>
            <a:noFill/>
          </a:ln>
        </p:spPr>
        <p:txBody>
          <a:bodyPr spcFirstLastPara="1" wrap="square" lIns="91580" tIns="91580" rIns="91580" bIns="91580"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8763" y="511175"/>
            <a:ext cx="1806575" cy="2554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94253" y="3234929"/>
            <a:ext cx="7954010" cy="3064669"/>
          </a:xfrm>
          <a:prstGeom prst="rect">
            <a:avLst/>
          </a:prstGeom>
        </p:spPr>
        <p:txBody>
          <a:bodyPr spcFirstLastPara="1" wrap="square" lIns="91580" tIns="91580" rIns="91580" bIns="91580"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8763" y="511175"/>
            <a:ext cx="1804987" cy="2554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94253" y="3234929"/>
            <a:ext cx="7954010" cy="3064669"/>
          </a:xfrm>
          <a:prstGeom prst="rect">
            <a:avLst/>
          </a:prstGeom>
        </p:spPr>
        <p:txBody>
          <a:bodyPr spcFirstLastPara="1" wrap="square" lIns="91580" tIns="91580" rIns="91580" bIns="91580"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caaefc115d_0_352:notes"/>
          <p:cNvSpPr>
            <a:spLocks noGrp="1" noRot="1" noChangeAspect="1"/>
          </p:cNvSpPr>
          <p:nvPr>
            <p:ph type="sldImg" idx="2"/>
          </p:nvPr>
        </p:nvSpPr>
        <p:spPr>
          <a:xfrm>
            <a:off x="4068763" y="511175"/>
            <a:ext cx="1804987" cy="2554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caaefc115d_0_352:notes"/>
          <p:cNvSpPr txBox="1">
            <a:spLocks noGrp="1"/>
          </p:cNvSpPr>
          <p:nvPr>
            <p:ph type="body" idx="1"/>
          </p:nvPr>
        </p:nvSpPr>
        <p:spPr>
          <a:xfrm>
            <a:off x="994253" y="3234929"/>
            <a:ext cx="7954010" cy="3064669"/>
          </a:xfrm>
          <a:prstGeom prst="rect">
            <a:avLst/>
          </a:prstGeom>
        </p:spPr>
        <p:txBody>
          <a:bodyPr spcFirstLastPara="1" wrap="square" lIns="91580" tIns="91580" rIns="91580" bIns="91580"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caaefc115d_0_437:notes"/>
          <p:cNvSpPr>
            <a:spLocks noGrp="1" noRot="1" noChangeAspect="1"/>
          </p:cNvSpPr>
          <p:nvPr>
            <p:ph type="sldImg" idx="2"/>
          </p:nvPr>
        </p:nvSpPr>
        <p:spPr>
          <a:xfrm>
            <a:off x="4068763" y="511175"/>
            <a:ext cx="1804987" cy="2554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caaefc115d_0_437:notes"/>
          <p:cNvSpPr txBox="1">
            <a:spLocks noGrp="1"/>
          </p:cNvSpPr>
          <p:nvPr>
            <p:ph type="body" idx="1"/>
          </p:nvPr>
        </p:nvSpPr>
        <p:spPr>
          <a:xfrm>
            <a:off x="994253" y="3234929"/>
            <a:ext cx="7954010" cy="3064669"/>
          </a:xfrm>
          <a:prstGeom prst="rect">
            <a:avLst/>
          </a:prstGeom>
        </p:spPr>
        <p:txBody>
          <a:bodyPr spcFirstLastPara="1" wrap="square" lIns="91580" tIns="91580" rIns="91580" bIns="91580"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8763" y="511175"/>
            <a:ext cx="1804987" cy="2554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94253" y="3234929"/>
            <a:ext cx="7954010" cy="3064669"/>
          </a:xfrm>
          <a:prstGeom prst="rect">
            <a:avLst/>
          </a:prstGeom>
        </p:spPr>
        <p:txBody>
          <a:bodyPr spcFirstLastPara="1" wrap="square" lIns="91580" tIns="91580" rIns="91580" bIns="91580"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8763" y="511175"/>
            <a:ext cx="1804987" cy="2554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94253" y="3234929"/>
            <a:ext cx="7954010" cy="3064669"/>
          </a:xfrm>
          <a:prstGeom prst="rect">
            <a:avLst/>
          </a:prstGeom>
        </p:spPr>
        <p:txBody>
          <a:bodyPr spcFirstLastPara="1" wrap="square" lIns="91580" tIns="91580" rIns="91580" bIns="91580"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db465c6819_0_209:notes"/>
          <p:cNvSpPr>
            <a:spLocks noGrp="1" noRot="1" noChangeAspect="1"/>
          </p:cNvSpPr>
          <p:nvPr>
            <p:ph type="sldImg" idx="2"/>
          </p:nvPr>
        </p:nvSpPr>
        <p:spPr>
          <a:xfrm>
            <a:off x="4068763" y="511175"/>
            <a:ext cx="1804987" cy="2554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db465c6819_0_209:notes"/>
          <p:cNvSpPr txBox="1">
            <a:spLocks noGrp="1"/>
          </p:cNvSpPr>
          <p:nvPr>
            <p:ph type="body" idx="1"/>
          </p:nvPr>
        </p:nvSpPr>
        <p:spPr>
          <a:xfrm>
            <a:off x="994253" y="3234929"/>
            <a:ext cx="7954010" cy="3064669"/>
          </a:xfrm>
          <a:prstGeom prst="rect">
            <a:avLst/>
          </a:prstGeom>
        </p:spPr>
        <p:txBody>
          <a:bodyPr spcFirstLastPara="1" wrap="square" lIns="91580" tIns="91580" rIns="91580" bIns="91580" anchor="t" anchorCtr="0">
            <a:noAutofit/>
          </a:bodyPr>
          <a:lstStyle/>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8763" y="511175"/>
            <a:ext cx="1804987" cy="2554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94253" y="3234929"/>
            <a:ext cx="7954010" cy="3064669"/>
          </a:xfrm>
          <a:prstGeom prst="rect">
            <a:avLst/>
          </a:prstGeom>
        </p:spPr>
        <p:txBody>
          <a:bodyPr spcFirstLastPara="1" wrap="square" lIns="91580" tIns="91580" rIns="91580" bIns="91580" anchor="t" anchorCtr="0">
            <a:noAutofit/>
          </a:bodyPr>
          <a:lstStyle/>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8763" y="511175"/>
            <a:ext cx="1804987" cy="2554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94253" y="3234929"/>
            <a:ext cx="7954010" cy="3064669"/>
          </a:xfrm>
          <a:prstGeom prst="rect">
            <a:avLst/>
          </a:prstGeom>
        </p:spPr>
        <p:txBody>
          <a:bodyPr spcFirstLastPara="1" wrap="square" lIns="91580" tIns="91580" rIns="91580" bIns="91580" anchor="t" anchorCtr="0">
            <a:noAutofit/>
          </a:bodyPr>
          <a:lstStyle/>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8763" y="511175"/>
            <a:ext cx="1804987" cy="2554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94253" y="3234929"/>
            <a:ext cx="7954010" cy="3064669"/>
          </a:xfrm>
          <a:prstGeom prst="rect">
            <a:avLst/>
          </a:prstGeom>
        </p:spPr>
        <p:txBody>
          <a:bodyPr spcFirstLastPara="1" wrap="square" lIns="91580" tIns="91580" rIns="91580" bIns="91580" anchor="t" anchorCtr="0">
            <a:noAutofit/>
          </a:bodyPr>
          <a:lstStyle/>
          <a:p>
            <a:pPr marL="0" indent="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8763" y="511175"/>
            <a:ext cx="1804987" cy="2554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94253" y="3234929"/>
            <a:ext cx="7954010" cy="3064669"/>
          </a:xfrm>
          <a:prstGeom prst="rect">
            <a:avLst/>
          </a:prstGeom>
        </p:spPr>
        <p:txBody>
          <a:bodyPr spcFirstLastPara="1" wrap="square" lIns="91580" tIns="91580" rIns="91580" bIns="91580"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8763" y="511175"/>
            <a:ext cx="1806575" cy="2554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94253" y="3234929"/>
            <a:ext cx="7954010" cy="3064669"/>
          </a:xfrm>
          <a:prstGeom prst="rect">
            <a:avLst/>
          </a:prstGeom>
        </p:spPr>
        <p:txBody>
          <a:bodyPr spcFirstLastPara="1" wrap="square" lIns="91580" tIns="91580" rIns="91580" bIns="91580" anchor="t" anchorCtr="0">
            <a:noAutofit/>
          </a:bodyPr>
          <a:lstStyle/>
          <a:p>
            <a:pPr marL="0" indent="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8763" y="511175"/>
            <a:ext cx="1804987" cy="2554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94253" y="3234929"/>
            <a:ext cx="7954010" cy="3064669"/>
          </a:xfrm>
          <a:prstGeom prst="rect">
            <a:avLst/>
          </a:prstGeom>
        </p:spPr>
        <p:txBody>
          <a:bodyPr spcFirstLastPara="1" wrap="square" lIns="91580" tIns="91580" rIns="91580" bIns="91580" anchor="t" anchorCtr="0">
            <a:noAutofit/>
          </a:bodyPr>
          <a:lstStyle/>
          <a:p>
            <a:pPr marL="0" indent="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8763" y="511175"/>
            <a:ext cx="1804987" cy="2554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94253" y="3234929"/>
            <a:ext cx="7954010" cy="3064669"/>
          </a:xfrm>
          <a:prstGeom prst="rect">
            <a:avLst/>
          </a:prstGeom>
        </p:spPr>
        <p:txBody>
          <a:bodyPr spcFirstLastPara="1" wrap="square" lIns="91580" tIns="91580" rIns="91580" bIns="91580" anchor="t" anchorCtr="0">
            <a:noAutofit/>
          </a:bodyPr>
          <a:lstStyle/>
          <a:p>
            <a:pPr marL="0" indent="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a8f1854e5b_0_193:notes"/>
          <p:cNvSpPr>
            <a:spLocks noGrp="1" noRot="1" noChangeAspect="1"/>
          </p:cNvSpPr>
          <p:nvPr>
            <p:ph type="sldImg" idx="2"/>
          </p:nvPr>
        </p:nvSpPr>
        <p:spPr>
          <a:xfrm>
            <a:off x="4068763" y="511175"/>
            <a:ext cx="1806575" cy="2554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a8f1854e5b_0_193:notes"/>
          <p:cNvSpPr txBox="1">
            <a:spLocks noGrp="1"/>
          </p:cNvSpPr>
          <p:nvPr>
            <p:ph type="body" idx="1"/>
          </p:nvPr>
        </p:nvSpPr>
        <p:spPr>
          <a:xfrm>
            <a:off x="994253" y="3234929"/>
            <a:ext cx="7954010" cy="3064669"/>
          </a:xfrm>
          <a:prstGeom prst="rect">
            <a:avLst/>
          </a:prstGeom>
        </p:spPr>
        <p:txBody>
          <a:bodyPr spcFirstLastPara="1" wrap="square" lIns="91580" tIns="91580" rIns="91580" bIns="91580" anchor="t" anchorCtr="0">
            <a:noAutofit/>
          </a:bodyPr>
          <a:lstStyle/>
          <a:p>
            <a:pPr marL="0" indent="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a8f1854e5b_0_133:notes"/>
          <p:cNvSpPr>
            <a:spLocks noGrp="1" noRot="1" noChangeAspect="1"/>
          </p:cNvSpPr>
          <p:nvPr>
            <p:ph type="sldImg" idx="2"/>
          </p:nvPr>
        </p:nvSpPr>
        <p:spPr>
          <a:xfrm>
            <a:off x="4068763" y="511175"/>
            <a:ext cx="1804987" cy="2554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a8f1854e5b_0_133:notes"/>
          <p:cNvSpPr txBox="1">
            <a:spLocks noGrp="1"/>
          </p:cNvSpPr>
          <p:nvPr>
            <p:ph type="body" idx="1"/>
          </p:nvPr>
        </p:nvSpPr>
        <p:spPr>
          <a:xfrm>
            <a:off x="994253" y="3234929"/>
            <a:ext cx="7954010" cy="3064669"/>
          </a:xfrm>
          <a:prstGeom prst="rect">
            <a:avLst/>
          </a:prstGeom>
        </p:spPr>
        <p:txBody>
          <a:bodyPr spcFirstLastPara="1" wrap="square" lIns="91580" tIns="91580" rIns="91580" bIns="91580" anchor="t" anchorCtr="0">
            <a:noAutofit/>
          </a:bodyPr>
          <a:lstStyle/>
          <a:p>
            <a:pPr marL="0" indent="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a8f1854e5b_0_0:notes"/>
          <p:cNvSpPr>
            <a:spLocks noGrp="1" noRot="1" noChangeAspect="1"/>
          </p:cNvSpPr>
          <p:nvPr>
            <p:ph type="sldImg" idx="2"/>
          </p:nvPr>
        </p:nvSpPr>
        <p:spPr>
          <a:xfrm>
            <a:off x="4068763" y="511175"/>
            <a:ext cx="1806575" cy="2554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a8f1854e5b_0_0:notes"/>
          <p:cNvSpPr txBox="1">
            <a:spLocks noGrp="1"/>
          </p:cNvSpPr>
          <p:nvPr>
            <p:ph type="body" idx="1"/>
          </p:nvPr>
        </p:nvSpPr>
        <p:spPr>
          <a:xfrm>
            <a:off x="994253" y="3234929"/>
            <a:ext cx="7954010" cy="3064669"/>
          </a:xfrm>
          <a:prstGeom prst="rect">
            <a:avLst/>
          </a:prstGeom>
        </p:spPr>
        <p:txBody>
          <a:bodyPr spcFirstLastPara="1" wrap="square" lIns="91580" tIns="91580" rIns="91580" bIns="91580" anchor="t" anchorCtr="0">
            <a:noAutofit/>
          </a:bodyPr>
          <a:lstStyle/>
          <a:p>
            <a:pPr marL="0" indent="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a8f1854e5b_0_67:notes"/>
          <p:cNvSpPr>
            <a:spLocks noGrp="1" noRot="1" noChangeAspect="1"/>
          </p:cNvSpPr>
          <p:nvPr>
            <p:ph type="sldImg" idx="2"/>
          </p:nvPr>
        </p:nvSpPr>
        <p:spPr>
          <a:xfrm>
            <a:off x="4068763" y="511175"/>
            <a:ext cx="1804987" cy="2554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a8f1854e5b_0_67:notes"/>
          <p:cNvSpPr txBox="1">
            <a:spLocks noGrp="1"/>
          </p:cNvSpPr>
          <p:nvPr>
            <p:ph type="body" idx="1"/>
          </p:nvPr>
        </p:nvSpPr>
        <p:spPr>
          <a:xfrm>
            <a:off x="994253" y="3234929"/>
            <a:ext cx="7954010" cy="3064669"/>
          </a:xfrm>
          <a:prstGeom prst="rect">
            <a:avLst/>
          </a:prstGeom>
        </p:spPr>
        <p:txBody>
          <a:bodyPr spcFirstLastPara="1" wrap="square" lIns="91580" tIns="91580" rIns="91580" bIns="91580" anchor="t" anchorCtr="0">
            <a:noAutofit/>
          </a:bodyPr>
          <a:lstStyle/>
          <a:p>
            <a:pPr marL="0" indent="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8763" y="511175"/>
            <a:ext cx="1804987" cy="2554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94253" y="3234929"/>
            <a:ext cx="7954010" cy="3064669"/>
          </a:xfrm>
          <a:prstGeom prst="rect">
            <a:avLst/>
          </a:prstGeom>
        </p:spPr>
        <p:txBody>
          <a:bodyPr spcFirstLastPara="1" wrap="square" lIns="91580" tIns="91580" rIns="91580" bIns="91580" anchor="t" anchorCtr="0">
            <a:noAutofit/>
          </a:bodyPr>
          <a:lstStyle/>
          <a:p>
            <a:pPr marL="0" indent="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8763" y="511175"/>
            <a:ext cx="1804987" cy="2554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94253" y="3234929"/>
            <a:ext cx="7954010" cy="3064669"/>
          </a:xfrm>
          <a:prstGeom prst="rect">
            <a:avLst/>
          </a:prstGeom>
        </p:spPr>
        <p:txBody>
          <a:bodyPr spcFirstLastPara="1" wrap="square" lIns="91580" tIns="91580" rIns="91580" bIns="91580" anchor="t" anchorCtr="0">
            <a:noAutofit/>
          </a:bodyPr>
          <a:lstStyle/>
          <a:p>
            <a:pPr marL="0" indent="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8763" y="511175"/>
            <a:ext cx="1804987" cy="2554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94253" y="3234929"/>
            <a:ext cx="7954010" cy="3064669"/>
          </a:xfrm>
          <a:prstGeom prst="rect">
            <a:avLst/>
          </a:prstGeom>
        </p:spPr>
        <p:txBody>
          <a:bodyPr spcFirstLastPara="1" wrap="square" lIns="91580" tIns="91580" rIns="91580" bIns="91580" anchor="t" anchorCtr="0">
            <a:noAutofit/>
          </a:bodyPr>
          <a:lstStyle/>
          <a:p>
            <a:pPr marL="0" indent="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8763" y="511175"/>
            <a:ext cx="1804987" cy="2554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94253" y="3234929"/>
            <a:ext cx="7954010" cy="3064669"/>
          </a:xfrm>
          <a:prstGeom prst="rect">
            <a:avLst/>
          </a:prstGeom>
        </p:spPr>
        <p:txBody>
          <a:bodyPr spcFirstLastPara="1" wrap="square" lIns="91580" tIns="91580" rIns="91580" bIns="91580"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8763" y="511175"/>
            <a:ext cx="1806575" cy="2554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94253" y="3234929"/>
            <a:ext cx="7954010" cy="3064669"/>
          </a:xfrm>
          <a:prstGeom prst="rect">
            <a:avLst/>
          </a:prstGeom>
        </p:spPr>
        <p:txBody>
          <a:bodyPr spcFirstLastPara="1" wrap="square" lIns="91580" tIns="91580" rIns="91580" bIns="91580" anchor="t" anchorCtr="0">
            <a:noAutofit/>
          </a:bodyPr>
          <a:lstStyle/>
          <a:p>
            <a:pPr marL="0" indent="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8763" y="511175"/>
            <a:ext cx="1804987" cy="2554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94253" y="3234929"/>
            <a:ext cx="7954010" cy="3064669"/>
          </a:xfrm>
          <a:prstGeom prst="rect">
            <a:avLst/>
          </a:prstGeom>
        </p:spPr>
        <p:txBody>
          <a:bodyPr spcFirstLastPara="1" wrap="square" lIns="91580" tIns="91580" rIns="91580" bIns="91580" anchor="t" anchorCtr="0">
            <a:noAutofit/>
          </a:bodyPr>
          <a:lstStyle/>
          <a:p>
            <a:pPr marL="0" indent="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8763" y="511175"/>
            <a:ext cx="1804987" cy="2554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94253" y="3234929"/>
            <a:ext cx="7954010" cy="3064669"/>
          </a:xfrm>
          <a:prstGeom prst="rect">
            <a:avLst/>
          </a:prstGeom>
        </p:spPr>
        <p:txBody>
          <a:bodyPr spcFirstLastPara="1" wrap="square" lIns="91580" tIns="91580" rIns="91580" bIns="91580"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a8f1854e5b_0_737:notes"/>
          <p:cNvSpPr>
            <a:spLocks noGrp="1" noRot="1" noChangeAspect="1"/>
          </p:cNvSpPr>
          <p:nvPr>
            <p:ph type="sldImg" idx="2"/>
          </p:nvPr>
        </p:nvSpPr>
        <p:spPr>
          <a:xfrm>
            <a:off x="4068763" y="511175"/>
            <a:ext cx="1806575" cy="2554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a8f1854e5b_0_737:notes"/>
          <p:cNvSpPr txBox="1">
            <a:spLocks noGrp="1"/>
          </p:cNvSpPr>
          <p:nvPr>
            <p:ph type="body" idx="1"/>
          </p:nvPr>
        </p:nvSpPr>
        <p:spPr>
          <a:xfrm>
            <a:off x="994253" y="3234929"/>
            <a:ext cx="7954010" cy="3064669"/>
          </a:xfrm>
          <a:prstGeom prst="rect">
            <a:avLst/>
          </a:prstGeom>
        </p:spPr>
        <p:txBody>
          <a:bodyPr spcFirstLastPara="1" wrap="square" lIns="91580" tIns="91580" rIns="91580" bIns="91580"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8763" y="511175"/>
            <a:ext cx="1804987" cy="2554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94253" y="3234929"/>
            <a:ext cx="7954010" cy="3064669"/>
          </a:xfrm>
          <a:prstGeom prst="rect">
            <a:avLst/>
          </a:prstGeom>
        </p:spPr>
        <p:txBody>
          <a:bodyPr spcFirstLastPara="1" wrap="square" lIns="91580" tIns="91580" rIns="91580" bIns="91580"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8763" y="511175"/>
            <a:ext cx="1806575" cy="2554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94253" y="3234929"/>
            <a:ext cx="7954010" cy="3064669"/>
          </a:xfrm>
          <a:prstGeom prst="rect">
            <a:avLst/>
          </a:prstGeom>
        </p:spPr>
        <p:txBody>
          <a:bodyPr spcFirstLastPara="1" wrap="square" lIns="91580" tIns="91580" rIns="91580" bIns="91580"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8763" y="511175"/>
            <a:ext cx="1806575" cy="2554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94253" y="3234929"/>
            <a:ext cx="7954010" cy="3064669"/>
          </a:xfrm>
          <a:prstGeom prst="rect">
            <a:avLst/>
          </a:prstGeom>
        </p:spPr>
        <p:txBody>
          <a:bodyPr spcFirstLastPara="1" wrap="square" lIns="91580" tIns="91580" rIns="91580" bIns="91580"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a693b1050b_0_0:notes"/>
          <p:cNvSpPr>
            <a:spLocks noGrp="1" noRot="1" noChangeAspect="1"/>
          </p:cNvSpPr>
          <p:nvPr>
            <p:ph type="sldImg" idx="2"/>
          </p:nvPr>
        </p:nvSpPr>
        <p:spPr>
          <a:xfrm>
            <a:off x="4068763" y="511175"/>
            <a:ext cx="1806575" cy="2554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a693b1050b_0_0:notes"/>
          <p:cNvSpPr txBox="1">
            <a:spLocks noGrp="1"/>
          </p:cNvSpPr>
          <p:nvPr>
            <p:ph type="body" idx="1"/>
          </p:nvPr>
        </p:nvSpPr>
        <p:spPr>
          <a:xfrm>
            <a:off x="994253" y="3234929"/>
            <a:ext cx="7954010" cy="3064669"/>
          </a:xfrm>
          <a:prstGeom prst="rect">
            <a:avLst/>
          </a:prstGeom>
        </p:spPr>
        <p:txBody>
          <a:bodyPr spcFirstLastPara="1" wrap="square" lIns="91580" tIns="91580" rIns="91580" bIns="91580"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8763" y="511175"/>
            <a:ext cx="1806575" cy="25542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94253" y="3234929"/>
            <a:ext cx="7954010" cy="3064669"/>
          </a:xfrm>
          <a:prstGeom prst="rect">
            <a:avLst/>
          </a:prstGeom>
        </p:spPr>
        <p:txBody>
          <a:bodyPr spcFirstLastPara="1" wrap="square" lIns="91580" tIns="91580" rIns="91580" bIns="91580"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1547779"/>
            <a:ext cx="7044600" cy="426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7705" y="5891408"/>
            <a:ext cx="7044600" cy="164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925091"/>
            <a:ext cx="7044600" cy="1190401"/>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7705" y="2395697"/>
            <a:ext cx="7044600" cy="7101899"/>
          </a:xfrm>
          <a:prstGeom prst="rect">
            <a:avLst/>
          </a:prstGeom>
        </p:spPr>
        <p:txBody>
          <a:bodyPr spcFirstLastPara="1" wrap="square" lIns="91425" tIns="91425" rIns="91425" bIns="91425" anchor="t" anchorCtr="0">
            <a:noAutofit/>
          </a:bodyPr>
          <a:lstStyle>
            <a:lvl1pPr marL="457224" lvl="0" indent="-342917">
              <a:spcBef>
                <a:spcPts val="0"/>
              </a:spcBef>
              <a:spcAft>
                <a:spcPts val="0"/>
              </a:spcAft>
              <a:buSzPts val="1800"/>
              <a:buChar char="●"/>
              <a:defRPr/>
            </a:lvl1pPr>
            <a:lvl2pPr marL="914447" lvl="1" indent="-317516">
              <a:spcBef>
                <a:spcPts val="1600"/>
              </a:spcBef>
              <a:spcAft>
                <a:spcPts val="0"/>
              </a:spcAft>
              <a:buSzPts val="1400"/>
              <a:buChar char="○"/>
              <a:defRPr/>
            </a:lvl2pPr>
            <a:lvl3pPr marL="1371671" lvl="2" indent="-317516">
              <a:spcBef>
                <a:spcPts val="1600"/>
              </a:spcBef>
              <a:spcAft>
                <a:spcPts val="0"/>
              </a:spcAft>
              <a:buSzPts val="1400"/>
              <a:buChar char="■"/>
              <a:defRPr/>
            </a:lvl3pPr>
            <a:lvl4pPr marL="1828894" lvl="3" indent="-317516">
              <a:spcBef>
                <a:spcPts val="1600"/>
              </a:spcBef>
              <a:spcAft>
                <a:spcPts val="0"/>
              </a:spcAft>
              <a:buSzPts val="1400"/>
              <a:buChar char="●"/>
              <a:defRPr/>
            </a:lvl4pPr>
            <a:lvl5pPr marL="2286118" lvl="4" indent="-317516">
              <a:spcBef>
                <a:spcPts val="1600"/>
              </a:spcBef>
              <a:spcAft>
                <a:spcPts val="0"/>
              </a:spcAft>
              <a:buSzPts val="1400"/>
              <a:buChar char="○"/>
              <a:defRPr/>
            </a:lvl5pPr>
            <a:lvl6pPr marL="2743342" lvl="5" indent="-317516">
              <a:spcBef>
                <a:spcPts val="1600"/>
              </a:spcBef>
              <a:spcAft>
                <a:spcPts val="0"/>
              </a:spcAft>
              <a:buSzPts val="1400"/>
              <a:buChar char="■"/>
              <a:defRPr/>
            </a:lvl6pPr>
            <a:lvl7pPr marL="3200565" lvl="6" indent="-317516">
              <a:spcBef>
                <a:spcPts val="1600"/>
              </a:spcBef>
              <a:spcAft>
                <a:spcPts val="0"/>
              </a:spcAft>
              <a:buSzPts val="1400"/>
              <a:buChar char="●"/>
              <a:defRPr/>
            </a:lvl7pPr>
            <a:lvl8pPr marL="3657789" lvl="7" indent="-317516">
              <a:spcBef>
                <a:spcPts val="1600"/>
              </a:spcBef>
              <a:spcAft>
                <a:spcPts val="0"/>
              </a:spcAft>
              <a:buSzPts val="1400"/>
              <a:buChar char="○"/>
              <a:defRPr/>
            </a:lvl8pPr>
            <a:lvl9pPr marL="4115012" lvl="8" indent="-317516">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925091"/>
            <a:ext cx="7044600" cy="1190401"/>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7706" y="2395697"/>
            <a:ext cx="3306900" cy="7101899"/>
          </a:xfrm>
          <a:prstGeom prst="rect">
            <a:avLst/>
          </a:prstGeom>
        </p:spPr>
        <p:txBody>
          <a:bodyPr spcFirstLastPara="1" wrap="square" lIns="91425" tIns="91425" rIns="91425" bIns="91425" anchor="t" anchorCtr="0">
            <a:noAutofit/>
          </a:bodyPr>
          <a:lstStyle>
            <a:lvl1pPr marL="457224" lvl="0" indent="-317516">
              <a:spcBef>
                <a:spcPts val="0"/>
              </a:spcBef>
              <a:spcAft>
                <a:spcPts val="0"/>
              </a:spcAft>
              <a:buSzPts val="1400"/>
              <a:buChar char="●"/>
              <a:defRPr sz="1400"/>
            </a:lvl1pPr>
            <a:lvl2pPr marL="914447" lvl="1" indent="-304816">
              <a:spcBef>
                <a:spcPts val="1600"/>
              </a:spcBef>
              <a:spcAft>
                <a:spcPts val="0"/>
              </a:spcAft>
              <a:buSzPts val="1200"/>
              <a:buChar char="○"/>
              <a:defRPr sz="1200"/>
            </a:lvl2pPr>
            <a:lvl3pPr marL="1371671" lvl="2" indent="-304816">
              <a:spcBef>
                <a:spcPts val="1600"/>
              </a:spcBef>
              <a:spcAft>
                <a:spcPts val="0"/>
              </a:spcAft>
              <a:buSzPts val="1200"/>
              <a:buChar char="■"/>
              <a:defRPr sz="1200"/>
            </a:lvl3pPr>
            <a:lvl4pPr marL="1828894" lvl="3" indent="-304816">
              <a:spcBef>
                <a:spcPts val="1600"/>
              </a:spcBef>
              <a:spcAft>
                <a:spcPts val="0"/>
              </a:spcAft>
              <a:buSzPts val="1200"/>
              <a:buChar char="●"/>
              <a:defRPr sz="1200"/>
            </a:lvl4pPr>
            <a:lvl5pPr marL="2286118" lvl="4" indent="-304816">
              <a:spcBef>
                <a:spcPts val="1600"/>
              </a:spcBef>
              <a:spcAft>
                <a:spcPts val="0"/>
              </a:spcAft>
              <a:buSzPts val="1200"/>
              <a:buChar char="○"/>
              <a:defRPr sz="1200"/>
            </a:lvl5pPr>
            <a:lvl6pPr marL="2743342" lvl="5" indent="-304816">
              <a:spcBef>
                <a:spcPts val="1600"/>
              </a:spcBef>
              <a:spcAft>
                <a:spcPts val="0"/>
              </a:spcAft>
              <a:buSzPts val="1200"/>
              <a:buChar char="■"/>
              <a:defRPr sz="1200"/>
            </a:lvl6pPr>
            <a:lvl7pPr marL="3200565" lvl="6" indent="-304816">
              <a:spcBef>
                <a:spcPts val="1600"/>
              </a:spcBef>
              <a:spcAft>
                <a:spcPts val="0"/>
              </a:spcAft>
              <a:buSzPts val="1200"/>
              <a:buChar char="●"/>
              <a:defRPr sz="1200"/>
            </a:lvl7pPr>
            <a:lvl8pPr marL="3657789" lvl="7" indent="-304816">
              <a:spcBef>
                <a:spcPts val="1600"/>
              </a:spcBef>
              <a:spcAft>
                <a:spcPts val="0"/>
              </a:spcAft>
              <a:buSzPts val="1200"/>
              <a:buChar char="○"/>
              <a:defRPr sz="1200"/>
            </a:lvl8pPr>
            <a:lvl9pPr marL="4115012" lvl="8" indent="-304816">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3995291" y="2395697"/>
            <a:ext cx="3306900" cy="7101899"/>
          </a:xfrm>
          <a:prstGeom prst="rect">
            <a:avLst/>
          </a:prstGeom>
        </p:spPr>
        <p:txBody>
          <a:bodyPr spcFirstLastPara="1" wrap="square" lIns="91425" tIns="91425" rIns="91425" bIns="91425" anchor="t" anchorCtr="0">
            <a:noAutofit/>
          </a:bodyPr>
          <a:lstStyle>
            <a:lvl1pPr marL="457224" lvl="0" indent="-317516">
              <a:spcBef>
                <a:spcPts val="0"/>
              </a:spcBef>
              <a:spcAft>
                <a:spcPts val="0"/>
              </a:spcAft>
              <a:buSzPts val="1400"/>
              <a:buChar char="●"/>
              <a:defRPr sz="1400"/>
            </a:lvl1pPr>
            <a:lvl2pPr marL="914447" lvl="1" indent="-304816">
              <a:spcBef>
                <a:spcPts val="1600"/>
              </a:spcBef>
              <a:spcAft>
                <a:spcPts val="0"/>
              </a:spcAft>
              <a:buSzPts val="1200"/>
              <a:buChar char="○"/>
              <a:defRPr sz="1200"/>
            </a:lvl2pPr>
            <a:lvl3pPr marL="1371671" lvl="2" indent="-304816">
              <a:spcBef>
                <a:spcPts val="1600"/>
              </a:spcBef>
              <a:spcAft>
                <a:spcPts val="0"/>
              </a:spcAft>
              <a:buSzPts val="1200"/>
              <a:buChar char="■"/>
              <a:defRPr sz="1200"/>
            </a:lvl3pPr>
            <a:lvl4pPr marL="1828894" lvl="3" indent="-304816">
              <a:spcBef>
                <a:spcPts val="1600"/>
              </a:spcBef>
              <a:spcAft>
                <a:spcPts val="0"/>
              </a:spcAft>
              <a:buSzPts val="1200"/>
              <a:buChar char="●"/>
              <a:defRPr sz="1200"/>
            </a:lvl4pPr>
            <a:lvl5pPr marL="2286118" lvl="4" indent="-304816">
              <a:spcBef>
                <a:spcPts val="1600"/>
              </a:spcBef>
              <a:spcAft>
                <a:spcPts val="0"/>
              </a:spcAft>
              <a:buSzPts val="1200"/>
              <a:buChar char="○"/>
              <a:defRPr sz="1200"/>
            </a:lvl5pPr>
            <a:lvl6pPr marL="2743342" lvl="5" indent="-304816">
              <a:spcBef>
                <a:spcPts val="1600"/>
              </a:spcBef>
              <a:spcAft>
                <a:spcPts val="0"/>
              </a:spcAft>
              <a:buSzPts val="1200"/>
              <a:buChar char="■"/>
              <a:defRPr sz="1200"/>
            </a:lvl6pPr>
            <a:lvl7pPr marL="3200565" lvl="6" indent="-304816">
              <a:spcBef>
                <a:spcPts val="1600"/>
              </a:spcBef>
              <a:spcAft>
                <a:spcPts val="0"/>
              </a:spcAft>
              <a:buSzPts val="1200"/>
              <a:buChar char="●"/>
              <a:defRPr sz="1200"/>
            </a:lvl7pPr>
            <a:lvl8pPr marL="3657789" lvl="7" indent="-304816">
              <a:spcBef>
                <a:spcPts val="1600"/>
              </a:spcBef>
              <a:spcAft>
                <a:spcPts val="0"/>
              </a:spcAft>
              <a:buSzPts val="1200"/>
              <a:buChar char="○"/>
              <a:defRPr sz="1200"/>
            </a:lvl8pPr>
            <a:lvl9pPr marL="4115012" lvl="8" indent="-304816">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925091"/>
            <a:ext cx="7044600" cy="1190401"/>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6" y="1154948"/>
            <a:ext cx="2321700" cy="1570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7706" y="2888617"/>
            <a:ext cx="2321700" cy="6609000"/>
          </a:xfrm>
          <a:prstGeom prst="rect">
            <a:avLst/>
          </a:prstGeom>
        </p:spPr>
        <p:txBody>
          <a:bodyPr spcFirstLastPara="1" wrap="square" lIns="91425" tIns="91425" rIns="91425" bIns="91425" anchor="t" anchorCtr="0">
            <a:noAutofit/>
          </a:bodyPr>
          <a:lstStyle>
            <a:lvl1pPr marL="457224" lvl="0" indent="-304816">
              <a:spcBef>
                <a:spcPts val="0"/>
              </a:spcBef>
              <a:spcAft>
                <a:spcPts val="0"/>
              </a:spcAft>
              <a:buSzPts val="1200"/>
              <a:buChar char="●"/>
              <a:defRPr sz="1200"/>
            </a:lvl1pPr>
            <a:lvl2pPr marL="914447" lvl="1" indent="-304816">
              <a:spcBef>
                <a:spcPts val="1600"/>
              </a:spcBef>
              <a:spcAft>
                <a:spcPts val="0"/>
              </a:spcAft>
              <a:buSzPts val="1200"/>
              <a:buChar char="○"/>
              <a:defRPr sz="1200"/>
            </a:lvl2pPr>
            <a:lvl3pPr marL="1371671" lvl="2" indent="-304816">
              <a:spcBef>
                <a:spcPts val="1600"/>
              </a:spcBef>
              <a:spcAft>
                <a:spcPts val="0"/>
              </a:spcAft>
              <a:buSzPts val="1200"/>
              <a:buChar char="■"/>
              <a:defRPr sz="1200"/>
            </a:lvl3pPr>
            <a:lvl4pPr marL="1828894" lvl="3" indent="-304816">
              <a:spcBef>
                <a:spcPts val="1600"/>
              </a:spcBef>
              <a:spcAft>
                <a:spcPts val="0"/>
              </a:spcAft>
              <a:buSzPts val="1200"/>
              <a:buChar char="●"/>
              <a:defRPr sz="1200"/>
            </a:lvl4pPr>
            <a:lvl5pPr marL="2286118" lvl="4" indent="-304816">
              <a:spcBef>
                <a:spcPts val="1600"/>
              </a:spcBef>
              <a:spcAft>
                <a:spcPts val="0"/>
              </a:spcAft>
              <a:buSzPts val="1200"/>
              <a:buChar char="○"/>
              <a:defRPr sz="1200"/>
            </a:lvl5pPr>
            <a:lvl6pPr marL="2743342" lvl="5" indent="-304816">
              <a:spcBef>
                <a:spcPts val="1600"/>
              </a:spcBef>
              <a:spcAft>
                <a:spcPts val="0"/>
              </a:spcAft>
              <a:buSzPts val="1200"/>
              <a:buChar char="■"/>
              <a:defRPr sz="1200"/>
            </a:lvl6pPr>
            <a:lvl7pPr marL="3200565" lvl="6" indent="-304816">
              <a:spcBef>
                <a:spcPts val="1600"/>
              </a:spcBef>
              <a:spcAft>
                <a:spcPts val="0"/>
              </a:spcAft>
              <a:buSzPts val="1200"/>
              <a:buChar char="●"/>
              <a:defRPr sz="1200"/>
            </a:lvl7pPr>
            <a:lvl8pPr marL="3657789" lvl="7" indent="-304816">
              <a:spcBef>
                <a:spcPts val="1600"/>
              </a:spcBef>
              <a:spcAft>
                <a:spcPts val="0"/>
              </a:spcAft>
              <a:buSzPts val="1200"/>
              <a:buChar char="○"/>
              <a:defRPr sz="1200"/>
            </a:lvl8pPr>
            <a:lvl9pPr marL="4115012" lvl="8" indent="-304816">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935746"/>
            <a:ext cx="5264700" cy="8503801"/>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1"/>
            </a:lvl1pPr>
            <a:lvl2pPr lvl="1">
              <a:spcBef>
                <a:spcPts val="0"/>
              </a:spcBef>
              <a:spcAft>
                <a:spcPts val="0"/>
              </a:spcAft>
              <a:buSzPts val="4800"/>
              <a:buNone/>
              <a:defRPr sz="4801"/>
            </a:lvl2pPr>
            <a:lvl3pPr lvl="2">
              <a:spcBef>
                <a:spcPts val="0"/>
              </a:spcBef>
              <a:spcAft>
                <a:spcPts val="0"/>
              </a:spcAft>
              <a:buSzPts val="4800"/>
              <a:buNone/>
              <a:defRPr sz="4801"/>
            </a:lvl3pPr>
            <a:lvl4pPr lvl="3">
              <a:spcBef>
                <a:spcPts val="0"/>
              </a:spcBef>
              <a:spcAft>
                <a:spcPts val="0"/>
              </a:spcAft>
              <a:buSzPts val="4800"/>
              <a:buNone/>
              <a:defRPr sz="4801"/>
            </a:lvl4pPr>
            <a:lvl5pPr lvl="4">
              <a:spcBef>
                <a:spcPts val="0"/>
              </a:spcBef>
              <a:spcAft>
                <a:spcPts val="0"/>
              </a:spcAft>
              <a:buSzPts val="4800"/>
              <a:buNone/>
              <a:defRPr sz="4801"/>
            </a:lvl5pPr>
            <a:lvl6pPr lvl="5">
              <a:spcBef>
                <a:spcPts val="0"/>
              </a:spcBef>
              <a:spcAft>
                <a:spcPts val="0"/>
              </a:spcAft>
              <a:buSzPts val="4800"/>
              <a:buNone/>
              <a:defRPr sz="4801"/>
            </a:lvl6pPr>
            <a:lvl7pPr lvl="6">
              <a:spcBef>
                <a:spcPts val="0"/>
              </a:spcBef>
              <a:spcAft>
                <a:spcPts val="0"/>
              </a:spcAft>
              <a:buSzPts val="4800"/>
              <a:buNone/>
              <a:defRPr sz="4801"/>
            </a:lvl7pPr>
            <a:lvl8pPr lvl="7">
              <a:spcBef>
                <a:spcPts val="0"/>
              </a:spcBef>
              <a:spcAft>
                <a:spcPts val="0"/>
              </a:spcAft>
              <a:buSzPts val="4800"/>
              <a:buNone/>
              <a:defRPr sz="4801"/>
            </a:lvl8pPr>
            <a:lvl9pPr lvl="8">
              <a:spcBef>
                <a:spcPts val="0"/>
              </a:spcBef>
              <a:spcAft>
                <a:spcPts val="0"/>
              </a:spcAft>
              <a:buSzPts val="4800"/>
              <a:buNone/>
              <a:defRPr sz="4801"/>
            </a:lvl9pPr>
          </a:lstStyle>
          <a:p>
            <a:endParaRPr/>
          </a:p>
        </p:txBody>
      </p:sp>
      <p:sp>
        <p:nvSpPr>
          <p:cNvPr id="34" name="Google Shape;34;p8"/>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 name="Google Shape;37;p9"/>
          <p:cNvSpPr txBox="1">
            <a:spLocks noGrp="1"/>
          </p:cNvSpPr>
          <p:nvPr>
            <p:ph type="title"/>
          </p:nvPr>
        </p:nvSpPr>
        <p:spPr>
          <a:xfrm>
            <a:off x="219508" y="2563451"/>
            <a:ext cx="3344400" cy="3081299"/>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19508" y="5826866"/>
            <a:ext cx="3344400" cy="2567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83839" y="1505164"/>
            <a:ext cx="3172200" cy="7681200"/>
          </a:xfrm>
          <a:prstGeom prst="rect">
            <a:avLst/>
          </a:prstGeom>
        </p:spPr>
        <p:txBody>
          <a:bodyPr spcFirstLastPara="1" wrap="square" lIns="91425" tIns="91425" rIns="91425" bIns="91425" anchor="ctr" anchorCtr="0">
            <a:noAutofit/>
          </a:bodyPr>
          <a:lstStyle>
            <a:lvl1pPr marL="457224" lvl="0" indent="-342917">
              <a:spcBef>
                <a:spcPts val="0"/>
              </a:spcBef>
              <a:spcAft>
                <a:spcPts val="0"/>
              </a:spcAft>
              <a:buSzPts val="1800"/>
              <a:buChar char="●"/>
              <a:defRPr/>
            </a:lvl1pPr>
            <a:lvl2pPr marL="914447" lvl="1" indent="-317516">
              <a:spcBef>
                <a:spcPts val="1600"/>
              </a:spcBef>
              <a:spcAft>
                <a:spcPts val="0"/>
              </a:spcAft>
              <a:buSzPts val="1400"/>
              <a:buChar char="○"/>
              <a:defRPr/>
            </a:lvl2pPr>
            <a:lvl3pPr marL="1371671" lvl="2" indent="-317516">
              <a:spcBef>
                <a:spcPts val="1600"/>
              </a:spcBef>
              <a:spcAft>
                <a:spcPts val="0"/>
              </a:spcAft>
              <a:buSzPts val="1400"/>
              <a:buChar char="■"/>
              <a:defRPr/>
            </a:lvl3pPr>
            <a:lvl4pPr marL="1828894" lvl="3" indent="-317516">
              <a:spcBef>
                <a:spcPts val="1600"/>
              </a:spcBef>
              <a:spcAft>
                <a:spcPts val="0"/>
              </a:spcAft>
              <a:buSzPts val="1400"/>
              <a:buChar char="●"/>
              <a:defRPr/>
            </a:lvl4pPr>
            <a:lvl5pPr marL="2286118" lvl="4" indent="-317516">
              <a:spcBef>
                <a:spcPts val="1600"/>
              </a:spcBef>
              <a:spcAft>
                <a:spcPts val="0"/>
              </a:spcAft>
              <a:buSzPts val="1400"/>
              <a:buChar char="○"/>
              <a:defRPr/>
            </a:lvl5pPr>
            <a:lvl6pPr marL="2743342" lvl="5" indent="-317516">
              <a:spcBef>
                <a:spcPts val="1600"/>
              </a:spcBef>
              <a:spcAft>
                <a:spcPts val="0"/>
              </a:spcAft>
              <a:buSzPts val="1400"/>
              <a:buChar char="■"/>
              <a:defRPr/>
            </a:lvl6pPr>
            <a:lvl7pPr marL="3200565" lvl="6" indent="-317516">
              <a:spcBef>
                <a:spcPts val="1600"/>
              </a:spcBef>
              <a:spcAft>
                <a:spcPts val="0"/>
              </a:spcAft>
              <a:buSzPts val="1400"/>
              <a:buChar char="●"/>
              <a:defRPr/>
            </a:lvl7pPr>
            <a:lvl8pPr marL="3657789" lvl="7" indent="-317516">
              <a:spcBef>
                <a:spcPts val="1600"/>
              </a:spcBef>
              <a:spcAft>
                <a:spcPts val="0"/>
              </a:spcAft>
              <a:buSzPts val="1400"/>
              <a:buChar char="○"/>
              <a:defRPr/>
            </a:lvl8pPr>
            <a:lvl9pPr marL="4115012" lvl="8" indent="-317516">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8794265"/>
            <a:ext cx="4959600" cy="1257901"/>
          </a:xfrm>
          <a:prstGeom prst="rect">
            <a:avLst/>
          </a:prstGeom>
        </p:spPr>
        <p:txBody>
          <a:bodyPr spcFirstLastPara="1" wrap="square" lIns="91425" tIns="91425" rIns="91425" bIns="91425" anchor="ctr" anchorCtr="0">
            <a:noAutofit/>
          </a:bodyPr>
          <a:lstStyle>
            <a:lvl1pPr marL="457224" lvl="0" indent="-22861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2299347"/>
            <a:ext cx="7044600" cy="4081499"/>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1"/>
            </a:lvl1pPr>
            <a:lvl2pPr lvl="1" algn="ctr">
              <a:spcBef>
                <a:spcPts val="0"/>
              </a:spcBef>
              <a:spcAft>
                <a:spcPts val="0"/>
              </a:spcAft>
              <a:buSzPts val="12000"/>
              <a:buNone/>
              <a:defRPr sz="12001"/>
            </a:lvl2pPr>
            <a:lvl3pPr lvl="2" algn="ctr">
              <a:spcBef>
                <a:spcPts val="0"/>
              </a:spcBef>
              <a:spcAft>
                <a:spcPts val="0"/>
              </a:spcAft>
              <a:buSzPts val="12000"/>
              <a:buNone/>
              <a:defRPr sz="12001"/>
            </a:lvl3pPr>
            <a:lvl4pPr lvl="3" algn="ctr">
              <a:spcBef>
                <a:spcPts val="0"/>
              </a:spcBef>
              <a:spcAft>
                <a:spcPts val="0"/>
              </a:spcAft>
              <a:buSzPts val="12000"/>
              <a:buNone/>
              <a:defRPr sz="12001"/>
            </a:lvl4pPr>
            <a:lvl5pPr lvl="4" algn="ctr">
              <a:spcBef>
                <a:spcPts val="0"/>
              </a:spcBef>
              <a:spcAft>
                <a:spcPts val="0"/>
              </a:spcAft>
              <a:buSzPts val="12000"/>
              <a:buNone/>
              <a:defRPr sz="12001"/>
            </a:lvl5pPr>
            <a:lvl6pPr lvl="5" algn="ctr">
              <a:spcBef>
                <a:spcPts val="0"/>
              </a:spcBef>
              <a:spcAft>
                <a:spcPts val="0"/>
              </a:spcAft>
              <a:buSzPts val="12000"/>
              <a:buNone/>
              <a:defRPr sz="12001"/>
            </a:lvl6pPr>
            <a:lvl7pPr lvl="6" algn="ctr">
              <a:spcBef>
                <a:spcPts val="0"/>
              </a:spcBef>
              <a:spcAft>
                <a:spcPts val="0"/>
              </a:spcAft>
              <a:buSzPts val="12000"/>
              <a:buNone/>
              <a:defRPr sz="12001"/>
            </a:lvl7pPr>
            <a:lvl8pPr lvl="7" algn="ctr">
              <a:spcBef>
                <a:spcPts val="0"/>
              </a:spcBef>
              <a:spcAft>
                <a:spcPts val="0"/>
              </a:spcAft>
              <a:buSzPts val="12000"/>
              <a:buNone/>
              <a:defRPr sz="12001"/>
            </a:lvl8pPr>
            <a:lvl9pPr lvl="8" algn="ctr">
              <a:spcBef>
                <a:spcPts val="0"/>
              </a:spcBef>
              <a:spcAft>
                <a:spcPts val="0"/>
              </a:spcAft>
              <a:buSzPts val="12000"/>
              <a:buNone/>
              <a:defRPr sz="12001"/>
            </a:lvl9pPr>
          </a:lstStyle>
          <a:p>
            <a:r>
              <a:t>xx%</a:t>
            </a:r>
          </a:p>
        </p:txBody>
      </p:sp>
      <p:sp>
        <p:nvSpPr>
          <p:cNvPr id="46" name="Google Shape;46;p11"/>
          <p:cNvSpPr txBox="1">
            <a:spLocks noGrp="1"/>
          </p:cNvSpPr>
          <p:nvPr>
            <p:ph type="body" idx="1"/>
          </p:nvPr>
        </p:nvSpPr>
        <p:spPr>
          <a:xfrm>
            <a:off x="257705" y="6552658"/>
            <a:ext cx="7044600" cy="2703900"/>
          </a:xfrm>
          <a:prstGeom prst="rect">
            <a:avLst/>
          </a:prstGeom>
        </p:spPr>
        <p:txBody>
          <a:bodyPr spcFirstLastPara="1" wrap="square" lIns="91425" tIns="91425" rIns="91425" bIns="91425" anchor="t" anchorCtr="0">
            <a:noAutofit/>
          </a:bodyPr>
          <a:lstStyle>
            <a:lvl1pPr marL="457224" lvl="0" indent="-342917" algn="ctr">
              <a:spcBef>
                <a:spcPts val="0"/>
              </a:spcBef>
              <a:spcAft>
                <a:spcPts val="0"/>
              </a:spcAft>
              <a:buSzPts val="1800"/>
              <a:buChar char="●"/>
              <a:defRPr/>
            </a:lvl1pPr>
            <a:lvl2pPr marL="914447" lvl="1" indent="-317516" algn="ctr">
              <a:spcBef>
                <a:spcPts val="1600"/>
              </a:spcBef>
              <a:spcAft>
                <a:spcPts val="0"/>
              </a:spcAft>
              <a:buSzPts val="1400"/>
              <a:buChar char="○"/>
              <a:defRPr/>
            </a:lvl2pPr>
            <a:lvl3pPr marL="1371671" lvl="2" indent="-317516" algn="ctr">
              <a:spcBef>
                <a:spcPts val="1600"/>
              </a:spcBef>
              <a:spcAft>
                <a:spcPts val="0"/>
              </a:spcAft>
              <a:buSzPts val="1400"/>
              <a:buChar char="■"/>
              <a:defRPr/>
            </a:lvl3pPr>
            <a:lvl4pPr marL="1828894" lvl="3" indent="-317516" algn="ctr">
              <a:spcBef>
                <a:spcPts val="1600"/>
              </a:spcBef>
              <a:spcAft>
                <a:spcPts val="0"/>
              </a:spcAft>
              <a:buSzPts val="1400"/>
              <a:buChar char="●"/>
              <a:defRPr/>
            </a:lvl4pPr>
            <a:lvl5pPr marL="2286118" lvl="4" indent="-317516" algn="ctr">
              <a:spcBef>
                <a:spcPts val="1600"/>
              </a:spcBef>
              <a:spcAft>
                <a:spcPts val="0"/>
              </a:spcAft>
              <a:buSzPts val="1400"/>
              <a:buChar char="○"/>
              <a:defRPr/>
            </a:lvl5pPr>
            <a:lvl6pPr marL="2743342" lvl="5" indent="-317516" algn="ctr">
              <a:spcBef>
                <a:spcPts val="1600"/>
              </a:spcBef>
              <a:spcAft>
                <a:spcPts val="0"/>
              </a:spcAft>
              <a:buSzPts val="1400"/>
              <a:buChar char="■"/>
              <a:defRPr/>
            </a:lvl6pPr>
            <a:lvl7pPr marL="3200565" lvl="6" indent="-317516" algn="ctr">
              <a:spcBef>
                <a:spcPts val="1600"/>
              </a:spcBef>
              <a:spcAft>
                <a:spcPts val="0"/>
              </a:spcAft>
              <a:buSzPts val="1400"/>
              <a:buChar char="●"/>
              <a:defRPr/>
            </a:lvl7pPr>
            <a:lvl8pPr marL="3657789" lvl="7" indent="-317516" algn="ctr">
              <a:spcBef>
                <a:spcPts val="1600"/>
              </a:spcBef>
              <a:spcAft>
                <a:spcPts val="0"/>
              </a:spcAft>
              <a:buSzPts val="1400"/>
              <a:buChar char="○"/>
              <a:defRPr/>
            </a:lvl8pPr>
            <a:lvl9pPr marL="4115012" lvl="8" indent="-317516"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925091"/>
            <a:ext cx="7044600" cy="1190401"/>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7705" y="2395697"/>
            <a:ext cx="7044600" cy="7101899"/>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GB" smtClean="0"/>
              <a:pPr/>
              <a:t>‹#›</a:t>
            </a:fld>
            <a:endParaRPr lang="en-GB"/>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7.png"/><Relationship Id="rId7"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9.png"/><Relationship Id="rId7"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41.png"/><Relationship Id="rId9"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9.png"/><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1.png"/><Relationship Id="rId4" Type="http://schemas.openxmlformats.org/officeDocument/2006/relationships/image" Target="../media/image71.png"/></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1.png"/><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6.png"/><Relationship Id="rId4" Type="http://schemas.openxmlformats.org/officeDocument/2006/relationships/image" Target="../media/image75.png"/></Relationships>
</file>

<file path=ppt/slides/_rels/slide2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5.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81.png"/><Relationship Id="rId7" Type="http://schemas.openxmlformats.org/officeDocument/2006/relationships/image" Target="../media/image8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1.png"/><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39.png"/><Relationship Id="rId7" Type="http://schemas.openxmlformats.org/officeDocument/2006/relationships/image" Target="../media/image8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84.png"/><Relationship Id="rId4" Type="http://schemas.openxmlformats.org/officeDocument/2006/relationships/image" Target="../media/image40.png"/><Relationship Id="rId9" Type="http://schemas.openxmlformats.org/officeDocument/2006/relationships/image" Target="../media/image87.png"/></Relationships>
</file>

<file path=ppt/slides/_rels/slide2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90.png"/><Relationship Id="rId4" Type="http://schemas.openxmlformats.org/officeDocument/2006/relationships/image" Target="../media/image89.png"/></Relationships>
</file>

<file path=ppt/slides/_rels/slide2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94.png"/><Relationship Id="rId4" Type="http://schemas.openxmlformats.org/officeDocument/2006/relationships/image" Target="../media/image9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95.png"/></Relationships>
</file>

<file path=ppt/slides/_rels/slide3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98.png"/><Relationship Id="rId4" Type="http://schemas.openxmlformats.org/officeDocument/2006/relationships/image" Target="../media/image97.png"/></Relationships>
</file>

<file path=ppt/slides/_rels/slide32.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33.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 Id="rId9" Type="http://schemas.openxmlformats.org/officeDocument/2006/relationships/image" Target="../media/image111.png"/></Relationships>
</file>

<file path=ppt/slides/_rels/slide3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14.png"/><Relationship Id="rId4" Type="http://schemas.openxmlformats.org/officeDocument/2006/relationships/image" Target="../media/image113.png"/></Relationships>
</file>

<file path=ppt/slides/_rels/slide3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36.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37.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3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128.png"/><Relationship Id="rId7" Type="http://schemas.openxmlformats.org/officeDocument/2006/relationships/image" Target="../media/image13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30.png"/><Relationship Id="rId5" Type="http://schemas.openxmlformats.org/officeDocument/2006/relationships/image" Target="../media/image45.png"/><Relationship Id="rId4" Type="http://schemas.openxmlformats.org/officeDocument/2006/relationships/image" Target="../media/image12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hyperlink" Target="https://www.cgpbooks.co.uk/resources/cgp-s-free-online-10-minute-tests/free-ks3-science-online-10-minute-tests" TargetMode="Externa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78941-9353-4B1F-9F17-2FF7BC48E6FB}"/>
              </a:ext>
            </a:extLst>
          </p:cNvPr>
          <p:cNvSpPr>
            <a:spLocks noGrp="1"/>
          </p:cNvSpPr>
          <p:nvPr>
            <p:ph type="ctrTitle"/>
          </p:nvPr>
        </p:nvSpPr>
        <p:spPr>
          <a:xfrm>
            <a:off x="257538" y="5872875"/>
            <a:ext cx="7044600" cy="1189924"/>
          </a:xfrm>
        </p:spPr>
        <p:txBody>
          <a:bodyPr/>
          <a:lstStyle/>
          <a:p>
            <a:r>
              <a:rPr lang="en-GB" dirty="0"/>
              <a:t>Year 9 end of year assessment</a:t>
            </a:r>
          </a:p>
        </p:txBody>
      </p:sp>
      <p:sp>
        <p:nvSpPr>
          <p:cNvPr id="3" name="Subtitle 2">
            <a:extLst>
              <a:ext uri="{FF2B5EF4-FFF2-40B4-BE49-F238E27FC236}">
                <a16:creationId xmlns:a16="http://schemas.microsoft.com/office/drawing/2014/main" id="{E70FB4F3-5E38-4B2C-BB34-392AA074E28E}"/>
              </a:ext>
            </a:extLst>
          </p:cNvPr>
          <p:cNvSpPr>
            <a:spLocks noGrp="1"/>
          </p:cNvSpPr>
          <p:nvPr>
            <p:ph type="subTitle" idx="1"/>
          </p:nvPr>
        </p:nvSpPr>
        <p:spPr>
          <a:xfrm>
            <a:off x="257705" y="7403686"/>
            <a:ext cx="7044600" cy="773160"/>
          </a:xfrm>
        </p:spPr>
        <p:txBody>
          <a:bodyPr/>
          <a:lstStyle/>
          <a:p>
            <a:r>
              <a:rPr lang="en-GB" dirty="0"/>
              <a:t>Revision guidance and material</a:t>
            </a:r>
          </a:p>
        </p:txBody>
      </p:sp>
      <p:pic>
        <p:nvPicPr>
          <p:cNvPr id="1026" name="Picture 2" descr="Pensby High School - Wikipedia">
            <a:extLst>
              <a:ext uri="{FF2B5EF4-FFF2-40B4-BE49-F238E27FC236}">
                <a16:creationId xmlns:a16="http://schemas.microsoft.com/office/drawing/2014/main" id="{3D7CADB6-9EFC-4D50-9CCE-FB34F3376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236" y="2443525"/>
            <a:ext cx="4633202" cy="216918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4D28933-25D2-4CC1-B8F2-7A099D010E14}"/>
              </a:ext>
            </a:extLst>
          </p:cNvPr>
          <p:cNvSpPr>
            <a:spLocks noGrp="1"/>
          </p:cNvSpPr>
          <p:nvPr>
            <p:ph type="sldNum" idx="12"/>
          </p:nvPr>
        </p:nvSpPr>
        <p:spPr/>
        <p:txBody>
          <a:bodyPr/>
          <a:lstStyle/>
          <a:p>
            <a:fld id="{00000000-1234-1234-1234-123412341234}" type="slidenum">
              <a:rPr lang="en-GB" smtClean="0"/>
              <a:pPr/>
              <a:t>1</a:t>
            </a:fld>
            <a:endParaRPr lang="en-GB"/>
          </a:p>
        </p:txBody>
      </p:sp>
    </p:spTree>
    <p:extLst>
      <p:ext uri="{BB962C8B-B14F-4D97-AF65-F5344CB8AC3E}">
        <p14:creationId xmlns:p14="http://schemas.microsoft.com/office/powerpoint/2010/main" val="626420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44625" y="1173225"/>
            <a:ext cx="7044600" cy="2841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p:nvPr/>
        </p:nvSpPr>
        <p:spPr>
          <a:xfrm>
            <a:off x="0" y="3"/>
            <a:ext cx="7044600" cy="11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595959"/>
                </a:solidFill>
                <a:latin typeface="Fugaz One"/>
                <a:ea typeface="Fugaz One"/>
                <a:cs typeface="Fugaz One"/>
                <a:sym typeface="Fugaz One"/>
              </a:rPr>
              <a:t>What you need to know about ...</a:t>
            </a:r>
            <a:endParaRPr sz="2400">
              <a:solidFill>
                <a:srgbClr val="595959"/>
              </a:solidFill>
              <a:latin typeface="Fugaz One"/>
              <a:ea typeface="Fugaz One"/>
              <a:cs typeface="Fugaz One"/>
              <a:sym typeface="Fugaz One"/>
            </a:endParaRPr>
          </a:p>
        </p:txBody>
      </p:sp>
      <p:sp>
        <p:nvSpPr>
          <p:cNvPr id="56" name="Google Shape;56;p13"/>
          <p:cNvSpPr/>
          <p:nvPr/>
        </p:nvSpPr>
        <p:spPr>
          <a:xfrm>
            <a:off x="2717175" y="415500"/>
            <a:ext cx="4877100" cy="710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Happy Monkey"/>
                <a:ea typeface="Happy Monkey"/>
                <a:cs typeface="Happy Monkey"/>
                <a:sym typeface="Happy Monkey"/>
              </a:rPr>
              <a:t>Diffusion In Cells</a:t>
            </a:r>
            <a:endParaRPr sz="1800">
              <a:latin typeface="Happy Monkey"/>
              <a:ea typeface="Happy Monkey"/>
              <a:cs typeface="Happy Monkey"/>
              <a:sym typeface="Happy Monkey"/>
            </a:endParaRPr>
          </a:p>
        </p:txBody>
      </p:sp>
      <p:sp>
        <p:nvSpPr>
          <p:cNvPr id="57" name="Google Shape;57;p13"/>
          <p:cNvSpPr txBox="1"/>
          <p:nvPr/>
        </p:nvSpPr>
        <p:spPr>
          <a:xfrm>
            <a:off x="270775" y="1125900"/>
            <a:ext cx="7044600" cy="10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Diffusion</a:t>
            </a:r>
            <a:endParaRPr sz="1800">
              <a:latin typeface="Fugaz One"/>
              <a:ea typeface="Fugaz One"/>
              <a:cs typeface="Fugaz One"/>
              <a:sym typeface="Fugaz One"/>
            </a:endParaRPr>
          </a:p>
          <a:p>
            <a:pPr marL="0" lvl="0" indent="0" algn="l" rtl="0">
              <a:spcBef>
                <a:spcPts val="0"/>
              </a:spcBef>
              <a:spcAft>
                <a:spcPts val="0"/>
              </a:spcAft>
              <a:buClr>
                <a:schemeClr val="dk1"/>
              </a:buClr>
              <a:buSzPts val="1100"/>
              <a:buFont typeface="Arial"/>
              <a:buNone/>
            </a:pPr>
            <a:r>
              <a:rPr lang="en-GB" sz="1600" b="1" u="sng">
                <a:solidFill>
                  <a:schemeClr val="dk1"/>
                </a:solidFill>
                <a:latin typeface="Happy Monkey"/>
                <a:ea typeface="Happy Monkey"/>
                <a:cs typeface="Happy Monkey"/>
                <a:sym typeface="Happy Monkey"/>
              </a:rPr>
              <a:t>Diffusion is the random spreading of particles, from an area of high concentration to an area of low concentration.</a:t>
            </a:r>
            <a:endParaRPr sz="1600" b="1" u="sng">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sz="1600" b="1" u="sng">
              <a:latin typeface="Happy Monkey"/>
              <a:ea typeface="Happy Monkey"/>
              <a:cs typeface="Happy Monkey"/>
              <a:sym typeface="Happy Monkey"/>
            </a:endParaRPr>
          </a:p>
        </p:txBody>
      </p:sp>
      <p:sp>
        <p:nvSpPr>
          <p:cNvPr id="58" name="Google Shape;58;p13"/>
          <p:cNvSpPr/>
          <p:nvPr/>
        </p:nvSpPr>
        <p:spPr>
          <a:xfrm>
            <a:off x="264250" y="7899025"/>
            <a:ext cx="7044600" cy="2673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txBox="1"/>
          <p:nvPr/>
        </p:nvSpPr>
        <p:spPr>
          <a:xfrm>
            <a:off x="277325" y="7899013"/>
            <a:ext cx="7044600" cy="6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Factors which will speed up diffusion</a:t>
            </a:r>
            <a:endParaRPr sz="1800">
              <a:latin typeface="Fugaz One"/>
              <a:ea typeface="Fugaz One"/>
              <a:cs typeface="Fugaz One"/>
              <a:sym typeface="Fugaz One"/>
            </a:endParaRPr>
          </a:p>
          <a:p>
            <a:pPr marL="0" lvl="0" indent="0" algn="l" rtl="0">
              <a:spcBef>
                <a:spcPts val="0"/>
              </a:spcBef>
              <a:spcAft>
                <a:spcPts val="0"/>
              </a:spcAft>
              <a:buNone/>
            </a:pPr>
            <a:endParaRPr sz="1600" b="1" u="sng">
              <a:latin typeface="Happy Monkey"/>
              <a:ea typeface="Happy Monkey"/>
              <a:cs typeface="Happy Monkey"/>
              <a:sym typeface="Happy Monkey"/>
            </a:endParaRPr>
          </a:p>
        </p:txBody>
      </p:sp>
      <p:pic>
        <p:nvPicPr>
          <p:cNvPr id="60" name="Google Shape;60;p13"/>
          <p:cNvPicPr preferRelativeResize="0"/>
          <p:nvPr/>
        </p:nvPicPr>
        <p:blipFill rotWithShape="1">
          <a:blip r:embed="rId3">
            <a:alphaModFix/>
          </a:blip>
          <a:srcRect t="13894" b="28571"/>
          <a:stretch/>
        </p:blipFill>
        <p:spPr>
          <a:xfrm>
            <a:off x="724350" y="2175001"/>
            <a:ext cx="2177999" cy="1253168"/>
          </a:xfrm>
          <a:prstGeom prst="rect">
            <a:avLst/>
          </a:prstGeom>
          <a:noFill/>
          <a:ln>
            <a:noFill/>
          </a:ln>
        </p:spPr>
      </p:pic>
      <p:pic>
        <p:nvPicPr>
          <p:cNvPr id="61" name="Google Shape;61;p13"/>
          <p:cNvPicPr preferRelativeResize="0"/>
          <p:nvPr/>
        </p:nvPicPr>
        <p:blipFill rotWithShape="1">
          <a:blip r:embed="rId3">
            <a:alphaModFix/>
          </a:blip>
          <a:srcRect t="13894" b="28571"/>
          <a:stretch/>
        </p:blipFill>
        <p:spPr>
          <a:xfrm>
            <a:off x="4696900" y="2175001"/>
            <a:ext cx="2177999" cy="1253168"/>
          </a:xfrm>
          <a:prstGeom prst="rect">
            <a:avLst/>
          </a:prstGeom>
          <a:noFill/>
          <a:ln>
            <a:noFill/>
          </a:ln>
        </p:spPr>
      </p:pic>
      <p:pic>
        <p:nvPicPr>
          <p:cNvPr id="62" name="Google Shape;62;p13"/>
          <p:cNvPicPr preferRelativeResize="0"/>
          <p:nvPr/>
        </p:nvPicPr>
        <p:blipFill rotWithShape="1">
          <a:blip r:embed="rId4">
            <a:alphaModFix/>
          </a:blip>
          <a:srcRect l="11434" t="4604" r="11411" b="20768"/>
          <a:stretch/>
        </p:blipFill>
        <p:spPr>
          <a:xfrm>
            <a:off x="1029498" y="2896525"/>
            <a:ext cx="362927" cy="350999"/>
          </a:xfrm>
          <a:prstGeom prst="rect">
            <a:avLst/>
          </a:prstGeom>
          <a:noFill/>
          <a:ln>
            <a:noFill/>
          </a:ln>
        </p:spPr>
      </p:pic>
      <p:sp>
        <p:nvSpPr>
          <p:cNvPr id="63" name="Google Shape;63;p13"/>
          <p:cNvSpPr txBox="1"/>
          <p:nvPr/>
        </p:nvSpPr>
        <p:spPr>
          <a:xfrm>
            <a:off x="724350" y="3375088"/>
            <a:ext cx="2178000" cy="5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High concentration </a:t>
            </a:r>
            <a:endParaRPr sz="1200">
              <a:latin typeface="Happy Monkey"/>
              <a:ea typeface="Happy Monkey"/>
              <a:cs typeface="Happy Monkey"/>
              <a:sym typeface="Happy Monkey"/>
            </a:endParaRPr>
          </a:p>
          <a:p>
            <a:pPr marL="0" lvl="0" indent="0" algn="ctr" rtl="0">
              <a:spcBef>
                <a:spcPts val="0"/>
              </a:spcBef>
              <a:spcAft>
                <a:spcPts val="0"/>
              </a:spcAft>
              <a:buNone/>
            </a:pPr>
            <a:r>
              <a:rPr lang="en-GB" sz="1200">
                <a:latin typeface="Happy Monkey"/>
                <a:ea typeface="Happy Monkey"/>
                <a:cs typeface="Happy Monkey"/>
                <a:sym typeface="Happy Monkey"/>
              </a:rPr>
              <a:t>(all close together)</a:t>
            </a:r>
            <a:endParaRPr sz="1200">
              <a:latin typeface="Happy Monkey"/>
              <a:ea typeface="Happy Monkey"/>
              <a:cs typeface="Happy Monkey"/>
              <a:sym typeface="Happy Monkey"/>
            </a:endParaRPr>
          </a:p>
        </p:txBody>
      </p:sp>
      <p:sp>
        <p:nvSpPr>
          <p:cNvPr id="64" name="Google Shape;64;p13"/>
          <p:cNvSpPr txBox="1"/>
          <p:nvPr/>
        </p:nvSpPr>
        <p:spPr>
          <a:xfrm>
            <a:off x="4493650" y="3375063"/>
            <a:ext cx="2584500" cy="5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Low concentration </a:t>
            </a:r>
            <a:endParaRPr sz="1200">
              <a:latin typeface="Happy Monkey"/>
              <a:ea typeface="Happy Monkey"/>
              <a:cs typeface="Happy Monkey"/>
              <a:sym typeface="Happy Monkey"/>
            </a:endParaRPr>
          </a:p>
          <a:p>
            <a:pPr marL="0" lvl="0" indent="0" algn="ctr" rtl="0">
              <a:spcBef>
                <a:spcPts val="0"/>
              </a:spcBef>
              <a:spcAft>
                <a:spcPts val="0"/>
              </a:spcAft>
              <a:buNone/>
            </a:pPr>
            <a:r>
              <a:rPr lang="en-GB" sz="1200">
                <a:latin typeface="Happy Monkey"/>
                <a:ea typeface="Happy Monkey"/>
                <a:cs typeface="Happy Monkey"/>
                <a:sym typeface="Happy Monkey"/>
              </a:rPr>
              <a:t>(spread throughout the liquid)</a:t>
            </a:r>
            <a:endParaRPr sz="1200">
              <a:latin typeface="Happy Monkey"/>
              <a:ea typeface="Happy Monkey"/>
              <a:cs typeface="Happy Monkey"/>
              <a:sym typeface="Happy Monkey"/>
            </a:endParaRPr>
          </a:p>
        </p:txBody>
      </p:sp>
      <p:pic>
        <p:nvPicPr>
          <p:cNvPr id="65" name="Google Shape;65;p13"/>
          <p:cNvPicPr preferRelativeResize="0"/>
          <p:nvPr/>
        </p:nvPicPr>
        <p:blipFill rotWithShape="1">
          <a:blip r:embed="rId5">
            <a:alphaModFix/>
          </a:blip>
          <a:srcRect t="10045" b="57994"/>
          <a:stretch/>
        </p:blipFill>
        <p:spPr>
          <a:xfrm>
            <a:off x="3078888" y="2571250"/>
            <a:ext cx="1441475" cy="460681"/>
          </a:xfrm>
          <a:prstGeom prst="rect">
            <a:avLst/>
          </a:prstGeom>
          <a:noFill/>
          <a:ln>
            <a:noFill/>
          </a:ln>
        </p:spPr>
      </p:pic>
      <p:pic>
        <p:nvPicPr>
          <p:cNvPr id="66" name="Google Shape;66;p13"/>
          <p:cNvPicPr preferRelativeResize="0"/>
          <p:nvPr/>
        </p:nvPicPr>
        <p:blipFill rotWithShape="1">
          <a:blip r:embed="rId4">
            <a:alphaModFix/>
          </a:blip>
          <a:srcRect l="11434" t="64151" r="74880" b="20768"/>
          <a:stretch/>
        </p:blipFill>
        <p:spPr>
          <a:xfrm>
            <a:off x="5057700" y="3143250"/>
            <a:ext cx="64375" cy="70926"/>
          </a:xfrm>
          <a:prstGeom prst="rect">
            <a:avLst/>
          </a:prstGeom>
          <a:noFill/>
          <a:ln>
            <a:noFill/>
          </a:ln>
        </p:spPr>
      </p:pic>
      <p:pic>
        <p:nvPicPr>
          <p:cNvPr id="67" name="Google Shape;67;p13"/>
          <p:cNvPicPr preferRelativeResize="0"/>
          <p:nvPr/>
        </p:nvPicPr>
        <p:blipFill rotWithShape="1">
          <a:blip r:embed="rId4">
            <a:alphaModFix/>
          </a:blip>
          <a:srcRect l="11434" t="64151" r="74880" b="20768"/>
          <a:stretch/>
        </p:blipFill>
        <p:spPr>
          <a:xfrm>
            <a:off x="5083900" y="2911425"/>
            <a:ext cx="64375" cy="70926"/>
          </a:xfrm>
          <a:prstGeom prst="rect">
            <a:avLst/>
          </a:prstGeom>
          <a:noFill/>
          <a:ln>
            <a:noFill/>
          </a:ln>
        </p:spPr>
      </p:pic>
      <p:pic>
        <p:nvPicPr>
          <p:cNvPr id="68" name="Google Shape;68;p13"/>
          <p:cNvPicPr preferRelativeResize="0"/>
          <p:nvPr/>
        </p:nvPicPr>
        <p:blipFill rotWithShape="1">
          <a:blip r:embed="rId4">
            <a:alphaModFix/>
          </a:blip>
          <a:srcRect l="11434" t="64151" r="74880" b="20768"/>
          <a:stretch/>
        </p:blipFill>
        <p:spPr>
          <a:xfrm>
            <a:off x="5443475" y="2972775"/>
            <a:ext cx="64375" cy="70926"/>
          </a:xfrm>
          <a:prstGeom prst="rect">
            <a:avLst/>
          </a:prstGeom>
          <a:noFill/>
          <a:ln>
            <a:noFill/>
          </a:ln>
        </p:spPr>
      </p:pic>
      <p:pic>
        <p:nvPicPr>
          <p:cNvPr id="69" name="Google Shape;69;p13"/>
          <p:cNvPicPr preferRelativeResize="0"/>
          <p:nvPr/>
        </p:nvPicPr>
        <p:blipFill rotWithShape="1">
          <a:blip r:embed="rId4">
            <a:alphaModFix/>
          </a:blip>
          <a:srcRect l="11434" t="64151" r="74880" b="20768"/>
          <a:stretch/>
        </p:blipFill>
        <p:spPr>
          <a:xfrm>
            <a:off x="5981625" y="2795600"/>
            <a:ext cx="64375" cy="70926"/>
          </a:xfrm>
          <a:prstGeom prst="rect">
            <a:avLst/>
          </a:prstGeom>
          <a:noFill/>
          <a:ln>
            <a:noFill/>
          </a:ln>
        </p:spPr>
      </p:pic>
      <p:pic>
        <p:nvPicPr>
          <p:cNvPr id="70" name="Google Shape;70;p13"/>
          <p:cNvPicPr preferRelativeResize="0"/>
          <p:nvPr/>
        </p:nvPicPr>
        <p:blipFill rotWithShape="1">
          <a:blip r:embed="rId4">
            <a:alphaModFix/>
          </a:blip>
          <a:srcRect l="11434" t="64151" r="74880" b="20768"/>
          <a:stretch/>
        </p:blipFill>
        <p:spPr>
          <a:xfrm>
            <a:off x="5576825" y="3143250"/>
            <a:ext cx="64375" cy="70926"/>
          </a:xfrm>
          <a:prstGeom prst="rect">
            <a:avLst/>
          </a:prstGeom>
          <a:noFill/>
          <a:ln>
            <a:noFill/>
          </a:ln>
        </p:spPr>
      </p:pic>
      <p:pic>
        <p:nvPicPr>
          <p:cNvPr id="71" name="Google Shape;71;p13"/>
          <p:cNvPicPr preferRelativeResize="0"/>
          <p:nvPr/>
        </p:nvPicPr>
        <p:blipFill rotWithShape="1">
          <a:blip r:embed="rId4">
            <a:alphaModFix/>
          </a:blip>
          <a:srcRect l="11434" t="64151" r="74880" b="20768"/>
          <a:stretch/>
        </p:blipFill>
        <p:spPr>
          <a:xfrm>
            <a:off x="6250700" y="2989138"/>
            <a:ext cx="64375" cy="70926"/>
          </a:xfrm>
          <a:prstGeom prst="rect">
            <a:avLst/>
          </a:prstGeom>
          <a:noFill/>
          <a:ln>
            <a:noFill/>
          </a:ln>
        </p:spPr>
      </p:pic>
      <p:pic>
        <p:nvPicPr>
          <p:cNvPr id="72" name="Google Shape;72;p13"/>
          <p:cNvPicPr preferRelativeResize="0"/>
          <p:nvPr/>
        </p:nvPicPr>
        <p:blipFill rotWithShape="1">
          <a:blip r:embed="rId4">
            <a:alphaModFix/>
          </a:blip>
          <a:srcRect l="11434" t="64151" r="74880" b="20768"/>
          <a:stretch/>
        </p:blipFill>
        <p:spPr>
          <a:xfrm>
            <a:off x="5293450" y="2856863"/>
            <a:ext cx="64375" cy="70926"/>
          </a:xfrm>
          <a:prstGeom prst="rect">
            <a:avLst/>
          </a:prstGeom>
          <a:noFill/>
          <a:ln>
            <a:noFill/>
          </a:ln>
        </p:spPr>
      </p:pic>
      <p:pic>
        <p:nvPicPr>
          <p:cNvPr id="73" name="Google Shape;73;p13"/>
          <p:cNvPicPr preferRelativeResize="0"/>
          <p:nvPr/>
        </p:nvPicPr>
        <p:blipFill rotWithShape="1">
          <a:blip r:embed="rId4">
            <a:alphaModFix/>
          </a:blip>
          <a:srcRect l="11434" t="64151" r="74880" b="20768"/>
          <a:stretch/>
        </p:blipFill>
        <p:spPr>
          <a:xfrm>
            <a:off x="5653025" y="2918213"/>
            <a:ext cx="64375" cy="70926"/>
          </a:xfrm>
          <a:prstGeom prst="rect">
            <a:avLst/>
          </a:prstGeom>
          <a:noFill/>
          <a:ln>
            <a:noFill/>
          </a:ln>
        </p:spPr>
      </p:pic>
      <p:pic>
        <p:nvPicPr>
          <p:cNvPr id="74" name="Google Shape;74;p13"/>
          <p:cNvPicPr preferRelativeResize="0"/>
          <p:nvPr/>
        </p:nvPicPr>
        <p:blipFill rotWithShape="1">
          <a:blip r:embed="rId4">
            <a:alphaModFix/>
          </a:blip>
          <a:srcRect l="11434" t="64151" r="74880" b="20768"/>
          <a:stretch/>
        </p:blipFill>
        <p:spPr>
          <a:xfrm>
            <a:off x="6044913" y="3128338"/>
            <a:ext cx="64375" cy="70926"/>
          </a:xfrm>
          <a:prstGeom prst="rect">
            <a:avLst/>
          </a:prstGeom>
          <a:noFill/>
          <a:ln>
            <a:noFill/>
          </a:ln>
        </p:spPr>
      </p:pic>
      <p:pic>
        <p:nvPicPr>
          <p:cNvPr id="75" name="Google Shape;75;p13"/>
          <p:cNvPicPr preferRelativeResize="0"/>
          <p:nvPr/>
        </p:nvPicPr>
        <p:blipFill rotWithShape="1">
          <a:blip r:embed="rId4">
            <a:alphaModFix/>
          </a:blip>
          <a:srcRect l="11434" t="64151" r="74880" b="20768"/>
          <a:stretch/>
        </p:blipFill>
        <p:spPr>
          <a:xfrm>
            <a:off x="5829575" y="3128350"/>
            <a:ext cx="64375" cy="70926"/>
          </a:xfrm>
          <a:prstGeom prst="rect">
            <a:avLst/>
          </a:prstGeom>
          <a:noFill/>
          <a:ln>
            <a:noFill/>
          </a:ln>
        </p:spPr>
      </p:pic>
      <p:pic>
        <p:nvPicPr>
          <p:cNvPr id="76" name="Google Shape;76;p13"/>
          <p:cNvPicPr preferRelativeResize="0"/>
          <p:nvPr/>
        </p:nvPicPr>
        <p:blipFill rotWithShape="1">
          <a:blip r:embed="rId4">
            <a:alphaModFix/>
          </a:blip>
          <a:srcRect l="11434" t="64151" r="74880" b="20768"/>
          <a:stretch/>
        </p:blipFill>
        <p:spPr>
          <a:xfrm>
            <a:off x="5927738" y="2944150"/>
            <a:ext cx="64375" cy="70926"/>
          </a:xfrm>
          <a:prstGeom prst="rect">
            <a:avLst/>
          </a:prstGeom>
          <a:noFill/>
          <a:ln>
            <a:noFill/>
          </a:ln>
        </p:spPr>
      </p:pic>
      <p:pic>
        <p:nvPicPr>
          <p:cNvPr id="77" name="Google Shape;77;p13"/>
          <p:cNvPicPr preferRelativeResize="0"/>
          <p:nvPr/>
        </p:nvPicPr>
        <p:blipFill rotWithShape="1">
          <a:blip r:embed="rId4">
            <a:alphaModFix/>
          </a:blip>
          <a:srcRect l="11434" t="64151" r="74880" b="20768"/>
          <a:stretch/>
        </p:blipFill>
        <p:spPr>
          <a:xfrm>
            <a:off x="6332025" y="2856875"/>
            <a:ext cx="64375" cy="70926"/>
          </a:xfrm>
          <a:prstGeom prst="rect">
            <a:avLst/>
          </a:prstGeom>
          <a:noFill/>
          <a:ln>
            <a:noFill/>
          </a:ln>
        </p:spPr>
      </p:pic>
      <p:pic>
        <p:nvPicPr>
          <p:cNvPr id="78" name="Google Shape;78;p13"/>
          <p:cNvPicPr preferRelativeResize="0"/>
          <p:nvPr/>
        </p:nvPicPr>
        <p:blipFill rotWithShape="1">
          <a:blip r:embed="rId4">
            <a:alphaModFix/>
          </a:blip>
          <a:srcRect l="11434" t="64151" r="74880" b="20768"/>
          <a:stretch/>
        </p:blipFill>
        <p:spPr>
          <a:xfrm>
            <a:off x="6513000" y="3078350"/>
            <a:ext cx="64376" cy="70926"/>
          </a:xfrm>
          <a:prstGeom prst="rect">
            <a:avLst/>
          </a:prstGeom>
          <a:noFill/>
          <a:ln>
            <a:noFill/>
          </a:ln>
        </p:spPr>
      </p:pic>
      <p:sp>
        <p:nvSpPr>
          <p:cNvPr id="79" name="Google Shape;79;p13"/>
          <p:cNvSpPr/>
          <p:nvPr/>
        </p:nvSpPr>
        <p:spPr>
          <a:xfrm>
            <a:off x="244625" y="4075475"/>
            <a:ext cx="7044600" cy="37629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txBox="1"/>
          <p:nvPr/>
        </p:nvSpPr>
        <p:spPr>
          <a:xfrm>
            <a:off x="322751" y="4187375"/>
            <a:ext cx="6966600" cy="167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Diffusion in cells</a:t>
            </a:r>
            <a:endParaRPr sz="1600">
              <a:latin typeface="Happy Monkey"/>
              <a:ea typeface="Happy Monkey"/>
              <a:cs typeface="Happy Monkey"/>
              <a:sym typeface="Happy Monkey"/>
            </a:endParaRPr>
          </a:p>
          <a:p>
            <a:pPr marL="0" lvl="0" indent="0" algn="l" rtl="0">
              <a:spcBef>
                <a:spcPts val="0"/>
              </a:spcBef>
              <a:spcAft>
                <a:spcPts val="0"/>
              </a:spcAft>
              <a:buNone/>
            </a:pPr>
            <a:r>
              <a:rPr lang="en-GB" sz="1300" u="sng">
                <a:latin typeface="Happy Monkey"/>
                <a:ea typeface="Happy Monkey"/>
                <a:cs typeface="Happy Monkey"/>
                <a:sym typeface="Happy Monkey"/>
              </a:rPr>
              <a:t>Diffusion occurs across the cell membrane.</a:t>
            </a:r>
            <a:endParaRPr sz="1300" u="sng">
              <a:latin typeface="Happy Monkey"/>
              <a:ea typeface="Happy Monkey"/>
              <a:cs typeface="Happy Monkey"/>
              <a:sym typeface="Happy Monkey"/>
            </a:endParaRPr>
          </a:p>
          <a:p>
            <a:pPr marL="0" lvl="0" indent="0" algn="l" rtl="0">
              <a:spcBef>
                <a:spcPts val="0"/>
              </a:spcBef>
              <a:spcAft>
                <a:spcPts val="0"/>
              </a:spcAft>
              <a:buNone/>
            </a:pPr>
            <a:br>
              <a:rPr lang="en-GB" sz="1800" b="1" u="sng">
                <a:latin typeface="Happy Monkey"/>
                <a:ea typeface="Happy Monkey"/>
                <a:cs typeface="Happy Monkey"/>
                <a:sym typeface="Happy Monkey"/>
              </a:rPr>
            </a:br>
            <a:endParaRPr sz="1800" b="1" u="sng">
              <a:latin typeface="Happy Monkey"/>
              <a:ea typeface="Happy Monkey"/>
              <a:cs typeface="Happy Monkey"/>
              <a:sym typeface="Happy Monkey"/>
            </a:endParaRPr>
          </a:p>
        </p:txBody>
      </p:sp>
      <p:sp>
        <p:nvSpPr>
          <p:cNvPr id="81" name="Google Shape;81;p13"/>
          <p:cNvSpPr txBox="1"/>
          <p:nvPr/>
        </p:nvSpPr>
        <p:spPr>
          <a:xfrm>
            <a:off x="489750" y="9962938"/>
            <a:ext cx="2178000" cy="5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A higher temperature</a:t>
            </a:r>
            <a:endParaRPr sz="1200">
              <a:latin typeface="Happy Monkey"/>
              <a:ea typeface="Happy Monkey"/>
              <a:cs typeface="Happy Monkey"/>
              <a:sym typeface="Happy Monkey"/>
            </a:endParaRPr>
          </a:p>
        </p:txBody>
      </p:sp>
      <p:sp>
        <p:nvSpPr>
          <p:cNvPr id="82" name="Google Shape;82;p13"/>
          <p:cNvSpPr txBox="1"/>
          <p:nvPr/>
        </p:nvSpPr>
        <p:spPr>
          <a:xfrm>
            <a:off x="2864775" y="9986338"/>
            <a:ext cx="2178000" cy="5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A gas rather than a liquid</a:t>
            </a:r>
            <a:endParaRPr sz="1200">
              <a:latin typeface="Happy Monkey"/>
              <a:ea typeface="Happy Monkey"/>
              <a:cs typeface="Happy Monkey"/>
              <a:sym typeface="Happy Monkey"/>
            </a:endParaRPr>
          </a:p>
        </p:txBody>
      </p:sp>
      <p:sp>
        <p:nvSpPr>
          <p:cNvPr id="83" name="Google Shape;83;p13"/>
          <p:cNvSpPr txBox="1"/>
          <p:nvPr/>
        </p:nvSpPr>
        <p:spPr>
          <a:xfrm>
            <a:off x="5052938" y="9986338"/>
            <a:ext cx="2178000" cy="5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A larger surface area</a:t>
            </a:r>
            <a:endParaRPr sz="1200">
              <a:latin typeface="Happy Monkey"/>
              <a:ea typeface="Happy Monkey"/>
              <a:cs typeface="Happy Monkey"/>
              <a:sym typeface="Happy Monkey"/>
            </a:endParaRPr>
          </a:p>
        </p:txBody>
      </p:sp>
      <p:pic>
        <p:nvPicPr>
          <p:cNvPr id="84" name="Google Shape;84;p13"/>
          <p:cNvPicPr preferRelativeResize="0"/>
          <p:nvPr/>
        </p:nvPicPr>
        <p:blipFill rotWithShape="1">
          <a:blip r:embed="rId6">
            <a:alphaModFix/>
          </a:blip>
          <a:srcRect l="15086" t="8683" r="15900" b="21175"/>
          <a:stretch/>
        </p:blipFill>
        <p:spPr>
          <a:xfrm>
            <a:off x="2827187" y="5368113"/>
            <a:ext cx="1979350" cy="2011772"/>
          </a:xfrm>
          <a:prstGeom prst="rect">
            <a:avLst/>
          </a:prstGeom>
          <a:noFill/>
          <a:ln>
            <a:noFill/>
          </a:ln>
        </p:spPr>
      </p:pic>
      <p:pic>
        <p:nvPicPr>
          <p:cNvPr id="85" name="Google Shape;85;p13"/>
          <p:cNvPicPr preferRelativeResize="0"/>
          <p:nvPr/>
        </p:nvPicPr>
        <p:blipFill rotWithShape="1">
          <a:blip r:embed="rId5">
            <a:alphaModFix/>
          </a:blip>
          <a:srcRect t="10045" b="57994"/>
          <a:stretch/>
        </p:blipFill>
        <p:spPr>
          <a:xfrm>
            <a:off x="1500500" y="5778313"/>
            <a:ext cx="1441475" cy="460681"/>
          </a:xfrm>
          <a:prstGeom prst="rect">
            <a:avLst/>
          </a:prstGeom>
          <a:noFill/>
          <a:ln>
            <a:noFill/>
          </a:ln>
        </p:spPr>
      </p:pic>
      <p:pic>
        <p:nvPicPr>
          <p:cNvPr id="86" name="Google Shape;86;p13"/>
          <p:cNvPicPr preferRelativeResize="0"/>
          <p:nvPr/>
        </p:nvPicPr>
        <p:blipFill rotWithShape="1">
          <a:blip r:embed="rId5">
            <a:alphaModFix/>
          </a:blip>
          <a:srcRect t="10045" b="57994"/>
          <a:stretch/>
        </p:blipFill>
        <p:spPr>
          <a:xfrm>
            <a:off x="1500500" y="6592850"/>
            <a:ext cx="1441475" cy="460680"/>
          </a:xfrm>
          <a:prstGeom prst="rect">
            <a:avLst/>
          </a:prstGeom>
          <a:noFill/>
          <a:ln>
            <a:noFill/>
          </a:ln>
        </p:spPr>
      </p:pic>
      <p:pic>
        <p:nvPicPr>
          <p:cNvPr id="87" name="Google Shape;87;p13"/>
          <p:cNvPicPr preferRelativeResize="0"/>
          <p:nvPr/>
        </p:nvPicPr>
        <p:blipFill rotWithShape="1">
          <a:blip r:embed="rId5">
            <a:alphaModFix/>
          </a:blip>
          <a:srcRect t="10045" b="57994"/>
          <a:stretch/>
        </p:blipFill>
        <p:spPr>
          <a:xfrm>
            <a:off x="4618000" y="5778313"/>
            <a:ext cx="1441475" cy="460681"/>
          </a:xfrm>
          <a:prstGeom prst="rect">
            <a:avLst/>
          </a:prstGeom>
          <a:noFill/>
          <a:ln>
            <a:noFill/>
          </a:ln>
        </p:spPr>
      </p:pic>
      <p:pic>
        <p:nvPicPr>
          <p:cNvPr id="88" name="Google Shape;88;p13"/>
          <p:cNvPicPr preferRelativeResize="0"/>
          <p:nvPr/>
        </p:nvPicPr>
        <p:blipFill rotWithShape="1">
          <a:blip r:embed="rId5">
            <a:alphaModFix/>
          </a:blip>
          <a:srcRect t="10045" b="57994"/>
          <a:stretch/>
        </p:blipFill>
        <p:spPr>
          <a:xfrm>
            <a:off x="4618000" y="6592850"/>
            <a:ext cx="1441475" cy="460680"/>
          </a:xfrm>
          <a:prstGeom prst="rect">
            <a:avLst/>
          </a:prstGeom>
          <a:noFill/>
          <a:ln>
            <a:noFill/>
          </a:ln>
        </p:spPr>
      </p:pic>
      <p:sp>
        <p:nvSpPr>
          <p:cNvPr id="89" name="Google Shape;89;p13"/>
          <p:cNvSpPr txBox="1"/>
          <p:nvPr/>
        </p:nvSpPr>
        <p:spPr>
          <a:xfrm>
            <a:off x="322750" y="5833150"/>
            <a:ext cx="1296600" cy="351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200">
                <a:latin typeface="Happy Monkey"/>
                <a:ea typeface="Happy Monkey"/>
                <a:cs typeface="Happy Monkey"/>
                <a:sym typeface="Happy Monkey"/>
              </a:rPr>
              <a:t>Oxygen</a:t>
            </a:r>
            <a:endParaRPr sz="1200">
              <a:latin typeface="Happy Monkey"/>
              <a:ea typeface="Happy Monkey"/>
              <a:cs typeface="Happy Monkey"/>
              <a:sym typeface="Happy Monkey"/>
            </a:endParaRPr>
          </a:p>
        </p:txBody>
      </p:sp>
      <p:sp>
        <p:nvSpPr>
          <p:cNvPr id="90" name="Google Shape;90;p13"/>
          <p:cNvSpPr txBox="1"/>
          <p:nvPr/>
        </p:nvSpPr>
        <p:spPr>
          <a:xfrm>
            <a:off x="322750" y="6647688"/>
            <a:ext cx="1296600" cy="351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1200">
                <a:latin typeface="Happy Monkey"/>
                <a:ea typeface="Happy Monkey"/>
                <a:cs typeface="Happy Monkey"/>
                <a:sym typeface="Happy Monkey"/>
              </a:rPr>
              <a:t>Nutrients</a:t>
            </a:r>
            <a:endParaRPr sz="1200">
              <a:latin typeface="Happy Monkey"/>
              <a:ea typeface="Happy Monkey"/>
              <a:cs typeface="Happy Monkey"/>
              <a:sym typeface="Happy Monkey"/>
            </a:endParaRPr>
          </a:p>
        </p:txBody>
      </p:sp>
      <p:sp>
        <p:nvSpPr>
          <p:cNvPr id="91" name="Google Shape;91;p13"/>
          <p:cNvSpPr txBox="1"/>
          <p:nvPr/>
        </p:nvSpPr>
        <p:spPr>
          <a:xfrm>
            <a:off x="5927750" y="5790725"/>
            <a:ext cx="1441500" cy="351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latin typeface="Happy Monkey"/>
                <a:ea typeface="Happy Monkey"/>
                <a:cs typeface="Happy Monkey"/>
                <a:sym typeface="Happy Monkey"/>
              </a:rPr>
              <a:t>Carbon DIoxide</a:t>
            </a:r>
            <a:endParaRPr sz="1200">
              <a:latin typeface="Happy Monkey"/>
              <a:ea typeface="Happy Monkey"/>
              <a:cs typeface="Happy Monkey"/>
              <a:sym typeface="Happy Monkey"/>
            </a:endParaRPr>
          </a:p>
        </p:txBody>
      </p:sp>
      <p:sp>
        <p:nvSpPr>
          <p:cNvPr id="92" name="Google Shape;92;p13"/>
          <p:cNvSpPr txBox="1"/>
          <p:nvPr/>
        </p:nvSpPr>
        <p:spPr>
          <a:xfrm>
            <a:off x="5927750" y="6647700"/>
            <a:ext cx="1441500" cy="351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latin typeface="Happy Monkey"/>
                <a:ea typeface="Happy Monkey"/>
                <a:cs typeface="Happy Monkey"/>
                <a:sym typeface="Happy Monkey"/>
              </a:rPr>
              <a:t>Urea</a:t>
            </a:r>
            <a:endParaRPr sz="1200">
              <a:latin typeface="Happy Monkey"/>
              <a:ea typeface="Happy Monkey"/>
              <a:cs typeface="Happy Monkey"/>
              <a:sym typeface="Happy Monkey"/>
            </a:endParaRPr>
          </a:p>
        </p:txBody>
      </p:sp>
      <p:sp>
        <p:nvSpPr>
          <p:cNvPr id="93" name="Google Shape;93;p13"/>
          <p:cNvSpPr txBox="1"/>
          <p:nvPr/>
        </p:nvSpPr>
        <p:spPr>
          <a:xfrm>
            <a:off x="489750" y="5341300"/>
            <a:ext cx="2337300" cy="35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latin typeface="Happy Monkey"/>
                <a:ea typeface="Happy Monkey"/>
                <a:cs typeface="Happy Monkey"/>
                <a:sym typeface="Happy Monkey"/>
              </a:rPr>
              <a:t>Substances which will diffuse into a cell</a:t>
            </a:r>
            <a:endParaRPr sz="1200" b="1">
              <a:latin typeface="Happy Monkey"/>
              <a:ea typeface="Happy Monkey"/>
              <a:cs typeface="Happy Monkey"/>
              <a:sym typeface="Happy Monkey"/>
            </a:endParaRPr>
          </a:p>
        </p:txBody>
      </p:sp>
      <p:sp>
        <p:nvSpPr>
          <p:cNvPr id="94" name="Google Shape;94;p13"/>
          <p:cNvSpPr txBox="1"/>
          <p:nvPr/>
        </p:nvSpPr>
        <p:spPr>
          <a:xfrm>
            <a:off x="4693113" y="5361663"/>
            <a:ext cx="2337300" cy="35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latin typeface="Happy Monkey"/>
                <a:ea typeface="Happy Monkey"/>
                <a:cs typeface="Happy Monkey"/>
                <a:sym typeface="Happy Monkey"/>
              </a:rPr>
              <a:t>Substances which will diffuse out of a cell</a:t>
            </a:r>
            <a:endParaRPr sz="1200" b="1">
              <a:latin typeface="Happy Monkey"/>
              <a:ea typeface="Happy Monkey"/>
              <a:cs typeface="Happy Monkey"/>
              <a:sym typeface="Happy Monkey"/>
            </a:endParaRPr>
          </a:p>
        </p:txBody>
      </p:sp>
      <p:pic>
        <p:nvPicPr>
          <p:cNvPr id="95" name="Google Shape;95;p13"/>
          <p:cNvPicPr preferRelativeResize="0"/>
          <p:nvPr/>
        </p:nvPicPr>
        <p:blipFill rotWithShape="1">
          <a:blip r:embed="rId7">
            <a:alphaModFix/>
          </a:blip>
          <a:srcRect l="35073" t="11273" r="35240" b="28662"/>
          <a:stretch/>
        </p:blipFill>
        <p:spPr>
          <a:xfrm>
            <a:off x="1220019" y="8574675"/>
            <a:ext cx="717469" cy="1451649"/>
          </a:xfrm>
          <a:prstGeom prst="rect">
            <a:avLst/>
          </a:prstGeom>
          <a:noFill/>
          <a:ln>
            <a:noFill/>
          </a:ln>
        </p:spPr>
      </p:pic>
      <p:pic>
        <p:nvPicPr>
          <p:cNvPr id="96" name="Google Shape;96;p13"/>
          <p:cNvPicPr preferRelativeResize="0"/>
          <p:nvPr/>
        </p:nvPicPr>
        <p:blipFill rotWithShape="1">
          <a:blip r:embed="rId8">
            <a:alphaModFix/>
          </a:blip>
          <a:srcRect l="7780" r="7099" b="14273"/>
          <a:stretch/>
        </p:blipFill>
        <p:spPr>
          <a:xfrm>
            <a:off x="5421200" y="8524359"/>
            <a:ext cx="1441499" cy="1451653"/>
          </a:xfrm>
          <a:prstGeom prst="rect">
            <a:avLst/>
          </a:prstGeom>
          <a:noFill/>
          <a:ln>
            <a:noFill/>
          </a:ln>
        </p:spPr>
      </p:pic>
      <p:pic>
        <p:nvPicPr>
          <p:cNvPr id="97" name="Google Shape;97;p13"/>
          <p:cNvPicPr preferRelativeResize="0"/>
          <p:nvPr/>
        </p:nvPicPr>
        <p:blipFill rotWithShape="1">
          <a:blip r:embed="rId9">
            <a:alphaModFix/>
          </a:blip>
          <a:srcRect l="11835" t="3307" r="12245" b="18493"/>
          <a:stretch/>
        </p:blipFill>
        <p:spPr>
          <a:xfrm>
            <a:off x="3139600" y="8574678"/>
            <a:ext cx="1441500" cy="148482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64250" y="1186172"/>
            <a:ext cx="7044600" cy="9218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 name="Google Shape;55;p13"/>
          <p:cNvSpPr txBox="1"/>
          <p:nvPr/>
        </p:nvSpPr>
        <p:spPr>
          <a:xfrm>
            <a:off x="0" y="3"/>
            <a:ext cx="7044600" cy="1125900"/>
          </a:xfrm>
          <a:prstGeom prst="rect">
            <a:avLst/>
          </a:prstGeom>
          <a:noFill/>
          <a:ln>
            <a:noFill/>
          </a:ln>
        </p:spPr>
        <p:txBody>
          <a:bodyPr spcFirstLastPara="1" wrap="square" lIns="91425" tIns="91425" rIns="91425" bIns="91425" anchor="t" anchorCtr="0">
            <a:noAutofit/>
          </a:bodyPr>
          <a:lstStyle/>
          <a:p>
            <a:r>
              <a:rPr lang="en-GB" sz="2400">
                <a:solidFill>
                  <a:srgbClr val="595959"/>
                </a:solidFill>
                <a:latin typeface="Fugaz One"/>
                <a:ea typeface="Fugaz One"/>
                <a:cs typeface="Fugaz One"/>
                <a:sym typeface="Fugaz One"/>
              </a:rPr>
              <a:t>What you need to know about ...</a:t>
            </a:r>
            <a:endParaRPr sz="2400">
              <a:solidFill>
                <a:srgbClr val="595959"/>
              </a:solidFill>
              <a:latin typeface="Fugaz One"/>
              <a:ea typeface="Fugaz One"/>
              <a:cs typeface="Fugaz One"/>
              <a:sym typeface="Fugaz One"/>
            </a:endParaRPr>
          </a:p>
        </p:txBody>
      </p:sp>
      <p:sp>
        <p:nvSpPr>
          <p:cNvPr id="56" name="Google Shape;56;p13"/>
          <p:cNvSpPr/>
          <p:nvPr/>
        </p:nvSpPr>
        <p:spPr>
          <a:xfrm>
            <a:off x="2717175" y="415500"/>
            <a:ext cx="4877100" cy="710400"/>
          </a:xfrm>
          <a:prstGeom prst="roundRect">
            <a:avLst>
              <a:gd name="adj" fmla="val 16667"/>
            </a:avLst>
          </a:prstGeom>
          <a:noFill/>
          <a:ln>
            <a:noFill/>
          </a:ln>
        </p:spPr>
        <p:txBody>
          <a:bodyPr spcFirstLastPara="1" wrap="square" lIns="91425" tIns="91425" rIns="91425" bIns="91425" anchor="ctr" anchorCtr="0">
            <a:noAutofit/>
          </a:bodyPr>
          <a:lstStyle/>
          <a:p>
            <a:pPr algn="ctr"/>
            <a:r>
              <a:rPr lang="en-GB" sz="1800">
                <a:latin typeface="Happy Monkey"/>
                <a:ea typeface="Happy Monkey"/>
                <a:cs typeface="Happy Monkey"/>
                <a:sym typeface="Happy Monkey"/>
              </a:rPr>
              <a:t>Levels of Organisation</a:t>
            </a:r>
            <a:endParaRPr sz="1800">
              <a:latin typeface="Happy Monkey"/>
              <a:ea typeface="Happy Monkey"/>
              <a:cs typeface="Happy Monkey"/>
              <a:sym typeface="Happy Monkey"/>
            </a:endParaRPr>
          </a:p>
        </p:txBody>
      </p:sp>
      <p:sp>
        <p:nvSpPr>
          <p:cNvPr id="57" name="Google Shape;57;p13"/>
          <p:cNvSpPr txBox="1"/>
          <p:nvPr/>
        </p:nvSpPr>
        <p:spPr>
          <a:xfrm>
            <a:off x="290400" y="1125900"/>
            <a:ext cx="7044600" cy="783300"/>
          </a:xfrm>
          <a:prstGeom prst="rect">
            <a:avLst/>
          </a:prstGeom>
          <a:noFill/>
          <a:ln>
            <a:noFill/>
          </a:ln>
        </p:spPr>
        <p:txBody>
          <a:bodyPr spcFirstLastPara="1" wrap="square" lIns="91425" tIns="91425" rIns="91425" bIns="91425" anchor="t" anchorCtr="0">
            <a:noAutofit/>
          </a:bodyPr>
          <a:lstStyle/>
          <a:p>
            <a:r>
              <a:rPr lang="en-GB" sz="1800">
                <a:latin typeface="Fugaz One"/>
                <a:ea typeface="Fugaz One"/>
                <a:cs typeface="Fugaz One"/>
                <a:sym typeface="Fugaz One"/>
              </a:rPr>
              <a:t>The skeleton</a:t>
            </a:r>
            <a:endParaRPr sz="1800">
              <a:latin typeface="Fugaz One"/>
              <a:ea typeface="Fugaz One"/>
              <a:cs typeface="Fugaz One"/>
              <a:sym typeface="Fugaz One"/>
            </a:endParaRPr>
          </a:p>
          <a:p>
            <a:endParaRPr sz="1600" b="1" u="sng">
              <a:latin typeface="Happy Monkey"/>
              <a:ea typeface="Happy Monkey"/>
              <a:cs typeface="Happy Monkey"/>
              <a:sym typeface="Happy Monkey"/>
            </a:endParaRPr>
          </a:p>
        </p:txBody>
      </p:sp>
      <p:pic>
        <p:nvPicPr>
          <p:cNvPr id="58" name="Google Shape;58;p13"/>
          <p:cNvPicPr preferRelativeResize="0"/>
          <p:nvPr/>
        </p:nvPicPr>
        <p:blipFill rotWithShape="1">
          <a:blip r:embed="rId3">
            <a:alphaModFix/>
          </a:blip>
          <a:srcRect b="15124"/>
          <a:stretch/>
        </p:blipFill>
        <p:spPr>
          <a:xfrm>
            <a:off x="693425" y="8810828"/>
            <a:ext cx="1417376" cy="1328397"/>
          </a:xfrm>
          <a:prstGeom prst="rect">
            <a:avLst/>
          </a:prstGeom>
          <a:noFill/>
          <a:ln>
            <a:noFill/>
          </a:ln>
        </p:spPr>
      </p:pic>
      <p:sp>
        <p:nvSpPr>
          <p:cNvPr id="59" name="Google Shape;59;p13"/>
          <p:cNvSpPr txBox="1"/>
          <p:nvPr/>
        </p:nvSpPr>
        <p:spPr>
          <a:xfrm>
            <a:off x="2110800" y="8874775"/>
            <a:ext cx="4703400" cy="1328400"/>
          </a:xfrm>
          <a:prstGeom prst="rect">
            <a:avLst/>
          </a:prstGeom>
          <a:noFill/>
          <a:ln>
            <a:noFill/>
          </a:ln>
        </p:spPr>
        <p:txBody>
          <a:bodyPr spcFirstLastPara="1" wrap="square" lIns="91425" tIns="91425" rIns="91425" bIns="91425" anchor="t" anchorCtr="0">
            <a:noAutofit/>
          </a:bodyPr>
          <a:lstStyle/>
          <a:p>
            <a:pPr algn="ctr"/>
            <a:r>
              <a:rPr lang="en-GB" b="1">
                <a:latin typeface="Happy Monkey"/>
                <a:ea typeface="Happy Monkey"/>
                <a:cs typeface="Happy Monkey"/>
                <a:sym typeface="Happy Monkey"/>
              </a:rPr>
              <a:t>Cells</a:t>
            </a:r>
            <a:endParaRPr b="1">
              <a:latin typeface="Happy Monkey"/>
              <a:ea typeface="Happy Monkey"/>
              <a:cs typeface="Happy Monkey"/>
              <a:sym typeface="Happy Monkey"/>
            </a:endParaRPr>
          </a:p>
          <a:p>
            <a:pPr algn="ctr"/>
            <a:r>
              <a:rPr lang="en-GB">
                <a:latin typeface="Happy Monkey"/>
                <a:ea typeface="Happy Monkey"/>
                <a:cs typeface="Happy Monkey"/>
                <a:sym typeface="Happy Monkey"/>
              </a:rPr>
              <a:t>The </a:t>
            </a:r>
            <a:r>
              <a:rPr lang="en-GB" b="1">
                <a:latin typeface="Happy Monkey"/>
                <a:ea typeface="Happy Monkey"/>
                <a:cs typeface="Happy Monkey"/>
                <a:sym typeface="Happy Monkey"/>
              </a:rPr>
              <a:t>building blocks</a:t>
            </a:r>
            <a:r>
              <a:rPr lang="en-GB">
                <a:latin typeface="Happy Monkey"/>
                <a:ea typeface="Happy Monkey"/>
                <a:cs typeface="Happy Monkey"/>
                <a:sym typeface="Happy Monkey"/>
              </a:rPr>
              <a:t> of life, these can be </a:t>
            </a:r>
            <a:r>
              <a:rPr lang="en-GB" b="1">
                <a:latin typeface="Happy Monkey"/>
                <a:ea typeface="Happy Monkey"/>
                <a:cs typeface="Happy Monkey"/>
                <a:sym typeface="Happy Monkey"/>
              </a:rPr>
              <a:t>specialised</a:t>
            </a:r>
            <a:r>
              <a:rPr lang="en-GB">
                <a:latin typeface="Happy Monkey"/>
                <a:ea typeface="Happy Monkey"/>
                <a:cs typeface="Happy Monkey"/>
                <a:sym typeface="Happy Monkey"/>
              </a:rPr>
              <a:t> in order to perform specific roles</a:t>
            </a:r>
            <a:endParaRPr>
              <a:latin typeface="Happy Monkey"/>
              <a:ea typeface="Happy Monkey"/>
              <a:cs typeface="Happy Monkey"/>
              <a:sym typeface="Happy Monkey"/>
            </a:endParaRPr>
          </a:p>
          <a:p>
            <a:pPr algn="ctr"/>
            <a:r>
              <a:rPr lang="en-GB">
                <a:latin typeface="Happy Monkey"/>
                <a:ea typeface="Happy Monkey"/>
                <a:cs typeface="Happy Monkey"/>
                <a:sym typeface="Happy Monkey"/>
              </a:rPr>
              <a:t>E.g. red blood cells, muscle cells</a:t>
            </a:r>
            <a:endParaRPr>
              <a:latin typeface="Happy Monkey"/>
              <a:ea typeface="Happy Monkey"/>
              <a:cs typeface="Happy Monkey"/>
              <a:sym typeface="Happy Monkey"/>
            </a:endParaRPr>
          </a:p>
        </p:txBody>
      </p:sp>
      <p:sp>
        <p:nvSpPr>
          <p:cNvPr id="60" name="Google Shape;60;p13"/>
          <p:cNvSpPr txBox="1"/>
          <p:nvPr/>
        </p:nvSpPr>
        <p:spPr>
          <a:xfrm>
            <a:off x="2110801" y="7011064"/>
            <a:ext cx="4703400" cy="1328400"/>
          </a:xfrm>
          <a:prstGeom prst="rect">
            <a:avLst/>
          </a:prstGeom>
          <a:noFill/>
          <a:ln>
            <a:noFill/>
          </a:ln>
        </p:spPr>
        <p:txBody>
          <a:bodyPr spcFirstLastPara="1" wrap="square" lIns="91425" tIns="91425" rIns="91425" bIns="91425" anchor="t" anchorCtr="0">
            <a:noAutofit/>
          </a:bodyPr>
          <a:lstStyle/>
          <a:p>
            <a:pPr algn="ctr"/>
            <a:r>
              <a:rPr lang="en-GB" b="1">
                <a:latin typeface="Happy Monkey"/>
                <a:ea typeface="Happy Monkey"/>
                <a:cs typeface="Happy Monkey"/>
                <a:sym typeface="Happy Monkey"/>
              </a:rPr>
              <a:t>Tissue</a:t>
            </a:r>
            <a:endParaRPr b="1">
              <a:latin typeface="Happy Monkey"/>
              <a:ea typeface="Happy Monkey"/>
              <a:cs typeface="Happy Monkey"/>
              <a:sym typeface="Happy Monkey"/>
            </a:endParaRPr>
          </a:p>
          <a:p>
            <a:pPr algn="ctr"/>
            <a:r>
              <a:rPr lang="en-GB">
                <a:latin typeface="Happy Monkey"/>
                <a:ea typeface="Happy Monkey"/>
                <a:cs typeface="Happy Monkey"/>
                <a:sym typeface="Happy Monkey"/>
              </a:rPr>
              <a:t>A group of </a:t>
            </a:r>
            <a:r>
              <a:rPr lang="en-GB" b="1">
                <a:latin typeface="Happy Monkey"/>
                <a:ea typeface="Happy Monkey"/>
                <a:cs typeface="Happy Monkey"/>
                <a:sym typeface="Happy Monkey"/>
              </a:rPr>
              <a:t>similar cells working together</a:t>
            </a:r>
            <a:r>
              <a:rPr lang="en-GB">
                <a:latin typeface="Happy Monkey"/>
                <a:ea typeface="Happy Monkey"/>
                <a:cs typeface="Happy Monkey"/>
                <a:sym typeface="Happy Monkey"/>
              </a:rPr>
              <a:t> to perform a certain function</a:t>
            </a:r>
            <a:endParaRPr>
              <a:latin typeface="Happy Monkey"/>
              <a:ea typeface="Happy Monkey"/>
              <a:cs typeface="Happy Monkey"/>
              <a:sym typeface="Happy Monkey"/>
            </a:endParaRPr>
          </a:p>
          <a:p>
            <a:pPr algn="ctr"/>
            <a:r>
              <a:rPr lang="en-GB">
                <a:latin typeface="Happy Monkey"/>
                <a:ea typeface="Happy Monkey"/>
                <a:cs typeface="Happy Monkey"/>
                <a:sym typeface="Happy Monkey"/>
              </a:rPr>
              <a:t>E.g. muscle tissue, nervous tissue</a:t>
            </a:r>
            <a:endParaRPr>
              <a:latin typeface="Happy Monkey"/>
              <a:ea typeface="Happy Monkey"/>
              <a:cs typeface="Happy Monkey"/>
              <a:sym typeface="Happy Monkey"/>
            </a:endParaRPr>
          </a:p>
        </p:txBody>
      </p:sp>
      <p:sp>
        <p:nvSpPr>
          <p:cNvPr id="61" name="Google Shape;61;p13"/>
          <p:cNvSpPr txBox="1"/>
          <p:nvPr/>
        </p:nvSpPr>
        <p:spPr>
          <a:xfrm>
            <a:off x="2110801" y="5211313"/>
            <a:ext cx="4703400" cy="1328400"/>
          </a:xfrm>
          <a:prstGeom prst="rect">
            <a:avLst/>
          </a:prstGeom>
          <a:noFill/>
          <a:ln>
            <a:noFill/>
          </a:ln>
        </p:spPr>
        <p:txBody>
          <a:bodyPr spcFirstLastPara="1" wrap="square" lIns="91425" tIns="91425" rIns="91425" bIns="91425" anchor="t" anchorCtr="0">
            <a:noAutofit/>
          </a:bodyPr>
          <a:lstStyle/>
          <a:p>
            <a:pPr algn="ctr"/>
            <a:r>
              <a:rPr lang="en-GB" b="1">
                <a:latin typeface="Happy Monkey"/>
                <a:ea typeface="Happy Monkey"/>
                <a:cs typeface="Happy Monkey"/>
                <a:sym typeface="Happy Monkey"/>
              </a:rPr>
              <a:t>Organs</a:t>
            </a:r>
            <a:endParaRPr b="1">
              <a:latin typeface="Happy Monkey"/>
              <a:ea typeface="Happy Monkey"/>
              <a:cs typeface="Happy Monkey"/>
              <a:sym typeface="Happy Monkey"/>
            </a:endParaRPr>
          </a:p>
          <a:p>
            <a:pPr algn="ctr"/>
            <a:r>
              <a:rPr lang="en-GB">
                <a:latin typeface="Happy Monkey"/>
                <a:ea typeface="Happy Monkey"/>
                <a:cs typeface="Happy Monkey"/>
                <a:sym typeface="Happy Monkey"/>
              </a:rPr>
              <a:t>Made up of </a:t>
            </a:r>
            <a:r>
              <a:rPr lang="en-GB" b="1">
                <a:latin typeface="Happy Monkey"/>
                <a:ea typeface="Happy Monkey"/>
                <a:cs typeface="Happy Monkey"/>
                <a:sym typeface="Happy Monkey"/>
              </a:rPr>
              <a:t>different types of tissue</a:t>
            </a:r>
            <a:r>
              <a:rPr lang="en-GB">
                <a:latin typeface="Happy Monkey"/>
                <a:ea typeface="Happy Monkey"/>
                <a:cs typeface="Happy Monkey"/>
                <a:sym typeface="Happy Monkey"/>
              </a:rPr>
              <a:t> that </a:t>
            </a:r>
            <a:r>
              <a:rPr lang="en-GB" b="1">
                <a:latin typeface="Happy Monkey"/>
                <a:ea typeface="Happy Monkey"/>
                <a:cs typeface="Happy Monkey"/>
                <a:sym typeface="Happy Monkey"/>
              </a:rPr>
              <a:t>work together</a:t>
            </a:r>
            <a:r>
              <a:rPr lang="en-GB">
                <a:latin typeface="Happy Monkey"/>
                <a:ea typeface="Happy Monkey"/>
                <a:cs typeface="Happy Monkey"/>
                <a:sym typeface="Happy Monkey"/>
              </a:rPr>
              <a:t> to perform a particular role</a:t>
            </a:r>
            <a:endParaRPr>
              <a:latin typeface="Happy Monkey"/>
              <a:ea typeface="Happy Monkey"/>
              <a:cs typeface="Happy Monkey"/>
              <a:sym typeface="Happy Monkey"/>
            </a:endParaRPr>
          </a:p>
          <a:p>
            <a:pPr algn="ctr"/>
            <a:r>
              <a:rPr lang="en-GB">
                <a:latin typeface="Happy Monkey"/>
                <a:ea typeface="Happy Monkey"/>
                <a:cs typeface="Happy Monkey"/>
                <a:sym typeface="Happy Monkey"/>
              </a:rPr>
              <a:t>E.g. heart, lungs, stomach, brain</a:t>
            </a:r>
            <a:endParaRPr>
              <a:latin typeface="Happy Monkey"/>
              <a:ea typeface="Happy Monkey"/>
              <a:cs typeface="Happy Monkey"/>
              <a:sym typeface="Happy Monkey"/>
            </a:endParaRPr>
          </a:p>
        </p:txBody>
      </p:sp>
      <p:sp>
        <p:nvSpPr>
          <p:cNvPr id="62" name="Google Shape;62;p13"/>
          <p:cNvSpPr txBox="1"/>
          <p:nvPr/>
        </p:nvSpPr>
        <p:spPr>
          <a:xfrm>
            <a:off x="2110801" y="3404288"/>
            <a:ext cx="4703400" cy="1328400"/>
          </a:xfrm>
          <a:prstGeom prst="rect">
            <a:avLst/>
          </a:prstGeom>
          <a:noFill/>
          <a:ln>
            <a:noFill/>
          </a:ln>
        </p:spPr>
        <p:txBody>
          <a:bodyPr spcFirstLastPara="1" wrap="square" lIns="91425" tIns="91425" rIns="91425" bIns="91425" anchor="t" anchorCtr="0">
            <a:noAutofit/>
          </a:bodyPr>
          <a:lstStyle/>
          <a:p>
            <a:pPr algn="ctr"/>
            <a:r>
              <a:rPr lang="en-GB" b="1">
                <a:latin typeface="Happy Monkey"/>
                <a:ea typeface="Happy Monkey"/>
                <a:cs typeface="Happy Monkey"/>
                <a:sym typeface="Happy Monkey"/>
              </a:rPr>
              <a:t>Organ system</a:t>
            </a:r>
            <a:endParaRPr b="1">
              <a:latin typeface="Happy Monkey"/>
              <a:ea typeface="Happy Monkey"/>
              <a:cs typeface="Happy Monkey"/>
              <a:sym typeface="Happy Monkey"/>
            </a:endParaRPr>
          </a:p>
          <a:p>
            <a:pPr algn="ctr"/>
            <a:r>
              <a:rPr lang="en-GB">
                <a:latin typeface="Happy Monkey"/>
                <a:ea typeface="Happy Monkey"/>
                <a:cs typeface="Happy Monkey"/>
                <a:sym typeface="Happy Monkey"/>
              </a:rPr>
              <a:t>A </a:t>
            </a:r>
            <a:r>
              <a:rPr lang="en-GB" b="1">
                <a:latin typeface="Happy Monkey"/>
                <a:ea typeface="Happy Monkey"/>
                <a:cs typeface="Happy Monkey"/>
                <a:sym typeface="Happy Monkey"/>
              </a:rPr>
              <a:t>group of different organs</a:t>
            </a:r>
            <a:r>
              <a:rPr lang="en-GB">
                <a:latin typeface="Happy Monkey"/>
                <a:ea typeface="Happy Monkey"/>
                <a:cs typeface="Happy Monkey"/>
                <a:sym typeface="Happy Monkey"/>
              </a:rPr>
              <a:t> that come together to perform a certain function</a:t>
            </a:r>
            <a:endParaRPr>
              <a:latin typeface="Happy Monkey"/>
              <a:ea typeface="Happy Monkey"/>
              <a:cs typeface="Happy Monkey"/>
              <a:sym typeface="Happy Monkey"/>
            </a:endParaRPr>
          </a:p>
          <a:p>
            <a:pPr algn="ctr"/>
            <a:r>
              <a:rPr lang="en-GB">
                <a:latin typeface="Happy Monkey"/>
                <a:ea typeface="Happy Monkey"/>
                <a:cs typeface="Happy Monkey"/>
                <a:sym typeface="Happy Monkey"/>
              </a:rPr>
              <a:t>E.g. digestive system, respiratory system</a:t>
            </a:r>
            <a:endParaRPr>
              <a:latin typeface="Happy Monkey"/>
              <a:ea typeface="Happy Monkey"/>
              <a:cs typeface="Happy Monkey"/>
              <a:sym typeface="Happy Monkey"/>
            </a:endParaRPr>
          </a:p>
        </p:txBody>
      </p:sp>
      <p:sp>
        <p:nvSpPr>
          <p:cNvPr id="63" name="Google Shape;63;p13"/>
          <p:cNvSpPr txBox="1"/>
          <p:nvPr/>
        </p:nvSpPr>
        <p:spPr>
          <a:xfrm>
            <a:off x="2110800" y="1600900"/>
            <a:ext cx="4703400" cy="1328400"/>
          </a:xfrm>
          <a:prstGeom prst="rect">
            <a:avLst/>
          </a:prstGeom>
          <a:noFill/>
          <a:ln>
            <a:noFill/>
          </a:ln>
        </p:spPr>
        <p:txBody>
          <a:bodyPr spcFirstLastPara="1" wrap="square" lIns="91425" tIns="91425" rIns="91425" bIns="91425" anchor="t" anchorCtr="0">
            <a:noAutofit/>
          </a:bodyPr>
          <a:lstStyle/>
          <a:p>
            <a:pPr algn="ctr"/>
            <a:r>
              <a:rPr lang="en-GB" b="1">
                <a:latin typeface="Happy Monkey"/>
                <a:ea typeface="Happy Monkey"/>
                <a:cs typeface="Happy Monkey"/>
                <a:sym typeface="Happy Monkey"/>
              </a:rPr>
              <a:t>Organism</a:t>
            </a:r>
            <a:endParaRPr b="1">
              <a:latin typeface="Happy Monkey"/>
              <a:ea typeface="Happy Monkey"/>
              <a:cs typeface="Happy Monkey"/>
              <a:sym typeface="Happy Monkey"/>
            </a:endParaRPr>
          </a:p>
          <a:p>
            <a:pPr algn="ctr"/>
            <a:r>
              <a:rPr lang="en-GB">
                <a:latin typeface="Happy Monkey"/>
                <a:ea typeface="Happy Monkey"/>
                <a:cs typeface="Happy Monkey"/>
                <a:sym typeface="Happy Monkey"/>
              </a:rPr>
              <a:t>Made up of </a:t>
            </a:r>
            <a:r>
              <a:rPr lang="en-GB" b="1">
                <a:latin typeface="Happy Monkey"/>
                <a:ea typeface="Happy Monkey"/>
                <a:cs typeface="Happy Monkey"/>
                <a:sym typeface="Happy Monkey"/>
              </a:rPr>
              <a:t>several different organ systems</a:t>
            </a:r>
            <a:r>
              <a:rPr lang="en-GB">
                <a:latin typeface="Happy Monkey"/>
                <a:ea typeface="Happy Monkey"/>
                <a:cs typeface="Happy Monkey"/>
                <a:sym typeface="Happy Monkey"/>
              </a:rPr>
              <a:t> which work together to allow a living thing to survive</a:t>
            </a:r>
            <a:endParaRPr>
              <a:latin typeface="Happy Monkey"/>
              <a:ea typeface="Happy Monkey"/>
              <a:cs typeface="Happy Monkey"/>
              <a:sym typeface="Happy Monkey"/>
            </a:endParaRPr>
          </a:p>
          <a:p>
            <a:pPr algn="ctr"/>
            <a:r>
              <a:rPr lang="en-GB">
                <a:latin typeface="Happy Monkey"/>
                <a:ea typeface="Happy Monkey"/>
                <a:cs typeface="Happy Monkey"/>
                <a:sym typeface="Happy Monkey"/>
              </a:rPr>
              <a:t>E.g. a whole </a:t>
            </a:r>
            <a:r>
              <a:rPr lang="en-GB" b="1">
                <a:latin typeface="Happy Monkey"/>
                <a:ea typeface="Happy Monkey"/>
                <a:cs typeface="Happy Monkey"/>
                <a:sym typeface="Happy Monkey"/>
              </a:rPr>
              <a:t>human</a:t>
            </a:r>
            <a:endParaRPr b="1">
              <a:latin typeface="Happy Monkey"/>
              <a:ea typeface="Happy Monkey"/>
              <a:cs typeface="Happy Monkey"/>
              <a:sym typeface="Happy Monkey"/>
            </a:endParaRPr>
          </a:p>
        </p:txBody>
      </p:sp>
      <p:pic>
        <p:nvPicPr>
          <p:cNvPr id="64" name="Google Shape;64;p13"/>
          <p:cNvPicPr preferRelativeResize="0"/>
          <p:nvPr/>
        </p:nvPicPr>
        <p:blipFill rotWithShape="1">
          <a:blip r:embed="rId4">
            <a:alphaModFix/>
          </a:blip>
          <a:srcRect b="13382"/>
          <a:stretch/>
        </p:blipFill>
        <p:spPr>
          <a:xfrm>
            <a:off x="635281" y="3411575"/>
            <a:ext cx="1533668" cy="1328374"/>
          </a:xfrm>
          <a:prstGeom prst="rect">
            <a:avLst/>
          </a:prstGeom>
          <a:noFill/>
          <a:ln>
            <a:noFill/>
          </a:ln>
        </p:spPr>
      </p:pic>
      <p:pic>
        <p:nvPicPr>
          <p:cNvPr id="65" name="Google Shape;65;p13"/>
          <p:cNvPicPr preferRelativeResize="0"/>
          <p:nvPr/>
        </p:nvPicPr>
        <p:blipFill rotWithShape="1">
          <a:blip r:embed="rId5">
            <a:alphaModFix/>
          </a:blip>
          <a:srcRect b="13434"/>
          <a:stretch/>
        </p:blipFill>
        <p:spPr>
          <a:xfrm>
            <a:off x="635275" y="1604924"/>
            <a:ext cx="1533675" cy="1327638"/>
          </a:xfrm>
          <a:prstGeom prst="rect">
            <a:avLst/>
          </a:prstGeom>
          <a:noFill/>
          <a:ln>
            <a:noFill/>
          </a:ln>
        </p:spPr>
      </p:pic>
      <p:pic>
        <p:nvPicPr>
          <p:cNvPr id="66" name="Google Shape;66;p13"/>
          <p:cNvPicPr preferRelativeResize="0"/>
          <p:nvPr/>
        </p:nvPicPr>
        <p:blipFill rotWithShape="1">
          <a:blip r:embed="rId6">
            <a:alphaModFix/>
          </a:blip>
          <a:srcRect b="13636"/>
          <a:stretch/>
        </p:blipFill>
        <p:spPr>
          <a:xfrm>
            <a:off x="635275" y="5213259"/>
            <a:ext cx="1533675" cy="1324515"/>
          </a:xfrm>
          <a:prstGeom prst="rect">
            <a:avLst/>
          </a:prstGeom>
          <a:noFill/>
          <a:ln>
            <a:noFill/>
          </a:ln>
        </p:spPr>
      </p:pic>
      <p:pic>
        <p:nvPicPr>
          <p:cNvPr id="67" name="Google Shape;67;p13"/>
          <p:cNvPicPr preferRelativeResize="0"/>
          <p:nvPr/>
        </p:nvPicPr>
        <p:blipFill rotWithShape="1">
          <a:blip r:embed="rId7">
            <a:alphaModFix/>
          </a:blip>
          <a:srcRect b="12854"/>
          <a:stretch/>
        </p:blipFill>
        <p:spPr>
          <a:xfrm>
            <a:off x="635275" y="7006026"/>
            <a:ext cx="1533675" cy="1336545"/>
          </a:xfrm>
          <a:prstGeom prst="rect">
            <a:avLst/>
          </a:prstGeom>
          <a:noFill/>
          <a:ln>
            <a:noFill/>
          </a:ln>
        </p:spPr>
      </p:pic>
      <p:pic>
        <p:nvPicPr>
          <p:cNvPr id="68" name="Google Shape;68;p13"/>
          <p:cNvPicPr preferRelativeResize="0"/>
          <p:nvPr/>
        </p:nvPicPr>
        <p:blipFill rotWithShape="1">
          <a:blip r:embed="rId8">
            <a:alphaModFix/>
          </a:blip>
          <a:srcRect t="10045" b="57994"/>
          <a:stretch/>
        </p:blipFill>
        <p:spPr>
          <a:xfrm rot="-5400000">
            <a:off x="4003259" y="2805577"/>
            <a:ext cx="918475" cy="293526"/>
          </a:xfrm>
          <a:prstGeom prst="rect">
            <a:avLst/>
          </a:prstGeom>
          <a:noFill/>
          <a:ln>
            <a:noFill/>
          </a:ln>
        </p:spPr>
      </p:pic>
      <p:pic>
        <p:nvPicPr>
          <p:cNvPr id="69" name="Google Shape;69;p13"/>
          <p:cNvPicPr preferRelativeResize="0"/>
          <p:nvPr/>
        </p:nvPicPr>
        <p:blipFill rotWithShape="1">
          <a:blip r:embed="rId8">
            <a:alphaModFix/>
          </a:blip>
          <a:srcRect t="10045" b="57994"/>
          <a:stretch/>
        </p:blipFill>
        <p:spPr>
          <a:xfrm rot="-5400000">
            <a:off x="4003271" y="4607252"/>
            <a:ext cx="918475" cy="293526"/>
          </a:xfrm>
          <a:prstGeom prst="rect">
            <a:avLst/>
          </a:prstGeom>
          <a:noFill/>
          <a:ln>
            <a:noFill/>
          </a:ln>
        </p:spPr>
      </p:pic>
      <p:pic>
        <p:nvPicPr>
          <p:cNvPr id="70" name="Google Shape;70;p13"/>
          <p:cNvPicPr preferRelativeResize="0"/>
          <p:nvPr/>
        </p:nvPicPr>
        <p:blipFill rotWithShape="1">
          <a:blip r:embed="rId8">
            <a:alphaModFix/>
          </a:blip>
          <a:srcRect t="10045" b="57994"/>
          <a:stretch/>
        </p:blipFill>
        <p:spPr>
          <a:xfrm rot="-5400000">
            <a:off x="4003284" y="6408927"/>
            <a:ext cx="918475" cy="293526"/>
          </a:xfrm>
          <a:prstGeom prst="rect">
            <a:avLst/>
          </a:prstGeom>
          <a:noFill/>
          <a:ln>
            <a:noFill/>
          </a:ln>
        </p:spPr>
      </p:pic>
      <p:pic>
        <p:nvPicPr>
          <p:cNvPr id="71" name="Google Shape;71;p13"/>
          <p:cNvPicPr preferRelativeResize="0"/>
          <p:nvPr/>
        </p:nvPicPr>
        <p:blipFill rotWithShape="1">
          <a:blip r:embed="rId8">
            <a:alphaModFix/>
          </a:blip>
          <a:srcRect t="10045" b="57994"/>
          <a:stretch/>
        </p:blipFill>
        <p:spPr>
          <a:xfrm rot="-5400000">
            <a:off x="4003283" y="8268777"/>
            <a:ext cx="918475" cy="2935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44625" y="1173225"/>
            <a:ext cx="7044600" cy="4172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 name="Google Shape;55;p13"/>
          <p:cNvSpPr txBox="1"/>
          <p:nvPr/>
        </p:nvSpPr>
        <p:spPr>
          <a:xfrm>
            <a:off x="0" y="3"/>
            <a:ext cx="7044600" cy="1125900"/>
          </a:xfrm>
          <a:prstGeom prst="rect">
            <a:avLst/>
          </a:prstGeom>
          <a:noFill/>
          <a:ln>
            <a:noFill/>
          </a:ln>
        </p:spPr>
        <p:txBody>
          <a:bodyPr spcFirstLastPara="1" wrap="square" lIns="91425" tIns="91425" rIns="91425" bIns="91425" anchor="t" anchorCtr="0">
            <a:noAutofit/>
          </a:bodyPr>
          <a:lstStyle/>
          <a:p>
            <a:r>
              <a:rPr lang="en-GB" sz="2400">
                <a:solidFill>
                  <a:srgbClr val="595959"/>
                </a:solidFill>
                <a:latin typeface="Fugaz One"/>
                <a:ea typeface="Fugaz One"/>
                <a:cs typeface="Fugaz One"/>
                <a:sym typeface="Fugaz One"/>
              </a:rPr>
              <a:t>What you need to know about ...</a:t>
            </a:r>
            <a:endParaRPr sz="2400">
              <a:solidFill>
                <a:srgbClr val="595959"/>
              </a:solidFill>
              <a:latin typeface="Fugaz One"/>
              <a:ea typeface="Fugaz One"/>
              <a:cs typeface="Fugaz One"/>
              <a:sym typeface="Fugaz One"/>
            </a:endParaRPr>
          </a:p>
        </p:txBody>
      </p:sp>
      <p:sp>
        <p:nvSpPr>
          <p:cNvPr id="56" name="Google Shape;56;p13"/>
          <p:cNvSpPr/>
          <p:nvPr/>
        </p:nvSpPr>
        <p:spPr>
          <a:xfrm>
            <a:off x="2717175" y="415500"/>
            <a:ext cx="4877100" cy="710400"/>
          </a:xfrm>
          <a:prstGeom prst="roundRect">
            <a:avLst>
              <a:gd name="adj" fmla="val 16667"/>
            </a:avLst>
          </a:prstGeom>
          <a:noFill/>
          <a:ln>
            <a:noFill/>
          </a:ln>
        </p:spPr>
        <p:txBody>
          <a:bodyPr spcFirstLastPara="1" wrap="square" lIns="91425" tIns="91425" rIns="91425" bIns="91425" anchor="ctr" anchorCtr="0">
            <a:noAutofit/>
          </a:bodyPr>
          <a:lstStyle/>
          <a:p>
            <a:pPr algn="ctr"/>
            <a:r>
              <a:rPr lang="en-GB" sz="1800">
                <a:latin typeface="Happy Monkey"/>
                <a:ea typeface="Happy Monkey"/>
                <a:cs typeface="Happy Monkey"/>
                <a:sym typeface="Happy Monkey"/>
              </a:rPr>
              <a:t>Plant and Animal Cells</a:t>
            </a:r>
            <a:endParaRPr sz="1800">
              <a:latin typeface="Happy Monkey"/>
              <a:ea typeface="Happy Monkey"/>
              <a:cs typeface="Happy Monkey"/>
              <a:sym typeface="Happy Monkey"/>
            </a:endParaRPr>
          </a:p>
        </p:txBody>
      </p:sp>
      <p:sp>
        <p:nvSpPr>
          <p:cNvPr id="57" name="Google Shape;57;p13"/>
          <p:cNvSpPr txBox="1"/>
          <p:nvPr/>
        </p:nvSpPr>
        <p:spPr>
          <a:xfrm>
            <a:off x="270775" y="1125900"/>
            <a:ext cx="7044600" cy="615000"/>
          </a:xfrm>
          <a:prstGeom prst="rect">
            <a:avLst/>
          </a:prstGeom>
          <a:noFill/>
          <a:ln>
            <a:noFill/>
          </a:ln>
        </p:spPr>
        <p:txBody>
          <a:bodyPr spcFirstLastPara="1" wrap="square" lIns="91425" tIns="91425" rIns="91425" bIns="91425" anchor="t" anchorCtr="0">
            <a:noAutofit/>
          </a:bodyPr>
          <a:lstStyle/>
          <a:p>
            <a:r>
              <a:rPr lang="en-GB" sz="1800">
                <a:latin typeface="Fugaz One"/>
                <a:ea typeface="Fugaz One"/>
                <a:cs typeface="Fugaz One"/>
                <a:sym typeface="Fugaz One"/>
              </a:rPr>
              <a:t>Animal Cells</a:t>
            </a:r>
            <a:endParaRPr sz="1800">
              <a:latin typeface="Fugaz One"/>
              <a:ea typeface="Fugaz One"/>
              <a:cs typeface="Fugaz One"/>
              <a:sym typeface="Fugaz One"/>
            </a:endParaRPr>
          </a:p>
          <a:p>
            <a:endParaRPr sz="1600" b="1" u="sng">
              <a:latin typeface="Happy Monkey"/>
              <a:ea typeface="Happy Monkey"/>
              <a:cs typeface="Happy Monkey"/>
              <a:sym typeface="Happy Monkey"/>
            </a:endParaRPr>
          </a:p>
        </p:txBody>
      </p:sp>
      <p:sp>
        <p:nvSpPr>
          <p:cNvPr id="58" name="Google Shape;58;p13"/>
          <p:cNvSpPr/>
          <p:nvPr/>
        </p:nvSpPr>
        <p:spPr>
          <a:xfrm>
            <a:off x="244626" y="5536200"/>
            <a:ext cx="7044600" cy="4872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 name="Google Shape;59;p13"/>
          <p:cNvSpPr txBox="1"/>
          <p:nvPr/>
        </p:nvSpPr>
        <p:spPr>
          <a:xfrm>
            <a:off x="244626" y="5536200"/>
            <a:ext cx="7044600" cy="615000"/>
          </a:xfrm>
          <a:prstGeom prst="rect">
            <a:avLst/>
          </a:prstGeom>
          <a:noFill/>
          <a:ln>
            <a:noFill/>
          </a:ln>
        </p:spPr>
        <p:txBody>
          <a:bodyPr spcFirstLastPara="1" wrap="square" lIns="91425" tIns="91425" rIns="91425" bIns="91425" anchor="t" anchorCtr="0">
            <a:noAutofit/>
          </a:bodyPr>
          <a:lstStyle/>
          <a:p>
            <a:r>
              <a:rPr lang="en-GB" sz="1800">
                <a:latin typeface="Fugaz One"/>
                <a:ea typeface="Fugaz One"/>
                <a:cs typeface="Fugaz One"/>
                <a:sym typeface="Fugaz One"/>
              </a:rPr>
              <a:t>Plant Cells</a:t>
            </a:r>
            <a:endParaRPr sz="1800">
              <a:latin typeface="Fugaz One"/>
              <a:ea typeface="Fugaz One"/>
              <a:cs typeface="Fugaz One"/>
              <a:sym typeface="Fugaz One"/>
            </a:endParaRPr>
          </a:p>
          <a:p>
            <a:endParaRPr sz="1600" b="1" u="sng">
              <a:latin typeface="Happy Monkey"/>
              <a:ea typeface="Happy Monkey"/>
              <a:cs typeface="Happy Monkey"/>
              <a:sym typeface="Happy Monkey"/>
            </a:endParaRPr>
          </a:p>
        </p:txBody>
      </p:sp>
      <p:pic>
        <p:nvPicPr>
          <p:cNvPr id="60" name="Google Shape;60;p13"/>
          <p:cNvPicPr preferRelativeResize="0"/>
          <p:nvPr/>
        </p:nvPicPr>
        <p:blipFill rotWithShape="1">
          <a:blip r:embed="rId3">
            <a:alphaModFix/>
          </a:blip>
          <a:srcRect l="33011" t="36426" r="41213" b="33956"/>
          <a:stretch/>
        </p:blipFill>
        <p:spPr>
          <a:xfrm>
            <a:off x="2422235" y="2388172"/>
            <a:ext cx="2689389" cy="1742800"/>
          </a:xfrm>
          <a:prstGeom prst="rect">
            <a:avLst/>
          </a:prstGeom>
          <a:noFill/>
          <a:ln>
            <a:noFill/>
          </a:ln>
        </p:spPr>
      </p:pic>
      <p:pic>
        <p:nvPicPr>
          <p:cNvPr id="61" name="Google Shape;61;p13"/>
          <p:cNvPicPr preferRelativeResize="0"/>
          <p:nvPr/>
        </p:nvPicPr>
        <p:blipFill rotWithShape="1">
          <a:blip r:embed="rId3">
            <a:alphaModFix/>
          </a:blip>
          <a:srcRect l="61214" t="39806" r="14422" b="33956"/>
          <a:stretch/>
        </p:blipFill>
        <p:spPr>
          <a:xfrm>
            <a:off x="2422226" y="7155464"/>
            <a:ext cx="2689400" cy="1633475"/>
          </a:xfrm>
          <a:prstGeom prst="rect">
            <a:avLst/>
          </a:prstGeom>
          <a:noFill/>
          <a:ln>
            <a:noFill/>
          </a:ln>
        </p:spPr>
      </p:pic>
      <p:sp>
        <p:nvSpPr>
          <p:cNvPr id="62" name="Google Shape;62;p13"/>
          <p:cNvSpPr txBox="1"/>
          <p:nvPr/>
        </p:nvSpPr>
        <p:spPr>
          <a:xfrm>
            <a:off x="413951" y="3740400"/>
            <a:ext cx="2178000" cy="555900"/>
          </a:xfrm>
          <a:prstGeom prst="rect">
            <a:avLst/>
          </a:prstGeom>
          <a:noFill/>
          <a:ln>
            <a:noFill/>
          </a:ln>
        </p:spPr>
        <p:txBody>
          <a:bodyPr spcFirstLastPara="1" wrap="square" lIns="91425" tIns="91425" rIns="91425" bIns="91425" anchor="t" anchorCtr="0">
            <a:noAutofit/>
          </a:bodyPr>
          <a:lstStyle/>
          <a:p>
            <a:pPr algn="ctr"/>
            <a:r>
              <a:rPr lang="en-GB" b="1">
                <a:latin typeface="Happy Monkey"/>
                <a:ea typeface="Happy Monkey"/>
                <a:cs typeface="Happy Monkey"/>
                <a:sym typeface="Happy Monkey"/>
              </a:rPr>
              <a:t>Nucleus</a:t>
            </a:r>
            <a:endParaRPr b="1">
              <a:latin typeface="Happy Monkey"/>
              <a:ea typeface="Happy Monkey"/>
              <a:cs typeface="Happy Monkey"/>
              <a:sym typeface="Happy Monkey"/>
            </a:endParaRPr>
          </a:p>
          <a:p>
            <a:pPr algn="ctr"/>
            <a:r>
              <a:rPr lang="en-GB" sz="1200" b="1">
                <a:latin typeface="Happy Monkey"/>
                <a:ea typeface="Happy Monkey"/>
                <a:cs typeface="Happy Monkey"/>
                <a:sym typeface="Happy Monkey"/>
              </a:rPr>
              <a:t>Controls</a:t>
            </a:r>
            <a:r>
              <a:rPr lang="en-GB" sz="1200">
                <a:latin typeface="Happy Monkey"/>
                <a:ea typeface="Happy Monkey"/>
                <a:cs typeface="Happy Monkey"/>
                <a:sym typeface="Happy Monkey"/>
              </a:rPr>
              <a:t> the cell's activities and </a:t>
            </a:r>
            <a:r>
              <a:rPr lang="en-GB" sz="1200" b="1">
                <a:latin typeface="Happy Monkey"/>
                <a:ea typeface="Happy Monkey"/>
                <a:cs typeface="Happy Monkey"/>
                <a:sym typeface="Happy Monkey"/>
              </a:rPr>
              <a:t>DNA</a:t>
            </a:r>
            <a:r>
              <a:rPr lang="en-GB" sz="1200">
                <a:latin typeface="Happy Monkey"/>
                <a:ea typeface="Happy Monkey"/>
                <a:cs typeface="Happy Monkey"/>
                <a:sym typeface="Happy Monkey"/>
              </a:rPr>
              <a:t> is stored here</a:t>
            </a:r>
            <a:endParaRPr sz="1200">
              <a:latin typeface="Happy Monkey"/>
              <a:ea typeface="Happy Monkey"/>
              <a:cs typeface="Happy Monkey"/>
              <a:sym typeface="Happy Monkey"/>
            </a:endParaRPr>
          </a:p>
        </p:txBody>
      </p:sp>
      <p:cxnSp>
        <p:nvCxnSpPr>
          <p:cNvPr id="63" name="Google Shape;63;p13"/>
          <p:cNvCxnSpPr/>
          <p:nvPr/>
        </p:nvCxnSpPr>
        <p:spPr>
          <a:xfrm rot="10800000" flipH="1">
            <a:off x="2400300" y="3438225"/>
            <a:ext cx="838200" cy="609900"/>
          </a:xfrm>
          <a:prstGeom prst="straightConnector1">
            <a:avLst/>
          </a:prstGeom>
          <a:noFill/>
          <a:ln w="19050" cap="flat" cmpd="sng">
            <a:solidFill>
              <a:srgbClr val="595959"/>
            </a:solidFill>
            <a:prstDash val="solid"/>
            <a:round/>
            <a:headEnd type="stealth" w="med" len="med"/>
            <a:tailEnd type="none" w="med" len="med"/>
          </a:ln>
        </p:spPr>
      </p:cxnSp>
      <p:cxnSp>
        <p:nvCxnSpPr>
          <p:cNvPr id="64" name="Google Shape;64;p13"/>
          <p:cNvCxnSpPr/>
          <p:nvPr/>
        </p:nvCxnSpPr>
        <p:spPr>
          <a:xfrm rot="10800000">
            <a:off x="3667125" y="3686450"/>
            <a:ext cx="0" cy="880800"/>
          </a:xfrm>
          <a:prstGeom prst="straightConnector1">
            <a:avLst/>
          </a:prstGeom>
          <a:noFill/>
          <a:ln w="19050" cap="flat" cmpd="sng">
            <a:solidFill>
              <a:srgbClr val="595959"/>
            </a:solidFill>
            <a:prstDash val="solid"/>
            <a:round/>
            <a:headEnd type="stealth" w="med" len="med"/>
            <a:tailEnd type="none" w="med" len="med"/>
          </a:ln>
        </p:spPr>
      </p:cxnSp>
      <p:sp>
        <p:nvSpPr>
          <p:cNvPr id="65" name="Google Shape;65;p13"/>
          <p:cNvSpPr txBox="1"/>
          <p:nvPr/>
        </p:nvSpPr>
        <p:spPr>
          <a:xfrm>
            <a:off x="2578125" y="4555638"/>
            <a:ext cx="2178000" cy="555900"/>
          </a:xfrm>
          <a:prstGeom prst="rect">
            <a:avLst/>
          </a:prstGeom>
          <a:noFill/>
          <a:ln>
            <a:noFill/>
          </a:ln>
        </p:spPr>
        <p:txBody>
          <a:bodyPr spcFirstLastPara="1" wrap="square" lIns="91425" tIns="91425" rIns="91425" bIns="91425" anchor="t" anchorCtr="0">
            <a:noAutofit/>
          </a:bodyPr>
          <a:lstStyle/>
          <a:p>
            <a:pPr algn="ctr"/>
            <a:r>
              <a:rPr lang="en-GB" b="1">
                <a:latin typeface="Happy Monkey"/>
                <a:ea typeface="Happy Monkey"/>
                <a:cs typeface="Happy Monkey"/>
                <a:sym typeface="Happy Monkey"/>
              </a:rPr>
              <a:t>Mitochondria</a:t>
            </a:r>
            <a:endParaRPr b="1">
              <a:latin typeface="Happy Monkey"/>
              <a:ea typeface="Happy Monkey"/>
              <a:cs typeface="Happy Monkey"/>
              <a:sym typeface="Happy Monkey"/>
            </a:endParaRPr>
          </a:p>
          <a:p>
            <a:pPr algn="ctr"/>
            <a:r>
              <a:rPr lang="en-GB" sz="1200" b="1">
                <a:latin typeface="Happy Monkey"/>
                <a:ea typeface="Happy Monkey"/>
                <a:cs typeface="Happy Monkey"/>
                <a:sym typeface="Happy Monkey"/>
              </a:rPr>
              <a:t>Respiration</a:t>
            </a:r>
            <a:r>
              <a:rPr lang="en-GB" sz="1200">
                <a:latin typeface="Happy Monkey"/>
                <a:ea typeface="Happy Monkey"/>
                <a:cs typeface="Happy Monkey"/>
                <a:sym typeface="Happy Monkey"/>
              </a:rPr>
              <a:t> occurs here</a:t>
            </a:r>
            <a:endParaRPr sz="1200">
              <a:latin typeface="Happy Monkey"/>
              <a:ea typeface="Happy Monkey"/>
              <a:cs typeface="Happy Monkey"/>
              <a:sym typeface="Happy Monkey"/>
            </a:endParaRPr>
          </a:p>
        </p:txBody>
      </p:sp>
      <p:cxnSp>
        <p:nvCxnSpPr>
          <p:cNvPr id="66" name="Google Shape;66;p13"/>
          <p:cNvCxnSpPr/>
          <p:nvPr/>
        </p:nvCxnSpPr>
        <p:spPr>
          <a:xfrm>
            <a:off x="2481275" y="2667000"/>
            <a:ext cx="485700" cy="276300"/>
          </a:xfrm>
          <a:prstGeom prst="straightConnector1">
            <a:avLst/>
          </a:prstGeom>
          <a:noFill/>
          <a:ln w="19050" cap="flat" cmpd="sng">
            <a:solidFill>
              <a:srgbClr val="595959"/>
            </a:solidFill>
            <a:prstDash val="solid"/>
            <a:round/>
            <a:headEnd type="stealth" w="med" len="med"/>
            <a:tailEnd type="none" w="med" len="med"/>
          </a:ln>
        </p:spPr>
      </p:cxnSp>
      <p:cxnSp>
        <p:nvCxnSpPr>
          <p:cNvPr id="67" name="Google Shape;67;p13"/>
          <p:cNvCxnSpPr/>
          <p:nvPr/>
        </p:nvCxnSpPr>
        <p:spPr>
          <a:xfrm flipH="1">
            <a:off x="3890750" y="2428875"/>
            <a:ext cx="486000" cy="550200"/>
          </a:xfrm>
          <a:prstGeom prst="straightConnector1">
            <a:avLst/>
          </a:prstGeom>
          <a:noFill/>
          <a:ln w="19050" cap="flat" cmpd="sng">
            <a:solidFill>
              <a:srgbClr val="595959"/>
            </a:solidFill>
            <a:prstDash val="solid"/>
            <a:round/>
            <a:headEnd type="stealth" w="med" len="med"/>
            <a:tailEnd type="none" w="med" len="med"/>
          </a:ln>
        </p:spPr>
      </p:cxnSp>
      <p:sp>
        <p:nvSpPr>
          <p:cNvPr id="68" name="Google Shape;68;p13"/>
          <p:cNvSpPr txBox="1"/>
          <p:nvPr/>
        </p:nvSpPr>
        <p:spPr>
          <a:xfrm>
            <a:off x="646175" y="2111100"/>
            <a:ext cx="2178000" cy="555900"/>
          </a:xfrm>
          <a:prstGeom prst="rect">
            <a:avLst/>
          </a:prstGeom>
          <a:noFill/>
          <a:ln>
            <a:noFill/>
          </a:ln>
        </p:spPr>
        <p:txBody>
          <a:bodyPr spcFirstLastPara="1" wrap="square" lIns="91425" tIns="91425" rIns="91425" bIns="91425" anchor="t" anchorCtr="0">
            <a:noAutofit/>
          </a:bodyPr>
          <a:lstStyle/>
          <a:p>
            <a:pPr algn="ctr"/>
            <a:r>
              <a:rPr lang="en-GB" b="1">
                <a:latin typeface="Happy Monkey"/>
                <a:ea typeface="Happy Monkey"/>
                <a:cs typeface="Happy Monkey"/>
                <a:sym typeface="Happy Monkey"/>
              </a:rPr>
              <a:t>Cell membrane</a:t>
            </a:r>
            <a:endParaRPr b="1">
              <a:latin typeface="Happy Monkey"/>
              <a:ea typeface="Happy Monkey"/>
              <a:cs typeface="Happy Monkey"/>
              <a:sym typeface="Happy Monkey"/>
            </a:endParaRPr>
          </a:p>
          <a:p>
            <a:pPr algn="ctr"/>
            <a:r>
              <a:rPr lang="en-GB" sz="1200">
                <a:latin typeface="Happy Monkey"/>
                <a:ea typeface="Happy Monkey"/>
                <a:cs typeface="Happy Monkey"/>
                <a:sym typeface="Happy Monkey"/>
              </a:rPr>
              <a:t>Controls what </a:t>
            </a:r>
            <a:r>
              <a:rPr lang="en-GB" sz="1200" b="1">
                <a:latin typeface="Happy Monkey"/>
                <a:ea typeface="Happy Monkey"/>
                <a:cs typeface="Happy Monkey"/>
                <a:sym typeface="Happy Monkey"/>
              </a:rPr>
              <a:t>enters and leaves</a:t>
            </a:r>
            <a:r>
              <a:rPr lang="en-GB" sz="1200">
                <a:latin typeface="Happy Monkey"/>
                <a:ea typeface="Happy Monkey"/>
                <a:cs typeface="Happy Monkey"/>
                <a:sym typeface="Happy Monkey"/>
              </a:rPr>
              <a:t> the cell</a:t>
            </a:r>
            <a:endParaRPr sz="1200">
              <a:latin typeface="Happy Monkey"/>
              <a:ea typeface="Happy Monkey"/>
              <a:cs typeface="Happy Monkey"/>
              <a:sym typeface="Happy Monkey"/>
            </a:endParaRPr>
          </a:p>
        </p:txBody>
      </p:sp>
      <p:sp>
        <p:nvSpPr>
          <p:cNvPr id="69" name="Google Shape;69;p13"/>
          <p:cNvSpPr txBox="1"/>
          <p:nvPr/>
        </p:nvSpPr>
        <p:spPr>
          <a:xfrm>
            <a:off x="4066725" y="1786588"/>
            <a:ext cx="2178000" cy="555900"/>
          </a:xfrm>
          <a:prstGeom prst="rect">
            <a:avLst/>
          </a:prstGeom>
          <a:noFill/>
          <a:ln>
            <a:noFill/>
          </a:ln>
        </p:spPr>
        <p:txBody>
          <a:bodyPr spcFirstLastPara="1" wrap="square" lIns="91425" tIns="91425" rIns="91425" bIns="91425" anchor="t" anchorCtr="0">
            <a:noAutofit/>
          </a:bodyPr>
          <a:lstStyle/>
          <a:p>
            <a:pPr algn="ctr"/>
            <a:r>
              <a:rPr lang="en-GB" b="1">
                <a:latin typeface="Happy Monkey"/>
                <a:ea typeface="Happy Monkey"/>
                <a:cs typeface="Happy Monkey"/>
                <a:sym typeface="Happy Monkey"/>
              </a:rPr>
              <a:t>Cytoplasm</a:t>
            </a:r>
            <a:endParaRPr b="1">
              <a:latin typeface="Happy Monkey"/>
              <a:ea typeface="Happy Monkey"/>
              <a:cs typeface="Happy Monkey"/>
              <a:sym typeface="Happy Monkey"/>
            </a:endParaRPr>
          </a:p>
          <a:p>
            <a:pPr algn="ctr"/>
            <a:r>
              <a:rPr lang="en-GB" sz="1200">
                <a:latin typeface="Happy Monkey"/>
                <a:ea typeface="Happy Monkey"/>
                <a:cs typeface="Happy Monkey"/>
                <a:sym typeface="Happy Monkey"/>
              </a:rPr>
              <a:t>A jelly like substance where </a:t>
            </a:r>
            <a:r>
              <a:rPr lang="en-GB" sz="1200" b="1">
                <a:latin typeface="Happy Monkey"/>
                <a:ea typeface="Happy Monkey"/>
                <a:cs typeface="Happy Monkey"/>
                <a:sym typeface="Happy Monkey"/>
              </a:rPr>
              <a:t>chemical reactions </a:t>
            </a:r>
            <a:r>
              <a:rPr lang="en-GB" sz="1200">
                <a:latin typeface="Happy Monkey"/>
                <a:ea typeface="Happy Monkey"/>
                <a:cs typeface="Happy Monkey"/>
                <a:sym typeface="Happy Monkey"/>
              </a:rPr>
              <a:t>take place</a:t>
            </a:r>
            <a:endParaRPr sz="1200">
              <a:latin typeface="Happy Monkey"/>
              <a:ea typeface="Happy Monkey"/>
              <a:cs typeface="Happy Monkey"/>
              <a:sym typeface="Happy Monkey"/>
            </a:endParaRPr>
          </a:p>
        </p:txBody>
      </p:sp>
      <p:cxnSp>
        <p:nvCxnSpPr>
          <p:cNvPr id="70" name="Google Shape;70;p13"/>
          <p:cNvCxnSpPr/>
          <p:nvPr/>
        </p:nvCxnSpPr>
        <p:spPr>
          <a:xfrm rot="10800000" flipH="1">
            <a:off x="2238375" y="8253675"/>
            <a:ext cx="621900" cy="766500"/>
          </a:xfrm>
          <a:prstGeom prst="straightConnector1">
            <a:avLst/>
          </a:prstGeom>
          <a:noFill/>
          <a:ln w="19050" cap="flat" cmpd="sng">
            <a:solidFill>
              <a:srgbClr val="595959"/>
            </a:solidFill>
            <a:prstDash val="solid"/>
            <a:round/>
            <a:headEnd type="stealth" w="med" len="med"/>
            <a:tailEnd type="none" w="med" len="med"/>
          </a:ln>
        </p:spPr>
      </p:cxnSp>
      <p:cxnSp>
        <p:nvCxnSpPr>
          <p:cNvPr id="71" name="Google Shape;71;p13"/>
          <p:cNvCxnSpPr/>
          <p:nvPr/>
        </p:nvCxnSpPr>
        <p:spPr>
          <a:xfrm rot="10800000" flipH="1">
            <a:off x="3105150" y="8363250"/>
            <a:ext cx="307800" cy="1371300"/>
          </a:xfrm>
          <a:prstGeom prst="straightConnector1">
            <a:avLst/>
          </a:prstGeom>
          <a:noFill/>
          <a:ln w="19050" cap="flat" cmpd="sng">
            <a:solidFill>
              <a:srgbClr val="595959"/>
            </a:solidFill>
            <a:prstDash val="solid"/>
            <a:round/>
            <a:headEnd type="stealth" w="med" len="med"/>
            <a:tailEnd type="none" w="med" len="med"/>
          </a:ln>
        </p:spPr>
      </p:cxnSp>
      <p:cxnSp>
        <p:nvCxnSpPr>
          <p:cNvPr id="72" name="Google Shape;72;p13"/>
          <p:cNvCxnSpPr/>
          <p:nvPr/>
        </p:nvCxnSpPr>
        <p:spPr>
          <a:xfrm rot="10800000" flipH="1">
            <a:off x="4176725" y="8434425"/>
            <a:ext cx="2700" cy="604800"/>
          </a:xfrm>
          <a:prstGeom prst="straightConnector1">
            <a:avLst/>
          </a:prstGeom>
          <a:noFill/>
          <a:ln w="19050" cap="flat" cmpd="sng">
            <a:solidFill>
              <a:srgbClr val="595959"/>
            </a:solidFill>
            <a:prstDash val="solid"/>
            <a:round/>
            <a:headEnd type="stealth" w="med" len="med"/>
            <a:tailEnd type="none" w="med" len="med"/>
          </a:ln>
        </p:spPr>
      </p:cxnSp>
      <p:cxnSp>
        <p:nvCxnSpPr>
          <p:cNvPr id="73" name="Google Shape;73;p13"/>
          <p:cNvCxnSpPr/>
          <p:nvPr/>
        </p:nvCxnSpPr>
        <p:spPr>
          <a:xfrm rot="10800000">
            <a:off x="4684400" y="8301225"/>
            <a:ext cx="206700" cy="623700"/>
          </a:xfrm>
          <a:prstGeom prst="straightConnector1">
            <a:avLst/>
          </a:prstGeom>
          <a:noFill/>
          <a:ln w="19050" cap="flat" cmpd="sng">
            <a:solidFill>
              <a:srgbClr val="595959"/>
            </a:solidFill>
            <a:prstDash val="solid"/>
            <a:round/>
            <a:headEnd type="stealth" w="med" len="med"/>
            <a:tailEnd type="none" w="med" len="med"/>
          </a:ln>
        </p:spPr>
      </p:cxnSp>
      <p:cxnSp>
        <p:nvCxnSpPr>
          <p:cNvPr id="74" name="Google Shape;74;p13"/>
          <p:cNvCxnSpPr/>
          <p:nvPr/>
        </p:nvCxnSpPr>
        <p:spPr>
          <a:xfrm>
            <a:off x="2538425" y="7286625"/>
            <a:ext cx="357300" cy="266700"/>
          </a:xfrm>
          <a:prstGeom prst="straightConnector1">
            <a:avLst/>
          </a:prstGeom>
          <a:noFill/>
          <a:ln w="19050" cap="flat" cmpd="sng">
            <a:solidFill>
              <a:srgbClr val="595959"/>
            </a:solidFill>
            <a:prstDash val="solid"/>
            <a:round/>
            <a:headEnd type="stealth" w="med" len="med"/>
            <a:tailEnd type="none" w="med" len="med"/>
          </a:ln>
        </p:spPr>
      </p:cxnSp>
      <p:cxnSp>
        <p:nvCxnSpPr>
          <p:cNvPr id="75" name="Google Shape;75;p13"/>
          <p:cNvCxnSpPr/>
          <p:nvPr/>
        </p:nvCxnSpPr>
        <p:spPr>
          <a:xfrm flipH="1">
            <a:off x="4010225" y="7062775"/>
            <a:ext cx="14100" cy="809700"/>
          </a:xfrm>
          <a:prstGeom prst="straightConnector1">
            <a:avLst/>
          </a:prstGeom>
          <a:noFill/>
          <a:ln w="19050" cap="flat" cmpd="sng">
            <a:solidFill>
              <a:srgbClr val="595959"/>
            </a:solidFill>
            <a:prstDash val="solid"/>
            <a:round/>
            <a:headEnd type="stealth" w="med" len="med"/>
            <a:tailEnd type="none" w="med" len="med"/>
          </a:ln>
        </p:spPr>
      </p:cxnSp>
      <p:cxnSp>
        <p:nvCxnSpPr>
          <p:cNvPr id="76" name="Google Shape;76;p13"/>
          <p:cNvCxnSpPr/>
          <p:nvPr/>
        </p:nvCxnSpPr>
        <p:spPr>
          <a:xfrm flipH="1">
            <a:off x="4512901" y="7162800"/>
            <a:ext cx="249600" cy="466800"/>
          </a:xfrm>
          <a:prstGeom prst="straightConnector1">
            <a:avLst/>
          </a:prstGeom>
          <a:noFill/>
          <a:ln w="19050" cap="flat" cmpd="sng">
            <a:solidFill>
              <a:srgbClr val="595959"/>
            </a:solidFill>
            <a:prstDash val="solid"/>
            <a:round/>
            <a:headEnd type="stealth" w="med" len="med"/>
            <a:tailEnd type="none" w="med" len="med"/>
          </a:ln>
        </p:spPr>
      </p:cxnSp>
      <p:sp>
        <p:nvSpPr>
          <p:cNvPr id="77" name="Google Shape;77;p13"/>
          <p:cNvSpPr txBox="1"/>
          <p:nvPr/>
        </p:nvSpPr>
        <p:spPr>
          <a:xfrm>
            <a:off x="4684400" y="8696325"/>
            <a:ext cx="1854600" cy="555900"/>
          </a:xfrm>
          <a:prstGeom prst="rect">
            <a:avLst/>
          </a:prstGeom>
          <a:noFill/>
          <a:ln>
            <a:noFill/>
          </a:ln>
        </p:spPr>
        <p:txBody>
          <a:bodyPr spcFirstLastPara="1" wrap="square" lIns="91425" tIns="91425" rIns="91425" bIns="91425" anchor="t" anchorCtr="0">
            <a:noAutofit/>
          </a:bodyPr>
          <a:lstStyle/>
          <a:p>
            <a:pPr algn="ctr"/>
            <a:r>
              <a:rPr lang="en-GB" b="1">
                <a:latin typeface="Happy Monkey"/>
                <a:ea typeface="Happy Monkey"/>
                <a:cs typeface="Happy Monkey"/>
                <a:sym typeface="Happy Monkey"/>
              </a:rPr>
              <a:t>Mitochondria</a:t>
            </a:r>
            <a:endParaRPr b="1">
              <a:latin typeface="Happy Monkey"/>
              <a:ea typeface="Happy Monkey"/>
              <a:cs typeface="Happy Monkey"/>
              <a:sym typeface="Happy Monkey"/>
            </a:endParaRPr>
          </a:p>
          <a:p>
            <a:pPr algn="ctr"/>
            <a:r>
              <a:rPr lang="en-GB" sz="1200" b="1">
                <a:latin typeface="Happy Monkey"/>
                <a:ea typeface="Happy Monkey"/>
                <a:cs typeface="Happy Monkey"/>
                <a:sym typeface="Happy Monkey"/>
              </a:rPr>
              <a:t>Respiration</a:t>
            </a:r>
            <a:r>
              <a:rPr lang="en-GB" sz="1200">
                <a:latin typeface="Happy Monkey"/>
                <a:ea typeface="Happy Monkey"/>
                <a:cs typeface="Happy Monkey"/>
                <a:sym typeface="Happy Monkey"/>
              </a:rPr>
              <a:t> occurs here</a:t>
            </a:r>
            <a:endParaRPr sz="1200">
              <a:latin typeface="Happy Monkey"/>
              <a:ea typeface="Happy Monkey"/>
              <a:cs typeface="Happy Monkey"/>
              <a:sym typeface="Happy Monkey"/>
            </a:endParaRPr>
          </a:p>
        </p:txBody>
      </p:sp>
      <p:sp>
        <p:nvSpPr>
          <p:cNvPr id="78" name="Google Shape;78;p13"/>
          <p:cNvSpPr txBox="1"/>
          <p:nvPr/>
        </p:nvSpPr>
        <p:spPr>
          <a:xfrm>
            <a:off x="539175" y="8744100"/>
            <a:ext cx="2178000" cy="555900"/>
          </a:xfrm>
          <a:prstGeom prst="rect">
            <a:avLst/>
          </a:prstGeom>
          <a:noFill/>
          <a:ln>
            <a:noFill/>
          </a:ln>
        </p:spPr>
        <p:txBody>
          <a:bodyPr spcFirstLastPara="1" wrap="square" lIns="91425" tIns="91425" rIns="91425" bIns="91425" anchor="t" anchorCtr="0">
            <a:noAutofit/>
          </a:bodyPr>
          <a:lstStyle/>
          <a:p>
            <a:pPr algn="ctr"/>
            <a:r>
              <a:rPr lang="en-GB" b="1">
                <a:latin typeface="Happy Monkey"/>
                <a:ea typeface="Happy Monkey"/>
                <a:cs typeface="Happy Monkey"/>
                <a:sym typeface="Happy Monkey"/>
              </a:rPr>
              <a:t>Nucleus</a:t>
            </a:r>
            <a:endParaRPr b="1">
              <a:latin typeface="Happy Monkey"/>
              <a:ea typeface="Happy Monkey"/>
              <a:cs typeface="Happy Monkey"/>
              <a:sym typeface="Happy Monkey"/>
            </a:endParaRPr>
          </a:p>
          <a:p>
            <a:pPr algn="ctr"/>
            <a:r>
              <a:rPr lang="en-GB" sz="1200" b="1">
                <a:latin typeface="Happy Monkey"/>
                <a:ea typeface="Happy Monkey"/>
                <a:cs typeface="Happy Monkey"/>
                <a:sym typeface="Happy Monkey"/>
              </a:rPr>
              <a:t>Controls</a:t>
            </a:r>
            <a:r>
              <a:rPr lang="en-GB" sz="1200">
                <a:latin typeface="Happy Monkey"/>
                <a:ea typeface="Happy Monkey"/>
                <a:cs typeface="Happy Monkey"/>
                <a:sym typeface="Happy Monkey"/>
              </a:rPr>
              <a:t> the cell's activities and </a:t>
            </a:r>
            <a:r>
              <a:rPr lang="en-GB" sz="1200" b="1">
                <a:latin typeface="Happy Monkey"/>
                <a:ea typeface="Happy Monkey"/>
                <a:cs typeface="Happy Monkey"/>
                <a:sym typeface="Happy Monkey"/>
              </a:rPr>
              <a:t>DNA</a:t>
            </a:r>
            <a:r>
              <a:rPr lang="en-GB" sz="1200">
                <a:latin typeface="Happy Monkey"/>
                <a:ea typeface="Happy Monkey"/>
                <a:cs typeface="Happy Monkey"/>
                <a:sym typeface="Happy Monkey"/>
              </a:rPr>
              <a:t> is stored here</a:t>
            </a:r>
            <a:endParaRPr sz="1200">
              <a:latin typeface="Happy Monkey"/>
              <a:ea typeface="Happy Monkey"/>
              <a:cs typeface="Happy Monkey"/>
              <a:sym typeface="Happy Monkey"/>
            </a:endParaRPr>
          </a:p>
        </p:txBody>
      </p:sp>
      <p:sp>
        <p:nvSpPr>
          <p:cNvPr id="79" name="Google Shape;79;p13"/>
          <p:cNvSpPr txBox="1"/>
          <p:nvPr/>
        </p:nvSpPr>
        <p:spPr>
          <a:xfrm>
            <a:off x="4684400" y="6428451"/>
            <a:ext cx="1930200" cy="555900"/>
          </a:xfrm>
          <a:prstGeom prst="rect">
            <a:avLst/>
          </a:prstGeom>
          <a:noFill/>
          <a:ln>
            <a:noFill/>
          </a:ln>
        </p:spPr>
        <p:txBody>
          <a:bodyPr spcFirstLastPara="1" wrap="square" lIns="91425" tIns="91425" rIns="91425" bIns="91425" anchor="t" anchorCtr="0">
            <a:noAutofit/>
          </a:bodyPr>
          <a:lstStyle/>
          <a:p>
            <a:pPr algn="ctr"/>
            <a:r>
              <a:rPr lang="en-GB" b="1">
                <a:latin typeface="Happy Monkey"/>
                <a:ea typeface="Happy Monkey"/>
                <a:cs typeface="Happy Monkey"/>
                <a:sym typeface="Happy Monkey"/>
              </a:rPr>
              <a:t>Cytoplasm</a:t>
            </a:r>
            <a:endParaRPr b="1">
              <a:latin typeface="Happy Monkey"/>
              <a:ea typeface="Happy Monkey"/>
              <a:cs typeface="Happy Monkey"/>
              <a:sym typeface="Happy Monkey"/>
            </a:endParaRPr>
          </a:p>
          <a:p>
            <a:pPr algn="ctr"/>
            <a:r>
              <a:rPr lang="en-GB" sz="1200">
                <a:latin typeface="Happy Monkey"/>
                <a:ea typeface="Happy Monkey"/>
                <a:cs typeface="Happy Monkey"/>
                <a:sym typeface="Happy Monkey"/>
              </a:rPr>
              <a:t>A jelly like substance where </a:t>
            </a:r>
            <a:r>
              <a:rPr lang="en-GB" sz="1200" b="1">
                <a:latin typeface="Happy Monkey"/>
                <a:ea typeface="Happy Monkey"/>
                <a:cs typeface="Happy Monkey"/>
                <a:sym typeface="Happy Monkey"/>
              </a:rPr>
              <a:t>chemical reactions </a:t>
            </a:r>
            <a:r>
              <a:rPr lang="en-GB" sz="1200">
                <a:latin typeface="Happy Monkey"/>
                <a:ea typeface="Happy Monkey"/>
                <a:cs typeface="Happy Monkey"/>
                <a:sym typeface="Happy Monkey"/>
              </a:rPr>
              <a:t>take place</a:t>
            </a:r>
            <a:endParaRPr sz="1200">
              <a:latin typeface="Happy Monkey"/>
              <a:ea typeface="Happy Monkey"/>
              <a:cs typeface="Happy Monkey"/>
              <a:sym typeface="Happy Monkey"/>
            </a:endParaRPr>
          </a:p>
        </p:txBody>
      </p:sp>
      <p:sp>
        <p:nvSpPr>
          <p:cNvPr id="80" name="Google Shape;80;p13"/>
          <p:cNvSpPr txBox="1"/>
          <p:nvPr/>
        </p:nvSpPr>
        <p:spPr>
          <a:xfrm>
            <a:off x="3486150" y="9039225"/>
            <a:ext cx="1533600" cy="555900"/>
          </a:xfrm>
          <a:prstGeom prst="rect">
            <a:avLst/>
          </a:prstGeom>
          <a:noFill/>
          <a:ln>
            <a:noFill/>
          </a:ln>
        </p:spPr>
        <p:txBody>
          <a:bodyPr spcFirstLastPara="1" wrap="square" lIns="91425" tIns="91425" rIns="91425" bIns="91425" anchor="t" anchorCtr="0">
            <a:noAutofit/>
          </a:bodyPr>
          <a:lstStyle/>
          <a:p>
            <a:pPr algn="ctr"/>
            <a:r>
              <a:rPr lang="en-GB" b="1">
                <a:latin typeface="Happy Monkey"/>
                <a:ea typeface="Happy Monkey"/>
                <a:cs typeface="Happy Monkey"/>
                <a:sym typeface="Happy Monkey"/>
              </a:rPr>
              <a:t>Cell Wall</a:t>
            </a:r>
            <a:endParaRPr b="1">
              <a:latin typeface="Happy Monkey"/>
              <a:ea typeface="Happy Monkey"/>
              <a:cs typeface="Happy Monkey"/>
              <a:sym typeface="Happy Monkey"/>
            </a:endParaRPr>
          </a:p>
          <a:p>
            <a:pPr algn="ctr"/>
            <a:r>
              <a:rPr lang="en-GB" sz="1200">
                <a:latin typeface="Happy Monkey"/>
                <a:ea typeface="Happy Monkey"/>
                <a:cs typeface="Happy Monkey"/>
                <a:sym typeface="Happy Monkey"/>
              </a:rPr>
              <a:t>Gives the cell </a:t>
            </a:r>
            <a:r>
              <a:rPr lang="en-GB" sz="1200" b="1">
                <a:latin typeface="Happy Monkey"/>
                <a:ea typeface="Happy Monkey"/>
                <a:cs typeface="Happy Monkey"/>
                <a:sym typeface="Happy Monkey"/>
              </a:rPr>
              <a:t>strength and structure</a:t>
            </a:r>
            <a:endParaRPr sz="1200" b="1">
              <a:latin typeface="Happy Monkey"/>
              <a:ea typeface="Happy Monkey"/>
              <a:cs typeface="Happy Monkey"/>
              <a:sym typeface="Happy Monkey"/>
            </a:endParaRPr>
          </a:p>
        </p:txBody>
      </p:sp>
      <p:sp>
        <p:nvSpPr>
          <p:cNvPr id="81" name="Google Shape;81;p13"/>
          <p:cNvSpPr txBox="1"/>
          <p:nvPr/>
        </p:nvSpPr>
        <p:spPr>
          <a:xfrm>
            <a:off x="1112376" y="6767050"/>
            <a:ext cx="1854600" cy="555900"/>
          </a:xfrm>
          <a:prstGeom prst="rect">
            <a:avLst/>
          </a:prstGeom>
          <a:noFill/>
          <a:ln>
            <a:noFill/>
          </a:ln>
        </p:spPr>
        <p:txBody>
          <a:bodyPr spcFirstLastPara="1" wrap="square" lIns="91425" tIns="91425" rIns="91425" bIns="91425" anchor="t" anchorCtr="0">
            <a:noAutofit/>
          </a:bodyPr>
          <a:lstStyle/>
          <a:p>
            <a:pPr algn="ctr"/>
            <a:r>
              <a:rPr lang="en-GB" b="1">
                <a:latin typeface="Happy Monkey"/>
                <a:ea typeface="Happy Monkey"/>
                <a:cs typeface="Happy Monkey"/>
                <a:sym typeface="Happy Monkey"/>
              </a:rPr>
              <a:t>Chloroplasts</a:t>
            </a:r>
            <a:endParaRPr b="1">
              <a:latin typeface="Happy Monkey"/>
              <a:ea typeface="Happy Monkey"/>
              <a:cs typeface="Happy Monkey"/>
              <a:sym typeface="Happy Monkey"/>
            </a:endParaRPr>
          </a:p>
          <a:p>
            <a:pPr algn="ctr"/>
            <a:r>
              <a:rPr lang="en-GB" sz="1200" b="1">
                <a:latin typeface="Happy Monkey"/>
                <a:ea typeface="Happy Monkey"/>
                <a:cs typeface="Happy Monkey"/>
                <a:sym typeface="Happy Monkey"/>
              </a:rPr>
              <a:t>Photosynthesis</a:t>
            </a:r>
            <a:r>
              <a:rPr lang="en-GB" sz="1200">
                <a:latin typeface="Happy Monkey"/>
                <a:ea typeface="Happy Monkey"/>
                <a:cs typeface="Happy Monkey"/>
                <a:sym typeface="Happy Monkey"/>
              </a:rPr>
              <a:t> occurs here</a:t>
            </a:r>
            <a:endParaRPr sz="1200">
              <a:latin typeface="Happy Monkey"/>
              <a:ea typeface="Happy Monkey"/>
              <a:cs typeface="Happy Monkey"/>
              <a:sym typeface="Happy Monkey"/>
            </a:endParaRPr>
          </a:p>
        </p:txBody>
      </p:sp>
      <p:sp>
        <p:nvSpPr>
          <p:cNvPr id="82" name="Google Shape;82;p13"/>
          <p:cNvSpPr txBox="1"/>
          <p:nvPr/>
        </p:nvSpPr>
        <p:spPr>
          <a:xfrm>
            <a:off x="1731600" y="9667875"/>
            <a:ext cx="1854600" cy="555900"/>
          </a:xfrm>
          <a:prstGeom prst="rect">
            <a:avLst/>
          </a:prstGeom>
          <a:noFill/>
          <a:ln>
            <a:noFill/>
          </a:ln>
        </p:spPr>
        <p:txBody>
          <a:bodyPr spcFirstLastPara="1" wrap="square" lIns="91425" tIns="91425" rIns="91425" bIns="91425" anchor="t" anchorCtr="0">
            <a:noAutofit/>
          </a:bodyPr>
          <a:lstStyle/>
          <a:p>
            <a:pPr algn="ctr"/>
            <a:r>
              <a:rPr lang="en-GB" b="1">
                <a:latin typeface="Happy Monkey"/>
                <a:ea typeface="Happy Monkey"/>
                <a:cs typeface="Happy Monkey"/>
                <a:sym typeface="Happy Monkey"/>
              </a:rPr>
              <a:t>Cell membrane</a:t>
            </a:r>
            <a:endParaRPr b="1">
              <a:latin typeface="Happy Monkey"/>
              <a:ea typeface="Happy Monkey"/>
              <a:cs typeface="Happy Monkey"/>
              <a:sym typeface="Happy Monkey"/>
            </a:endParaRPr>
          </a:p>
          <a:p>
            <a:pPr algn="ctr"/>
            <a:r>
              <a:rPr lang="en-GB" sz="1200">
                <a:latin typeface="Happy Monkey"/>
                <a:ea typeface="Happy Monkey"/>
                <a:cs typeface="Happy Monkey"/>
                <a:sym typeface="Happy Monkey"/>
              </a:rPr>
              <a:t>Controls what </a:t>
            </a:r>
            <a:r>
              <a:rPr lang="en-GB" sz="1200" b="1">
                <a:latin typeface="Happy Monkey"/>
                <a:ea typeface="Happy Monkey"/>
                <a:cs typeface="Happy Monkey"/>
                <a:sym typeface="Happy Monkey"/>
              </a:rPr>
              <a:t>enters and leaves</a:t>
            </a:r>
            <a:r>
              <a:rPr lang="en-GB" sz="1200">
                <a:latin typeface="Happy Monkey"/>
                <a:ea typeface="Happy Monkey"/>
                <a:cs typeface="Happy Monkey"/>
                <a:sym typeface="Happy Monkey"/>
              </a:rPr>
              <a:t> the cell</a:t>
            </a:r>
            <a:endParaRPr sz="1200">
              <a:latin typeface="Happy Monkey"/>
              <a:ea typeface="Happy Monkey"/>
              <a:cs typeface="Happy Monkey"/>
              <a:sym typeface="Happy Monkey"/>
            </a:endParaRPr>
          </a:p>
        </p:txBody>
      </p:sp>
      <p:sp>
        <p:nvSpPr>
          <p:cNvPr id="83" name="Google Shape;83;p13"/>
          <p:cNvSpPr txBox="1"/>
          <p:nvPr/>
        </p:nvSpPr>
        <p:spPr>
          <a:xfrm>
            <a:off x="2895725" y="6329038"/>
            <a:ext cx="1930200" cy="555900"/>
          </a:xfrm>
          <a:prstGeom prst="rect">
            <a:avLst/>
          </a:prstGeom>
          <a:noFill/>
          <a:ln>
            <a:noFill/>
          </a:ln>
        </p:spPr>
        <p:txBody>
          <a:bodyPr spcFirstLastPara="1" wrap="square" lIns="91425" tIns="91425" rIns="91425" bIns="91425" anchor="t" anchorCtr="0">
            <a:noAutofit/>
          </a:bodyPr>
          <a:lstStyle/>
          <a:p>
            <a:pPr algn="ctr"/>
            <a:r>
              <a:rPr lang="en-GB" b="1">
                <a:latin typeface="Happy Monkey"/>
                <a:ea typeface="Happy Monkey"/>
                <a:cs typeface="Happy Monkey"/>
                <a:sym typeface="Happy Monkey"/>
              </a:rPr>
              <a:t>Vacuole</a:t>
            </a:r>
            <a:endParaRPr b="1">
              <a:latin typeface="Happy Monkey"/>
              <a:ea typeface="Happy Monkey"/>
              <a:cs typeface="Happy Monkey"/>
              <a:sym typeface="Happy Monkey"/>
            </a:endParaRPr>
          </a:p>
          <a:p>
            <a:pPr algn="ctr"/>
            <a:r>
              <a:rPr lang="en-GB" sz="1200">
                <a:latin typeface="Happy Monkey"/>
                <a:ea typeface="Happy Monkey"/>
                <a:cs typeface="Happy Monkey"/>
                <a:sym typeface="Happy Monkey"/>
              </a:rPr>
              <a:t>Contains </a:t>
            </a:r>
            <a:r>
              <a:rPr lang="en-GB" sz="1200" b="1">
                <a:latin typeface="Happy Monkey"/>
                <a:ea typeface="Happy Monkey"/>
                <a:cs typeface="Happy Monkey"/>
                <a:sym typeface="Happy Monkey"/>
              </a:rPr>
              <a:t>cell sap</a:t>
            </a:r>
            <a:r>
              <a:rPr lang="en-GB" sz="1200">
                <a:latin typeface="Happy Monkey"/>
                <a:ea typeface="Happy Monkey"/>
                <a:cs typeface="Happy Monkey"/>
                <a:sym typeface="Happy Monkey"/>
              </a:rPr>
              <a:t> to keep the cell </a:t>
            </a:r>
            <a:r>
              <a:rPr lang="en-GB" sz="1200" b="1">
                <a:latin typeface="Happy Monkey"/>
                <a:ea typeface="Happy Monkey"/>
                <a:cs typeface="Happy Monkey"/>
                <a:sym typeface="Happy Monkey"/>
              </a:rPr>
              <a:t>firm</a:t>
            </a:r>
            <a:endParaRPr sz="1200" b="1">
              <a:latin typeface="Happy Monkey"/>
              <a:ea typeface="Happy Monkey"/>
              <a:cs typeface="Happy Monkey"/>
              <a:sym typeface="Happy Monke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44625" y="1173225"/>
            <a:ext cx="7044600" cy="884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 name="Google Shape;55;p13"/>
          <p:cNvSpPr txBox="1"/>
          <p:nvPr/>
        </p:nvSpPr>
        <p:spPr>
          <a:xfrm>
            <a:off x="0" y="3"/>
            <a:ext cx="7044600" cy="1125900"/>
          </a:xfrm>
          <a:prstGeom prst="rect">
            <a:avLst/>
          </a:prstGeom>
          <a:noFill/>
          <a:ln>
            <a:noFill/>
          </a:ln>
        </p:spPr>
        <p:txBody>
          <a:bodyPr spcFirstLastPara="1" wrap="square" lIns="91425" tIns="91425" rIns="91425" bIns="91425" anchor="t" anchorCtr="0">
            <a:noAutofit/>
          </a:bodyPr>
          <a:lstStyle/>
          <a:p>
            <a:r>
              <a:rPr lang="en-GB" sz="2400">
                <a:solidFill>
                  <a:srgbClr val="595959"/>
                </a:solidFill>
                <a:latin typeface="Fugaz One"/>
                <a:ea typeface="Fugaz One"/>
                <a:cs typeface="Fugaz One"/>
                <a:sym typeface="Fugaz One"/>
              </a:rPr>
              <a:t>What you need to know about ...</a:t>
            </a:r>
            <a:endParaRPr sz="2400">
              <a:solidFill>
                <a:srgbClr val="595959"/>
              </a:solidFill>
              <a:latin typeface="Fugaz One"/>
              <a:ea typeface="Fugaz One"/>
              <a:cs typeface="Fugaz One"/>
              <a:sym typeface="Fugaz One"/>
            </a:endParaRPr>
          </a:p>
        </p:txBody>
      </p:sp>
      <p:sp>
        <p:nvSpPr>
          <p:cNvPr id="56" name="Google Shape;56;p13"/>
          <p:cNvSpPr/>
          <p:nvPr/>
        </p:nvSpPr>
        <p:spPr>
          <a:xfrm>
            <a:off x="2717175" y="415500"/>
            <a:ext cx="4877100" cy="710400"/>
          </a:xfrm>
          <a:prstGeom prst="roundRect">
            <a:avLst>
              <a:gd name="adj" fmla="val 16667"/>
            </a:avLst>
          </a:prstGeom>
          <a:noFill/>
          <a:ln>
            <a:noFill/>
          </a:ln>
        </p:spPr>
        <p:txBody>
          <a:bodyPr spcFirstLastPara="1" wrap="square" lIns="91425" tIns="91425" rIns="91425" bIns="91425" anchor="ctr" anchorCtr="0">
            <a:noAutofit/>
          </a:bodyPr>
          <a:lstStyle/>
          <a:p>
            <a:pPr algn="ctr"/>
            <a:r>
              <a:rPr lang="en-GB" sz="1800">
                <a:latin typeface="Happy Monkey"/>
                <a:ea typeface="Happy Monkey"/>
                <a:cs typeface="Happy Monkey"/>
                <a:sym typeface="Happy Monkey"/>
              </a:rPr>
              <a:t>Specialised Cells</a:t>
            </a:r>
            <a:endParaRPr sz="1800">
              <a:latin typeface="Happy Monkey"/>
              <a:ea typeface="Happy Monkey"/>
              <a:cs typeface="Happy Monkey"/>
              <a:sym typeface="Happy Monkey"/>
            </a:endParaRPr>
          </a:p>
        </p:txBody>
      </p:sp>
      <p:sp>
        <p:nvSpPr>
          <p:cNvPr id="57" name="Google Shape;57;p13"/>
          <p:cNvSpPr txBox="1"/>
          <p:nvPr/>
        </p:nvSpPr>
        <p:spPr>
          <a:xfrm>
            <a:off x="270775" y="1125900"/>
            <a:ext cx="7044600" cy="884700"/>
          </a:xfrm>
          <a:prstGeom prst="rect">
            <a:avLst/>
          </a:prstGeom>
          <a:noFill/>
          <a:ln>
            <a:noFill/>
          </a:ln>
        </p:spPr>
        <p:txBody>
          <a:bodyPr spcFirstLastPara="1" wrap="square" lIns="91425" tIns="91425" rIns="91425" bIns="91425" anchor="t" anchorCtr="0">
            <a:noAutofit/>
          </a:bodyPr>
          <a:lstStyle/>
          <a:p>
            <a:r>
              <a:rPr lang="en-GB" sz="1800">
                <a:solidFill>
                  <a:schemeClr val="dk1"/>
                </a:solidFill>
                <a:latin typeface="Fugaz One"/>
                <a:ea typeface="Fugaz One"/>
                <a:cs typeface="Fugaz One"/>
                <a:sym typeface="Fugaz One"/>
              </a:rPr>
              <a:t>Specialised Cells</a:t>
            </a:r>
            <a:endParaRPr sz="1800">
              <a:solidFill>
                <a:schemeClr val="dk1"/>
              </a:solidFill>
              <a:latin typeface="Fugaz One"/>
              <a:ea typeface="Fugaz One"/>
              <a:cs typeface="Fugaz One"/>
              <a:sym typeface="Fugaz One"/>
            </a:endParaRPr>
          </a:p>
          <a:p>
            <a:pPr>
              <a:buClr>
                <a:schemeClr val="dk1"/>
              </a:buClr>
              <a:buSzPts val="1100"/>
            </a:pPr>
            <a:r>
              <a:rPr lang="en-GB" sz="1600" b="1" u="sng">
                <a:solidFill>
                  <a:schemeClr val="dk1"/>
                </a:solidFill>
                <a:latin typeface="Happy Monkey"/>
                <a:ea typeface="Happy Monkey"/>
                <a:cs typeface="Happy Monkey"/>
                <a:sym typeface="Happy Monkey"/>
              </a:rPr>
              <a:t>A specialised cell is a cell which is suited to do a particular job.</a:t>
            </a:r>
            <a:endParaRPr sz="1800">
              <a:latin typeface="Fugaz One"/>
              <a:ea typeface="Fugaz One"/>
              <a:cs typeface="Fugaz One"/>
              <a:sym typeface="Fugaz One"/>
            </a:endParaRPr>
          </a:p>
        </p:txBody>
      </p:sp>
      <p:sp>
        <p:nvSpPr>
          <p:cNvPr id="58" name="Google Shape;58;p13"/>
          <p:cNvSpPr/>
          <p:nvPr/>
        </p:nvSpPr>
        <p:spPr>
          <a:xfrm>
            <a:off x="244625" y="2105250"/>
            <a:ext cx="3479700" cy="4139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 name="Google Shape;59;p13"/>
          <p:cNvSpPr/>
          <p:nvPr/>
        </p:nvSpPr>
        <p:spPr>
          <a:xfrm>
            <a:off x="244625" y="6339600"/>
            <a:ext cx="3479700" cy="4139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0" name="Google Shape;60;p13"/>
          <p:cNvSpPr/>
          <p:nvPr/>
        </p:nvSpPr>
        <p:spPr>
          <a:xfrm>
            <a:off x="3809525" y="2105250"/>
            <a:ext cx="3479700" cy="4139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1" name="Google Shape;61;p13"/>
          <p:cNvSpPr/>
          <p:nvPr/>
        </p:nvSpPr>
        <p:spPr>
          <a:xfrm>
            <a:off x="3809526" y="6339600"/>
            <a:ext cx="3479700" cy="4139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2" name="Google Shape;62;p13"/>
          <p:cNvSpPr txBox="1"/>
          <p:nvPr/>
        </p:nvSpPr>
        <p:spPr>
          <a:xfrm>
            <a:off x="244625" y="2105250"/>
            <a:ext cx="3479700" cy="884700"/>
          </a:xfrm>
          <a:prstGeom prst="rect">
            <a:avLst/>
          </a:prstGeom>
          <a:noFill/>
          <a:ln>
            <a:noFill/>
          </a:ln>
        </p:spPr>
        <p:txBody>
          <a:bodyPr spcFirstLastPara="1" wrap="square" lIns="91425" tIns="91425" rIns="91425" bIns="91425" anchor="t" anchorCtr="0">
            <a:noAutofit/>
          </a:bodyPr>
          <a:lstStyle/>
          <a:p>
            <a:r>
              <a:rPr lang="en-GB" sz="1800">
                <a:solidFill>
                  <a:schemeClr val="dk1"/>
                </a:solidFill>
                <a:latin typeface="Fugaz One"/>
                <a:ea typeface="Fugaz One"/>
                <a:cs typeface="Fugaz One"/>
                <a:sym typeface="Fugaz One"/>
              </a:rPr>
              <a:t>Sperm Cells</a:t>
            </a:r>
            <a:endParaRPr sz="1800">
              <a:solidFill>
                <a:schemeClr val="dk1"/>
              </a:solidFill>
              <a:latin typeface="Fugaz One"/>
              <a:ea typeface="Fugaz One"/>
              <a:cs typeface="Fugaz One"/>
              <a:sym typeface="Fugaz One"/>
            </a:endParaRPr>
          </a:p>
          <a:p>
            <a:r>
              <a:rPr lang="en-GB" sz="1600" b="1" u="sng">
                <a:solidFill>
                  <a:schemeClr val="dk1"/>
                </a:solidFill>
                <a:latin typeface="Happy Monkey"/>
                <a:ea typeface="Happy Monkey"/>
                <a:cs typeface="Happy Monkey"/>
                <a:sym typeface="Happy Monkey"/>
              </a:rPr>
              <a:t>A sperm cell is adapted so that it can fertilise an egg cell.</a:t>
            </a:r>
            <a:endParaRPr sz="1800">
              <a:latin typeface="Fugaz One"/>
              <a:ea typeface="Fugaz One"/>
              <a:cs typeface="Fugaz One"/>
              <a:sym typeface="Fugaz One"/>
            </a:endParaRPr>
          </a:p>
        </p:txBody>
      </p:sp>
      <p:pic>
        <p:nvPicPr>
          <p:cNvPr id="63" name="Google Shape;63;p13"/>
          <p:cNvPicPr preferRelativeResize="0"/>
          <p:nvPr/>
        </p:nvPicPr>
        <p:blipFill rotWithShape="1">
          <a:blip r:embed="rId3">
            <a:alphaModFix/>
          </a:blip>
          <a:srcRect b="13066"/>
          <a:stretch/>
        </p:blipFill>
        <p:spPr>
          <a:xfrm>
            <a:off x="1086576" y="3884163"/>
            <a:ext cx="1795799" cy="1561226"/>
          </a:xfrm>
          <a:prstGeom prst="rect">
            <a:avLst/>
          </a:prstGeom>
          <a:noFill/>
          <a:ln>
            <a:noFill/>
          </a:ln>
        </p:spPr>
      </p:pic>
      <p:sp>
        <p:nvSpPr>
          <p:cNvPr id="64" name="Google Shape;64;p13"/>
          <p:cNvSpPr txBox="1"/>
          <p:nvPr/>
        </p:nvSpPr>
        <p:spPr>
          <a:xfrm>
            <a:off x="3809525" y="2105250"/>
            <a:ext cx="3479700" cy="884700"/>
          </a:xfrm>
          <a:prstGeom prst="rect">
            <a:avLst/>
          </a:prstGeom>
          <a:noFill/>
          <a:ln>
            <a:noFill/>
          </a:ln>
        </p:spPr>
        <p:txBody>
          <a:bodyPr spcFirstLastPara="1" wrap="square" lIns="91425" tIns="91425" rIns="91425" bIns="91425" anchor="t" anchorCtr="0">
            <a:noAutofit/>
          </a:bodyPr>
          <a:lstStyle/>
          <a:p>
            <a:r>
              <a:rPr lang="en-GB" sz="1800">
                <a:solidFill>
                  <a:schemeClr val="dk1"/>
                </a:solidFill>
                <a:latin typeface="Fugaz One"/>
                <a:ea typeface="Fugaz One"/>
                <a:cs typeface="Fugaz One"/>
                <a:sym typeface="Fugaz One"/>
              </a:rPr>
              <a:t>Red Blood Cells</a:t>
            </a:r>
            <a:endParaRPr sz="1800">
              <a:solidFill>
                <a:schemeClr val="dk1"/>
              </a:solidFill>
              <a:latin typeface="Fugaz One"/>
              <a:ea typeface="Fugaz One"/>
              <a:cs typeface="Fugaz One"/>
              <a:sym typeface="Fugaz One"/>
            </a:endParaRPr>
          </a:p>
          <a:p>
            <a:r>
              <a:rPr lang="en-GB" sz="1600" b="1" u="sng">
                <a:solidFill>
                  <a:schemeClr val="dk1"/>
                </a:solidFill>
                <a:latin typeface="Happy Monkey"/>
                <a:ea typeface="Happy Monkey"/>
                <a:cs typeface="Happy Monkey"/>
                <a:sym typeface="Happy Monkey"/>
              </a:rPr>
              <a:t>A red blood cell is desgined to carry oxygen around the body.</a:t>
            </a:r>
            <a:endParaRPr sz="1800">
              <a:latin typeface="Fugaz One"/>
              <a:ea typeface="Fugaz One"/>
              <a:cs typeface="Fugaz One"/>
              <a:sym typeface="Fugaz One"/>
            </a:endParaRPr>
          </a:p>
        </p:txBody>
      </p:sp>
      <p:sp>
        <p:nvSpPr>
          <p:cNvPr id="65" name="Google Shape;65;p13"/>
          <p:cNvSpPr txBox="1"/>
          <p:nvPr/>
        </p:nvSpPr>
        <p:spPr>
          <a:xfrm>
            <a:off x="244625" y="6339600"/>
            <a:ext cx="3479700" cy="884700"/>
          </a:xfrm>
          <a:prstGeom prst="rect">
            <a:avLst/>
          </a:prstGeom>
          <a:noFill/>
          <a:ln>
            <a:noFill/>
          </a:ln>
        </p:spPr>
        <p:txBody>
          <a:bodyPr spcFirstLastPara="1" wrap="square" lIns="91425" tIns="91425" rIns="91425" bIns="91425" anchor="t" anchorCtr="0">
            <a:noAutofit/>
          </a:bodyPr>
          <a:lstStyle/>
          <a:p>
            <a:r>
              <a:rPr lang="en-GB" sz="1800">
                <a:solidFill>
                  <a:schemeClr val="dk1"/>
                </a:solidFill>
                <a:latin typeface="Fugaz One"/>
                <a:ea typeface="Fugaz One"/>
                <a:cs typeface="Fugaz One"/>
                <a:sym typeface="Fugaz One"/>
              </a:rPr>
              <a:t>Nerve Cells</a:t>
            </a:r>
            <a:endParaRPr sz="1800">
              <a:solidFill>
                <a:schemeClr val="dk1"/>
              </a:solidFill>
              <a:latin typeface="Fugaz One"/>
              <a:ea typeface="Fugaz One"/>
              <a:cs typeface="Fugaz One"/>
              <a:sym typeface="Fugaz One"/>
            </a:endParaRPr>
          </a:p>
          <a:p>
            <a:r>
              <a:rPr lang="en-GB" sz="1600" b="1" u="sng">
                <a:solidFill>
                  <a:schemeClr val="dk1"/>
                </a:solidFill>
                <a:latin typeface="Happy Monkey"/>
                <a:ea typeface="Happy Monkey"/>
                <a:cs typeface="Happy Monkey"/>
                <a:sym typeface="Happy Monkey"/>
              </a:rPr>
              <a:t>A nerve cell is designed to carry nerve impulses to different parts of the body.</a:t>
            </a:r>
            <a:endParaRPr sz="1800">
              <a:latin typeface="Fugaz One"/>
              <a:ea typeface="Fugaz One"/>
              <a:cs typeface="Fugaz One"/>
              <a:sym typeface="Fugaz One"/>
            </a:endParaRPr>
          </a:p>
        </p:txBody>
      </p:sp>
      <p:sp>
        <p:nvSpPr>
          <p:cNvPr id="66" name="Google Shape;66;p13"/>
          <p:cNvSpPr txBox="1"/>
          <p:nvPr/>
        </p:nvSpPr>
        <p:spPr>
          <a:xfrm>
            <a:off x="3809526" y="6292275"/>
            <a:ext cx="3479700" cy="884700"/>
          </a:xfrm>
          <a:prstGeom prst="rect">
            <a:avLst/>
          </a:prstGeom>
          <a:noFill/>
          <a:ln>
            <a:noFill/>
          </a:ln>
        </p:spPr>
        <p:txBody>
          <a:bodyPr spcFirstLastPara="1" wrap="square" lIns="91425" tIns="91425" rIns="91425" bIns="91425" anchor="t" anchorCtr="0">
            <a:noAutofit/>
          </a:bodyPr>
          <a:lstStyle/>
          <a:p>
            <a:r>
              <a:rPr lang="en-GB" sz="1800">
                <a:solidFill>
                  <a:schemeClr val="dk1"/>
                </a:solidFill>
                <a:latin typeface="Fugaz One"/>
                <a:ea typeface="Fugaz One"/>
                <a:cs typeface="Fugaz One"/>
                <a:sym typeface="Fugaz One"/>
              </a:rPr>
              <a:t>Root Hair  Cells</a:t>
            </a:r>
            <a:endParaRPr sz="1800">
              <a:solidFill>
                <a:schemeClr val="dk1"/>
              </a:solidFill>
              <a:latin typeface="Fugaz One"/>
              <a:ea typeface="Fugaz One"/>
              <a:cs typeface="Fugaz One"/>
              <a:sym typeface="Fugaz One"/>
            </a:endParaRPr>
          </a:p>
          <a:p>
            <a:r>
              <a:rPr lang="en-GB" sz="1600" b="1" u="sng">
                <a:solidFill>
                  <a:schemeClr val="dk1"/>
                </a:solidFill>
                <a:latin typeface="Happy Monkey"/>
                <a:ea typeface="Happy Monkey"/>
                <a:cs typeface="Happy Monkey"/>
                <a:sym typeface="Happy Monkey"/>
              </a:rPr>
              <a:t>A root hair cell is designed to absorb water and nutrients for a plant.</a:t>
            </a:r>
            <a:endParaRPr sz="1800">
              <a:latin typeface="Fugaz One"/>
              <a:ea typeface="Fugaz One"/>
              <a:cs typeface="Fugaz One"/>
              <a:sym typeface="Fugaz One"/>
            </a:endParaRPr>
          </a:p>
        </p:txBody>
      </p:sp>
      <p:pic>
        <p:nvPicPr>
          <p:cNvPr id="67" name="Google Shape;67;p13"/>
          <p:cNvPicPr preferRelativeResize="0"/>
          <p:nvPr/>
        </p:nvPicPr>
        <p:blipFill rotWithShape="1">
          <a:blip r:embed="rId4">
            <a:alphaModFix/>
          </a:blip>
          <a:srcRect l="9913" t="16654" r="10455" b="25519"/>
          <a:stretch/>
        </p:blipFill>
        <p:spPr>
          <a:xfrm>
            <a:off x="4651475" y="3989020"/>
            <a:ext cx="1795799" cy="1304181"/>
          </a:xfrm>
          <a:prstGeom prst="rect">
            <a:avLst/>
          </a:prstGeom>
          <a:noFill/>
          <a:ln>
            <a:noFill/>
          </a:ln>
        </p:spPr>
      </p:pic>
      <p:pic>
        <p:nvPicPr>
          <p:cNvPr id="68" name="Google Shape;68;p13"/>
          <p:cNvPicPr preferRelativeResize="0"/>
          <p:nvPr/>
        </p:nvPicPr>
        <p:blipFill rotWithShape="1">
          <a:blip r:embed="rId5">
            <a:alphaModFix/>
          </a:blip>
          <a:srcRect l="10617" t="6719" r="10617" b="19842"/>
          <a:stretch/>
        </p:blipFill>
        <p:spPr>
          <a:xfrm>
            <a:off x="1086575" y="8203680"/>
            <a:ext cx="1795799" cy="1674470"/>
          </a:xfrm>
          <a:prstGeom prst="rect">
            <a:avLst/>
          </a:prstGeom>
          <a:noFill/>
          <a:ln>
            <a:noFill/>
          </a:ln>
        </p:spPr>
      </p:pic>
      <p:pic>
        <p:nvPicPr>
          <p:cNvPr id="69" name="Google Shape;69;p13"/>
          <p:cNvPicPr preferRelativeResize="0"/>
          <p:nvPr/>
        </p:nvPicPr>
        <p:blipFill>
          <a:blip r:embed="rId6">
            <a:alphaModFix/>
          </a:blip>
          <a:stretch>
            <a:fillRect/>
          </a:stretch>
        </p:blipFill>
        <p:spPr>
          <a:xfrm>
            <a:off x="4651475" y="8516473"/>
            <a:ext cx="1795800" cy="1048874"/>
          </a:xfrm>
          <a:prstGeom prst="rect">
            <a:avLst/>
          </a:prstGeom>
          <a:noFill/>
          <a:ln>
            <a:noFill/>
          </a:ln>
        </p:spPr>
      </p:pic>
      <p:sp>
        <p:nvSpPr>
          <p:cNvPr id="70" name="Google Shape;70;p13"/>
          <p:cNvSpPr txBox="1"/>
          <p:nvPr/>
        </p:nvSpPr>
        <p:spPr>
          <a:xfrm>
            <a:off x="1760076" y="4889500"/>
            <a:ext cx="1854600" cy="555900"/>
          </a:xfrm>
          <a:prstGeom prst="rect">
            <a:avLst/>
          </a:prstGeom>
          <a:noFill/>
          <a:ln>
            <a:noFill/>
          </a:ln>
        </p:spPr>
        <p:txBody>
          <a:bodyPr spcFirstLastPara="1" wrap="square" lIns="91425" tIns="91425" rIns="91425" bIns="91425" anchor="t" anchorCtr="0">
            <a:noAutofit/>
          </a:bodyPr>
          <a:lstStyle/>
          <a:p>
            <a:pPr algn="ctr"/>
            <a:r>
              <a:rPr lang="en-GB" sz="1300">
                <a:latin typeface="Happy Monkey"/>
                <a:ea typeface="Happy Monkey"/>
                <a:cs typeface="Happy Monkey"/>
                <a:sym typeface="Happy Monkey"/>
              </a:rPr>
              <a:t>A </a:t>
            </a:r>
            <a:r>
              <a:rPr lang="en-GB" sz="1300" b="1">
                <a:latin typeface="Happy Monkey"/>
                <a:ea typeface="Happy Monkey"/>
                <a:cs typeface="Happy Monkey"/>
                <a:sym typeface="Happy Monkey"/>
              </a:rPr>
              <a:t>tail</a:t>
            </a:r>
            <a:r>
              <a:rPr lang="en-GB" sz="1300">
                <a:latin typeface="Happy Monkey"/>
                <a:ea typeface="Happy Monkey"/>
                <a:cs typeface="Happy Monkey"/>
                <a:sym typeface="Happy Monkey"/>
              </a:rPr>
              <a:t> to allow the sperm to </a:t>
            </a:r>
            <a:r>
              <a:rPr lang="en-GB" sz="1300" b="1">
                <a:latin typeface="Happy Monkey"/>
                <a:ea typeface="Happy Monkey"/>
                <a:cs typeface="Happy Monkey"/>
                <a:sym typeface="Happy Monkey"/>
              </a:rPr>
              <a:t>swim</a:t>
            </a:r>
            <a:r>
              <a:rPr lang="en-GB" sz="1300">
                <a:latin typeface="Happy Monkey"/>
                <a:ea typeface="Happy Monkey"/>
                <a:cs typeface="Happy Monkey"/>
                <a:sym typeface="Happy Monkey"/>
              </a:rPr>
              <a:t> towards the </a:t>
            </a:r>
            <a:r>
              <a:rPr lang="en-GB" sz="1300" b="1">
                <a:latin typeface="Happy Monkey"/>
                <a:ea typeface="Happy Monkey"/>
                <a:cs typeface="Happy Monkey"/>
                <a:sym typeface="Happy Monkey"/>
              </a:rPr>
              <a:t>egg</a:t>
            </a:r>
            <a:r>
              <a:rPr lang="en-GB" sz="1300">
                <a:latin typeface="Happy Monkey"/>
                <a:ea typeface="Happy Monkey"/>
                <a:cs typeface="Happy Monkey"/>
                <a:sym typeface="Happy Monkey"/>
              </a:rPr>
              <a:t> cell</a:t>
            </a:r>
            <a:endParaRPr sz="1100">
              <a:latin typeface="Happy Monkey"/>
              <a:ea typeface="Happy Monkey"/>
              <a:cs typeface="Happy Monkey"/>
              <a:sym typeface="Happy Monkey"/>
            </a:endParaRPr>
          </a:p>
        </p:txBody>
      </p:sp>
      <p:sp>
        <p:nvSpPr>
          <p:cNvPr id="71" name="Google Shape;71;p13"/>
          <p:cNvSpPr txBox="1"/>
          <p:nvPr/>
        </p:nvSpPr>
        <p:spPr>
          <a:xfrm>
            <a:off x="270775" y="3661775"/>
            <a:ext cx="1854600" cy="555900"/>
          </a:xfrm>
          <a:prstGeom prst="rect">
            <a:avLst/>
          </a:prstGeom>
          <a:noFill/>
          <a:ln>
            <a:noFill/>
          </a:ln>
        </p:spPr>
        <p:txBody>
          <a:bodyPr spcFirstLastPara="1" wrap="square" lIns="91425" tIns="91425" rIns="91425" bIns="91425" anchor="t" anchorCtr="0">
            <a:noAutofit/>
          </a:bodyPr>
          <a:lstStyle/>
          <a:p>
            <a:pPr algn="ctr"/>
            <a:r>
              <a:rPr lang="en-GB" sz="1300">
                <a:latin typeface="Happy Monkey"/>
                <a:ea typeface="Happy Monkey"/>
                <a:cs typeface="Happy Monkey"/>
                <a:sym typeface="Happy Monkey"/>
              </a:rPr>
              <a:t>Lots of </a:t>
            </a:r>
            <a:r>
              <a:rPr lang="en-GB" sz="1300" b="1">
                <a:latin typeface="Happy Monkey"/>
                <a:ea typeface="Happy Monkey"/>
                <a:cs typeface="Happy Monkey"/>
                <a:sym typeface="Happy Monkey"/>
              </a:rPr>
              <a:t>mitochondria</a:t>
            </a:r>
            <a:r>
              <a:rPr lang="en-GB" sz="1300">
                <a:latin typeface="Happy Monkey"/>
                <a:ea typeface="Happy Monkey"/>
                <a:cs typeface="Happy Monkey"/>
                <a:sym typeface="Happy Monkey"/>
              </a:rPr>
              <a:t> to release a lot of </a:t>
            </a:r>
            <a:r>
              <a:rPr lang="en-GB" sz="1300" b="1">
                <a:latin typeface="Happy Monkey"/>
                <a:ea typeface="Happy Monkey"/>
                <a:cs typeface="Happy Monkey"/>
                <a:sym typeface="Happy Monkey"/>
              </a:rPr>
              <a:t>energy</a:t>
            </a:r>
            <a:endParaRPr sz="1100" b="1">
              <a:latin typeface="Happy Monkey"/>
              <a:ea typeface="Happy Monkey"/>
              <a:cs typeface="Happy Monkey"/>
              <a:sym typeface="Happy Monkey"/>
            </a:endParaRPr>
          </a:p>
        </p:txBody>
      </p:sp>
      <p:sp>
        <p:nvSpPr>
          <p:cNvPr id="72" name="Google Shape;72;p13"/>
          <p:cNvSpPr txBox="1"/>
          <p:nvPr/>
        </p:nvSpPr>
        <p:spPr>
          <a:xfrm>
            <a:off x="3903200" y="3279775"/>
            <a:ext cx="1854600" cy="555900"/>
          </a:xfrm>
          <a:prstGeom prst="rect">
            <a:avLst/>
          </a:prstGeom>
          <a:noFill/>
          <a:ln>
            <a:noFill/>
          </a:ln>
        </p:spPr>
        <p:txBody>
          <a:bodyPr spcFirstLastPara="1" wrap="square" lIns="91425" tIns="91425" rIns="91425" bIns="91425" anchor="t" anchorCtr="0">
            <a:noAutofit/>
          </a:bodyPr>
          <a:lstStyle/>
          <a:p>
            <a:pPr algn="ctr"/>
            <a:r>
              <a:rPr lang="en-GB" sz="1300" b="1">
                <a:latin typeface="Happy Monkey"/>
                <a:ea typeface="Happy Monkey"/>
                <a:cs typeface="Happy Monkey"/>
                <a:sym typeface="Happy Monkey"/>
              </a:rPr>
              <a:t>No nucleus</a:t>
            </a:r>
            <a:r>
              <a:rPr lang="en-GB" sz="1300">
                <a:latin typeface="Happy Monkey"/>
                <a:ea typeface="Happy Monkey"/>
                <a:cs typeface="Happy Monkey"/>
                <a:sym typeface="Happy Monkey"/>
              </a:rPr>
              <a:t> so that they can carry more oxygen</a:t>
            </a:r>
            <a:endParaRPr sz="1100">
              <a:latin typeface="Happy Monkey"/>
              <a:ea typeface="Happy Monkey"/>
              <a:cs typeface="Happy Monkey"/>
              <a:sym typeface="Happy Monkey"/>
            </a:endParaRPr>
          </a:p>
        </p:txBody>
      </p:sp>
      <p:sp>
        <p:nvSpPr>
          <p:cNvPr id="73" name="Google Shape;73;p13"/>
          <p:cNvSpPr txBox="1"/>
          <p:nvPr/>
        </p:nvSpPr>
        <p:spPr>
          <a:xfrm>
            <a:off x="5038725" y="5293200"/>
            <a:ext cx="2128800" cy="555900"/>
          </a:xfrm>
          <a:prstGeom prst="rect">
            <a:avLst/>
          </a:prstGeom>
          <a:noFill/>
          <a:ln>
            <a:noFill/>
          </a:ln>
        </p:spPr>
        <p:txBody>
          <a:bodyPr spcFirstLastPara="1" wrap="square" lIns="91425" tIns="91425" rIns="91425" bIns="91425" anchor="t" anchorCtr="0">
            <a:noAutofit/>
          </a:bodyPr>
          <a:lstStyle/>
          <a:p>
            <a:pPr algn="ctr"/>
            <a:r>
              <a:rPr lang="en-GB" sz="1300">
                <a:latin typeface="Happy Monkey"/>
                <a:ea typeface="Happy Monkey"/>
                <a:cs typeface="Happy Monkey"/>
                <a:sym typeface="Happy Monkey"/>
              </a:rPr>
              <a:t>A </a:t>
            </a:r>
            <a:r>
              <a:rPr lang="en-GB" sz="1300" b="1">
                <a:latin typeface="Happy Monkey"/>
                <a:ea typeface="Happy Monkey"/>
                <a:cs typeface="Happy Monkey"/>
                <a:sym typeface="Happy Monkey"/>
              </a:rPr>
              <a:t>biconcave</a:t>
            </a:r>
            <a:r>
              <a:rPr lang="en-GB" sz="1300">
                <a:latin typeface="Happy Monkey"/>
                <a:ea typeface="Happy Monkey"/>
                <a:cs typeface="Happy Monkey"/>
                <a:sym typeface="Happy Monkey"/>
              </a:rPr>
              <a:t> (donut) shape so they have a </a:t>
            </a:r>
            <a:r>
              <a:rPr lang="en-GB" sz="1300" b="1">
                <a:latin typeface="Happy Monkey"/>
                <a:ea typeface="Happy Monkey"/>
                <a:cs typeface="Happy Monkey"/>
                <a:sym typeface="Happy Monkey"/>
              </a:rPr>
              <a:t>larger surface area</a:t>
            </a:r>
            <a:r>
              <a:rPr lang="en-GB" sz="1300">
                <a:latin typeface="Happy Monkey"/>
                <a:ea typeface="Happy Monkey"/>
                <a:cs typeface="Happy Monkey"/>
                <a:sym typeface="Happy Monkey"/>
              </a:rPr>
              <a:t> to absorb oxygen</a:t>
            </a:r>
            <a:endParaRPr sz="1100">
              <a:latin typeface="Happy Monkey"/>
              <a:ea typeface="Happy Monkey"/>
              <a:cs typeface="Happy Monkey"/>
              <a:sym typeface="Happy Monkey"/>
            </a:endParaRPr>
          </a:p>
        </p:txBody>
      </p:sp>
      <p:sp>
        <p:nvSpPr>
          <p:cNvPr id="74" name="Google Shape;74;p13"/>
          <p:cNvSpPr txBox="1"/>
          <p:nvPr/>
        </p:nvSpPr>
        <p:spPr>
          <a:xfrm>
            <a:off x="3903200" y="7568775"/>
            <a:ext cx="1854600" cy="555900"/>
          </a:xfrm>
          <a:prstGeom prst="rect">
            <a:avLst/>
          </a:prstGeom>
          <a:noFill/>
          <a:ln>
            <a:noFill/>
          </a:ln>
        </p:spPr>
        <p:txBody>
          <a:bodyPr spcFirstLastPara="1" wrap="square" lIns="91425" tIns="91425" rIns="91425" bIns="91425" anchor="t" anchorCtr="0">
            <a:noAutofit/>
          </a:bodyPr>
          <a:lstStyle/>
          <a:p>
            <a:pPr algn="ctr"/>
            <a:r>
              <a:rPr lang="en-GB" sz="1300">
                <a:latin typeface="Happy Monkey"/>
                <a:ea typeface="Happy Monkey"/>
                <a:cs typeface="Happy Monkey"/>
                <a:sym typeface="Happy Monkey"/>
              </a:rPr>
              <a:t>A </a:t>
            </a:r>
            <a:r>
              <a:rPr lang="en-GB" sz="1300" b="1">
                <a:latin typeface="Happy Monkey"/>
                <a:ea typeface="Happy Monkey"/>
                <a:cs typeface="Happy Monkey"/>
                <a:sym typeface="Happy Monkey"/>
              </a:rPr>
              <a:t>large surface</a:t>
            </a:r>
            <a:r>
              <a:rPr lang="en-GB" sz="1300">
                <a:latin typeface="Happy Monkey"/>
                <a:ea typeface="Happy Monkey"/>
                <a:cs typeface="Happy Monkey"/>
                <a:sym typeface="Happy Monkey"/>
              </a:rPr>
              <a:t> area so that they can absorb water and minerals more effectively</a:t>
            </a:r>
            <a:endParaRPr sz="1100">
              <a:latin typeface="Happy Monkey"/>
              <a:ea typeface="Happy Monkey"/>
              <a:cs typeface="Happy Monkey"/>
              <a:sym typeface="Happy Monkey"/>
            </a:endParaRPr>
          </a:p>
        </p:txBody>
      </p:sp>
      <p:sp>
        <p:nvSpPr>
          <p:cNvPr id="75" name="Google Shape;75;p13"/>
          <p:cNvSpPr txBox="1"/>
          <p:nvPr/>
        </p:nvSpPr>
        <p:spPr>
          <a:xfrm>
            <a:off x="5360525" y="9242425"/>
            <a:ext cx="1854600" cy="555900"/>
          </a:xfrm>
          <a:prstGeom prst="rect">
            <a:avLst/>
          </a:prstGeom>
          <a:noFill/>
          <a:ln>
            <a:noFill/>
          </a:ln>
        </p:spPr>
        <p:txBody>
          <a:bodyPr spcFirstLastPara="1" wrap="square" lIns="91425" tIns="91425" rIns="91425" bIns="91425" anchor="t" anchorCtr="0">
            <a:noAutofit/>
          </a:bodyPr>
          <a:lstStyle/>
          <a:p>
            <a:pPr algn="ctr"/>
            <a:r>
              <a:rPr lang="en-GB" sz="1300">
                <a:latin typeface="Happy Monkey"/>
                <a:ea typeface="Happy Monkey"/>
                <a:cs typeface="Happy Monkey"/>
                <a:sym typeface="Happy Monkey"/>
              </a:rPr>
              <a:t>A </a:t>
            </a:r>
            <a:r>
              <a:rPr lang="en-GB" sz="1300" b="1">
                <a:latin typeface="Happy Monkey"/>
                <a:ea typeface="Happy Monkey"/>
                <a:cs typeface="Happy Monkey"/>
                <a:sym typeface="Happy Monkey"/>
              </a:rPr>
              <a:t>thin cell membrane</a:t>
            </a:r>
            <a:r>
              <a:rPr lang="en-GB" sz="1300">
                <a:latin typeface="Happy Monkey"/>
                <a:ea typeface="Happy Monkey"/>
                <a:cs typeface="Happy Monkey"/>
                <a:sym typeface="Happy Monkey"/>
              </a:rPr>
              <a:t> to speed up diffusion</a:t>
            </a:r>
            <a:endParaRPr sz="1100">
              <a:latin typeface="Happy Monkey"/>
              <a:ea typeface="Happy Monkey"/>
              <a:cs typeface="Happy Monkey"/>
              <a:sym typeface="Happy Monkey"/>
            </a:endParaRPr>
          </a:p>
        </p:txBody>
      </p:sp>
      <p:sp>
        <p:nvSpPr>
          <p:cNvPr id="76" name="Google Shape;76;p13"/>
          <p:cNvSpPr txBox="1"/>
          <p:nvPr/>
        </p:nvSpPr>
        <p:spPr>
          <a:xfrm>
            <a:off x="398000" y="9642475"/>
            <a:ext cx="1854600" cy="555900"/>
          </a:xfrm>
          <a:prstGeom prst="rect">
            <a:avLst/>
          </a:prstGeom>
          <a:noFill/>
          <a:ln>
            <a:noFill/>
          </a:ln>
        </p:spPr>
        <p:txBody>
          <a:bodyPr spcFirstLastPara="1" wrap="square" lIns="91425" tIns="91425" rIns="91425" bIns="91425" anchor="t" anchorCtr="0">
            <a:noAutofit/>
          </a:bodyPr>
          <a:lstStyle/>
          <a:p>
            <a:pPr algn="ctr"/>
            <a:r>
              <a:rPr lang="en-GB" sz="1300" b="1">
                <a:latin typeface="Happy Monkey"/>
                <a:ea typeface="Happy Monkey"/>
                <a:cs typeface="Happy Monkey"/>
                <a:sym typeface="Happy Monkey"/>
              </a:rPr>
              <a:t>Insulation</a:t>
            </a:r>
            <a:r>
              <a:rPr lang="en-GB" sz="1300">
                <a:latin typeface="Happy Monkey"/>
                <a:ea typeface="Happy Monkey"/>
                <a:cs typeface="Happy Monkey"/>
                <a:sym typeface="Happy Monkey"/>
              </a:rPr>
              <a:t> to </a:t>
            </a:r>
            <a:r>
              <a:rPr lang="en-GB" sz="1300" b="1">
                <a:latin typeface="Happy Monkey"/>
                <a:ea typeface="Happy Monkey"/>
                <a:cs typeface="Happy Monkey"/>
                <a:sym typeface="Happy Monkey"/>
              </a:rPr>
              <a:t>increase the speed </a:t>
            </a:r>
            <a:r>
              <a:rPr lang="en-GB" sz="1300">
                <a:latin typeface="Happy Monkey"/>
                <a:ea typeface="Happy Monkey"/>
                <a:cs typeface="Happy Monkey"/>
                <a:sym typeface="Happy Monkey"/>
              </a:rPr>
              <a:t>of a nerve impulse</a:t>
            </a:r>
            <a:endParaRPr sz="1100">
              <a:latin typeface="Happy Monkey"/>
              <a:ea typeface="Happy Monkey"/>
              <a:cs typeface="Happy Monkey"/>
              <a:sym typeface="Happy Monkey"/>
            </a:endParaRPr>
          </a:p>
        </p:txBody>
      </p:sp>
      <p:sp>
        <p:nvSpPr>
          <p:cNvPr id="77" name="Google Shape;77;p13"/>
          <p:cNvSpPr txBox="1"/>
          <p:nvPr/>
        </p:nvSpPr>
        <p:spPr>
          <a:xfrm>
            <a:off x="1760076" y="7893900"/>
            <a:ext cx="1854600" cy="555900"/>
          </a:xfrm>
          <a:prstGeom prst="rect">
            <a:avLst/>
          </a:prstGeom>
          <a:noFill/>
          <a:ln>
            <a:noFill/>
          </a:ln>
        </p:spPr>
        <p:txBody>
          <a:bodyPr spcFirstLastPara="1" wrap="square" lIns="91425" tIns="91425" rIns="91425" bIns="91425" anchor="t" anchorCtr="0">
            <a:noAutofit/>
          </a:bodyPr>
          <a:lstStyle/>
          <a:p>
            <a:pPr algn="ctr"/>
            <a:r>
              <a:rPr lang="en-GB" sz="1300" b="1">
                <a:latin typeface="Happy Monkey"/>
                <a:ea typeface="Happy Monkey"/>
                <a:cs typeface="Happy Monkey"/>
                <a:sym typeface="Happy Monkey"/>
              </a:rPr>
              <a:t>Very long</a:t>
            </a:r>
            <a:r>
              <a:rPr lang="en-GB" sz="1300">
                <a:latin typeface="Happy Monkey"/>
                <a:ea typeface="Happy Monkey"/>
                <a:cs typeface="Happy Monkey"/>
                <a:sym typeface="Happy Monkey"/>
              </a:rPr>
              <a:t> to send nerve impulses up and down the body</a:t>
            </a:r>
            <a:endParaRPr sz="1100">
              <a:latin typeface="Happy Monkey"/>
              <a:ea typeface="Happy Monkey"/>
              <a:cs typeface="Happy Monkey"/>
              <a:sym typeface="Happy Monke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96925" y="1166434"/>
            <a:ext cx="7044600" cy="2953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 name="Google Shape;55;p13"/>
          <p:cNvSpPr txBox="1"/>
          <p:nvPr/>
        </p:nvSpPr>
        <p:spPr>
          <a:xfrm>
            <a:off x="270775" y="1125900"/>
            <a:ext cx="7044600" cy="2953500"/>
          </a:xfrm>
          <a:prstGeom prst="rect">
            <a:avLst/>
          </a:prstGeom>
          <a:noFill/>
          <a:ln>
            <a:noFill/>
          </a:ln>
        </p:spPr>
        <p:txBody>
          <a:bodyPr spcFirstLastPara="1" wrap="square" lIns="91425" tIns="91425" rIns="91425" bIns="91425" anchor="t" anchorCtr="0">
            <a:noAutofit/>
          </a:bodyPr>
          <a:lstStyle/>
          <a:p>
            <a:r>
              <a:rPr lang="en-GB" sz="1800">
                <a:latin typeface="Fugaz One"/>
                <a:ea typeface="Fugaz One"/>
                <a:cs typeface="Fugaz One"/>
                <a:sym typeface="Fugaz One"/>
              </a:rPr>
              <a:t>Red Blood Cells</a:t>
            </a:r>
            <a:endParaRPr sz="1800">
              <a:latin typeface="Fugaz One"/>
              <a:ea typeface="Fugaz One"/>
              <a:cs typeface="Fugaz One"/>
              <a:sym typeface="Fugaz One"/>
            </a:endParaRPr>
          </a:p>
          <a:p>
            <a:r>
              <a:rPr lang="en-GB" sz="1600" b="1" u="sng">
                <a:latin typeface="Happy Monkey"/>
                <a:ea typeface="Happy Monkey"/>
                <a:cs typeface="Happy Monkey"/>
                <a:sym typeface="Happy Monkey"/>
              </a:rPr>
              <a:t>Red blood cells transport oxygen around the body.</a:t>
            </a:r>
            <a:endParaRPr sz="1600" b="1" u="sng">
              <a:latin typeface="Happy Monkey"/>
              <a:ea typeface="Happy Monkey"/>
              <a:cs typeface="Happy Monkey"/>
              <a:sym typeface="Happy Monkey"/>
            </a:endParaRPr>
          </a:p>
          <a:p>
            <a:endParaRPr sz="1600" b="1" u="sng">
              <a:latin typeface="Happy Monkey"/>
              <a:ea typeface="Happy Monkey"/>
              <a:cs typeface="Happy Monkey"/>
              <a:sym typeface="Happy Monkey"/>
            </a:endParaRPr>
          </a:p>
          <a:p>
            <a:r>
              <a:rPr lang="en-GB" sz="1600">
                <a:latin typeface="Happy Monkey"/>
                <a:ea typeface="Happy Monkey"/>
                <a:cs typeface="Happy Monkey"/>
                <a:sym typeface="Happy Monkey"/>
              </a:rPr>
              <a:t>Adaptations include:</a:t>
            </a:r>
            <a:endParaRPr sz="1600">
              <a:latin typeface="Happy Monkey"/>
              <a:ea typeface="Happy Monkey"/>
              <a:cs typeface="Happy Monkey"/>
              <a:sym typeface="Happy Monkey"/>
            </a:endParaRPr>
          </a:p>
          <a:p>
            <a:r>
              <a:rPr lang="en-GB" sz="1600">
                <a:latin typeface="Happy Monkey"/>
                <a:ea typeface="Happy Monkey"/>
                <a:cs typeface="Happy Monkey"/>
                <a:sym typeface="Happy Monkey"/>
              </a:rPr>
              <a:t>- </a:t>
            </a:r>
            <a:r>
              <a:rPr lang="en-GB" sz="1600" b="1">
                <a:latin typeface="Happy Monkey"/>
                <a:ea typeface="Happy Monkey"/>
                <a:cs typeface="Happy Monkey"/>
                <a:sym typeface="Happy Monkey"/>
              </a:rPr>
              <a:t>Very small</a:t>
            </a:r>
            <a:r>
              <a:rPr lang="en-GB" sz="1600">
                <a:latin typeface="Happy Monkey"/>
                <a:ea typeface="Happy Monkey"/>
                <a:cs typeface="Happy Monkey"/>
                <a:sym typeface="Happy Monkey"/>
              </a:rPr>
              <a:t> to fit through capillaries</a:t>
            </a:r>
            <a:endParaRPr sz="1600">
              <a:latin typeface="Happy Monkey"/>
              <a:ea typeface="Happy Monkey"/>
              <a:cs typeface="Happy Monkey"/>
              <a:sym typeface="Happy Monkey"/>
            </a:endParaRPr>
          </a:p>
          <a:p>
            <a:r>
              <a:rPr lang="en-GB" sz="1600">
                <a:latin typeface="Happy Monkey"/>
                <a:ea typeface="Happy Monkey"/>
                <a:cs typeface="Happy Monkey"/>
                <a:sym typeface="Happy Monkey"/>
              </a:rPr>
              <a:t>- </a:t>
            </a:r>
            <a:r>
              <a:rPr lang="en-GB" sz="1600" b="1">
                <a:latin typeface="Happy Monkey"/>
                <a:ea typeface="Happy Monkey"/>
                <a:cs typeface="Happy Monkey"/>
                <a:sym typeface="Happy Monkey"/>
              </a:rPr>
              <a:t>Donut shape</a:t>
            </a:r>
            <a:r>
              <a:rPr lang="en-GB" sz="1600">
                <a:latin typeface="Happy Monkey"/>
                <a:ea typeface="Happy Monkey"/>
                <a:cs typeface="Happy Monkey"/>
                <a:sym typeface="Happy Monkey"/>
              </a:rPr>
              <a:t> for a greater </a:t>
            </a:r>
            <a:r>
              <a:rPr lang="en-GB" sz="1600" b="1">
                <a:latin typeface="Happy Monkey"/>
                <a:ea typeface="Happy Monkey"/>
                <a:cs typeface="Happy Monkey"/>
                <a:sym typeface="Happy Monkey"/>
              </a:rPr>
              <a:t>surface </a:t>
            </a:r>
            <a:endParaRPr sz="1600" b="1">
              <a:latin typeface="Happy Monkey"/>
              <a:ea typeface="Happy Monkey"/>
              <a:cs typeface="Happy Monkey"/>
              <a:sym typeface="Happy Monkey"/>
            </a:endParaRPr>
          </a:p>
          <a:p>
            <a:r>
              <a:rPr lang="en-GB" sz="1600" b="1">
                <a:latin typeface="Happy Monkey"/>
                <a:ea typeface="Happy Monkey"/>
                <a:cs typeface="Happy Monkey"/>
                <a:sym typeface="Happy Monkey"/>
              </a:rPr>
              <a:t>area</a:t>
            </a:r>
            <a:endParaRPr sz="1600" b="1">
              <a:latin typeface="Happy Monkey"/>
              <a:ea typeface="Happy Monkey"/>
              <a:cs typeface="Happy Monkey"/>
              <a:sym typeface="Happy Monkey"/>
            </a:endParaRPr>
          </a:p>
          <a:p>
            <a:r>
              <a:rPr lang="en-GB" sz="1600">
                <a:latin typeface="Happy Monkey"/>
                <a:ea typeface="Happy Monkey"/>
                <a:cs typeface="Happy Monkey"/>
                <a:sym typeface="Happy Monkey"/>
              </a:rPr>
              <a:t>- Contain </a:t>
            </a:r>
            <a:r>
              <a:rPr lang="en-GB" sz="1600" b="1">
                <a:latin typeface="Happy Monkey"/>
                <a:ea typeface="Happy Monkey"/>
                <a:cs typeface="Happy Monkey"/>
                <a:sym typeface="Happy Monkey"/>
              </a:rPr>
              <a:t>haemoglobin</a:t>
            </a:r>
            <a:r>
              <a:rPr lang="en-GB" sz="1600">
                <a:latin typeface="Happy Monkey"/>
                <a:ea typeface="Happy Monkey"/>
                <a:cs typeface="Happy Monkey"/>
                <a:sym typeface="Happy Monkey"/>
              </a:rPr>
              <a:t> to </a:t>
            </a:r>
            <a:r>
              <a:rPr lang="en-GB" sz="1600" b="1">
                <a:latin typeface="Happy Monkey"/>
                <a:ea typeface="Happy Monkey"/>
                <a:cs typeface="Happy Monkey"/>
                <a:sym typeface="Happy Monkey"/>
              </a:rPr>
              <a:t>bind to the oxygen</a:t>
            </a:r>
            <a:r>
              <a:rPr lang="en-GB" sz="1600">
                <a:latin typeface="Happy Monkey"/>
                <a:ea typeface="Happy Monkey"/>
                <a:cs typeface="Happy Monkey"/>
                <a:sym typeface="Happy Monkey"/>
              </a:rPr>
              <a:t> to form oxyhaemoglobin</a:t>
            </a:r>
            <a:endParaRPr sz="1600">
              <a:latin typeface="Happy Monkey"/>
              <a:ea typeface="Happy Monkey"/>
              <a:cs typeface="Happy Monkey"/>
              <a:sym typeface="Happy Monkey"/>
            </a:endParaRPr>
          </a:p>
          <a:p>
            <a:r>
              <a:rPr lang="en-GB" sz="1600">
                <a:latin typeface="Happy Monkey"/>
                <a:ea typeface="Happy Monkey"/>
                <a:cs typeface="Happy Monkey"/>
                <a:sym typeface="Happy Monkey"/>
              </a:rPr>
              <a:t>- </a:t>
            </a:r>
            <a:r>
              <a:rPr lang="en-GB" sz="1600" b="1">
                <a:latin typeface="Happy Monkey"/>
                <a:ea typeface="Happy Monkey"/>
                <a:cs typeface="Happy Monkey"/>
                <a:sym typeface="Happy Monkey"/>
              </a:rPr>
              <a:t>No nucleus</a:t>
            </a:r>
            <a:r>
              <a:rPr lang="en-GB" sz="1600">
                <a:latin typeface="Happy Monkey"/>
                <a:ea typeface="Happy Monkey"/>
                <a:cs typeface="Happy Monkey"/>
                <a:sym typeface="Happy Monkey"/>
              </a:rPr>
              <a:t> so more space to carry oxygen</a:t>
            </a:r>
            <a:endParaRPr sz="1600">
              <a:latin typeface="Happy Monkey"/>
              <a:ea typeface="Happy Monkey"/>
              <a:cs typeface="Happy Monkey"/>
              <a:sym typeface="Happy Monkey"/>
            </a:endParaRPr>
          </a:p>
          <a:p>
            <a:r>
              <a:rPr lang="en-GB">
                <a:latin typeface="Happy Monkey"/>
                <a:ea typeface="Happy Monkey"/>
                <a:cs typeface="Happy Monkey"/>
                <a:sym typeface="Happy Monkey"/>
              </a:rPr>
              <a:t>                                                                              </a:t>
            </a:r>
            <a:r>
              <a:rPr lang="en-GB">
                <a:latin typeface="Fugaz One"/>
                <a:ea typeface="Fugaz One"/>
                <a:cs typeface="Fugaz One"/>
                <a:sym typeface="Fugaz One"/>
              </a:rPr>
              <a:t>     </a:t>
            </a:r>
            <a:endParaRPr>
              <a:latin typeface="Fugaz One"/>
              <a:ea typeface="Fugaz One"/>
              <a:cs typeface="Fugaz One"/>
              <a:sym typeface="Fugaz One"/>
            </a:endParaRPr>
          </a:p>
        </p:txBody>
      </p:sp>
      <p:sp>
        <p:nvSpPr>
          <p:cNvPr id="56" name="Google Shape;56;p13"/>
          <p:cNvSpPr txBox="1"/>
          <p:nvPr/>
        </p:nvSpPr>
        <p:spPr>
          <a:xfrm>
            <a:off x="0" y="3"/>
            <a:ext cx="7044600" cy="1125900"/>
          </a:xfrm>
          <a:prstGeom prst="rect">
            <a:avLst/>
          </a:prstGeom>
          <a:noFill/>
          <a:ln>
            <a:noFill/>
          </a:ln>
        </p:spPr>
        <p:txBody>
          <a:bodyPr spcFirstLastPara="1" wrap="square" lIns="91425" tIns="91425" rIns="91425" bIns="91425" anchor="t" anchorCtr="0">
            <a:noAutofit/>
          </a:bodyPr>
          <a:lstStyle/>
          <a:p>
            <a:r>
              <a:rPr lang="en-GB" sz="2400">
                <a:solidFill>
                  <a:srgbClr val="595959"/>
                </a:solidFill>
                <a:latin typeface="Fugaz One"/>
                <a:ea typeface="Fugaz One"/>
                <a:cs typeface="Fugaz One"/>
                <a:sym typeface="Fugaz One"/>
              </a:rPr>
              <a:t>What you need to know about ...</a:t>
            </a:r>
            <a:endParaRPr sz="2400">
              <a:solidFill>
                <a:srgbClr val="595959"/>
              </a:solidFill>
              <a:latin typeface="Fugaz One"/>
              <a:ea typeface="Fugaz One"/>
              <a:cs typeface="Fugaz One"/>
              <a:sym typeface="Fugaz One"/>
            </a:endParaRPr>
          </a:p>
        </p:txBody>
      </p:sp>
      <p:sp>
        <p:nvSpPr>
          <p:cNvPr id="57" name="Google Shape;57;p13"/>
          <p:cNvSpPr/>
          <p:nvPr/>
        </p:nvSpPr>
        <p:spPr>
          <a:xfrm>
            <a:off x="2717175" y="415500"/>
            <a:ext cx="4877100" cy="710400"/>
          </a:xfrm>
          <a:prstGeom prst="roundRect">
            <a:avLst>
              <a:gd name="adj" fmla="val 16667"/>
            </a:avLst>
          </a:prstGeom>
          <a:noFill/>
          <a:ln>
            <a:noFill/>
          </a:ln>
        </p:spPr>
        <p:txBody>
          <a:bodyPr spcFirstLastPara="1" wrap="square" lIns="91425" tIns="91425" rIns="91425" bIns="91425" anchor="ctr" anchorCtr="0">
            <a:noAutofit/>
          </a:bodyPr>
          <a:lstStyle/>
          <a:p>
            <a:pPr algn="ctr"/>
            <a:r>
              <a:rPr lang="en-GB" sz="1800">
                <a:latin typeface="Happy Monkey"/>
                <a:ea typeface="Happy Monkey"/>
                <a:cs typeface="Happy Monkey"/>
                <a:sym typeface="Happy Monkey"/>
              </a:rPr>
              <a:t>Parts of the Blood</a:t>
            </a:r>
            <a:endParaRPr sz="1800">
              <a:latin typeface="Happy Monkey"/>
              <a:ea typeface="Happy Monkey"/>
              <a:cs typeface="Happy Monkey"/>
              <a:sym typeface="Happy Monkey"/>
            </a:endParaRPr>
          </a:p>
        </p:txBody>
      </p:sp>
      <p:sp>
        <p:nvSpPr>
          <p:cNvPr id="58" name="Google Shape;58;p13"/>
          <p:cNvSpPr/>
          <p:nvPr/>
        </p:nvSpPr>
        <p:spPr>
          <a:xfrm>
            <a:off x="316487" y="4326575"/>
            <a:ext cx="7018500" cy="1894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 name="Google Shape;59;p13"/>
          <p:cNvSpPr txBox="1"/>
          <p:nvPr/>
        </p:nvSpPr>
        <p:spPr>
          <a:xfrm>
            <a:off x="342540" y="4300575"/>
            <a:ext cx="7018500" cy="1894500"/>
          </a:xfrm>
          <a:prstGeom prst="rect">
            <a:avLst/>
          </a:prstGeom>
          <a:noFill/>
          <a:ln>
            <a:noFill/>
          </a:ln>
        </p:spPr>
        <p:txBody>
          <a:bodyPr spcFirstLastPara="1" wrap="square" lIns="91425" tIns="91425" rIns="91425" bIns="91425" anchor="t" anchorCtr="0">
            <a:noAutofit/>
          </a:bodyPr>
          <a:lstStyle/>
          <a:p>
            <a:r>
              <a:rPr lang="en-GB" sz="1800">
                <a:latin typeface="Fugaz One"/>
                <a:ea typeface="Fugaz One"/>
                <a:cs typeface="Fugaz One"/>
                <a:sym typeface="Fugaz One"/>
              </a:rPr>
              <a:t>White Blood Cells</a:t>
            </a:r>
            <a:endParaRPr sz="1800">
              <a:latin typeface="Fugaz One"/>
              <a:ea typeface="Fugaz One"/>
              <a:cs typeface="Fugaz One"/>
              <a:sym typeface="Fugaz One"/>
            </a:endParaRPr>
          </a:p>
          <a:p>
            <a:r>
              <a:rPr lang="en-GB" sz="1600" b="1" u="sng">
                <a:latin typeface="Happy Monkey"/>
                <a:ea typeface="Happy Monkey"/>
                <a:cs typeface="Happy Monkey"/>
                <a:sym typeface="Happy Monkey"/>
              </a:rPr>
              <a:t>White blood cells protect the body from </a:t>
            </a:r>
            <a:endParaRPr sz="1600" b="1" u="sng">
              <a:latin typeface="Happy Monkey"/>
              <a:ea typeface="Happy Monkey"/>
              <a:cs typeface="Happy Monkey"/>
              <a:sym typeface="Happy Monkey"/>
            </a:endParaRPr>
          </a:p>
          <a:p>
            <a:r>
              <a:rPr lang="en-GB" sz="1600" b="1" u="sng">
                <a:latin typeface="Happy Monkey"/>
                <a:ea typeface="Happy Monkey"/>
                <a:cs typeface="Happy Monkey"/>
                <a:sym typeface="Happy Monkey"/>
              </a:rPr>
              <a:t>infection.</a:t>
            </a:r>
            <a:endParaRPr sz="1600" b="1" u="sng">
              <a:latin typeface="Happy Monkey"/>
              <a:ea typeface="Happy Monkey"/>
              <a:cs typeface="Happy Monkey"/>
              <a:sym typeface="Happy Monkey"/>
            </a:endParaRPr>
          </a:p>
          <a:p>
            <a:endParaRPr sz="1600" b="1" u="sng">
              <a:latin typeface="Happy Monkey"/>
              <a:ea typeface="Happy Monkey"/>
              <a:cs typeface="Happy Monkey"/>
              <a:sym typeface="Happy Monkey"/>
            </a:endParaRPr>
          </a:p>
          <a:p>
            <a:r>
              <a:rPr lang="en-GB" sz="1600">
                <a:latin typeface="Happy Monkey"/>
                <a:ea typeface="Happy Monkey"/>
                <a:cs typeface="Happy Monkey"/>
                <a:sym typeface="Happy Monkey"/>
              </a:rPr>
              <a:t>Some white blood cells produce </a:t>
            </a:r>
            <a:endParaRPr sz="1600">
              <a:latin typeface="Happy Monkey"/>
              <a:ea typeface="Happy Monkey"/>
              <a:cs typeface="Happy Monkey"/>
              <a:sym typeface="Happy Monkey"/>
            </a:endParaRPr>
          </a:p>
          <a:p>
            <a:r>
              <a:rPr lang="en-GB" sz="1600">
                <a:latin typeface="Happy Monkey"/>
                <a:ea typeface="Happy Monkey"/>
                <a:cs typeface="Happy Monkey"/>
                <a:sym typeface="Happy Monkey"/>
              </a:rPr>
              <a:t>antibodies and some enguld harmful pathogens.</a:t>
            </a:r>
            <a:endParaRPr sz="1600">
              <a:latin typeface="Happy Monkey"/>
              <a:ea typeface="Happy Monkey"/>
              <a:cs typeface="Happy Monkey"/>
              <a:sym typeface="Happy Monkey"/>
            </a:endParaRPr>
          </a:p>
          <a:p>
            <a:r>
              <a:rPr lang="en-GB">
                <a:latin typeface="Happy Monkey"/>
                <a:ea typeface="Happy Monkey"/>
                <a:cs typeface="Happy Monkey"/>
                <a:sym typeface="Happy Monkey"/>
              </a:rPr>
              <a:t>                                                                              </a:t>
            </a:r>
            <a:r>
              <a:rPr lang="en-GB">
                <a:latin typeface="Fugaz One"/>
                <a:ea typeface="Fugaz One"/>
                <a:cs typeface="Fugaz One"/>
                <a:sym typeface="Fugaz One"/>
              </a:rPr>
              <a:t>     </a:t>
            </a:r>
            <a:endParaRPr>
              <a:latin typeface="Fugaz One"/>
              <a:ea typeface="Fugaz One"/>
              <a:cs typeface="Fugaz One"/>
              <a:sym typeface="Fugaz One"/>
            </a:endParaRPr>
          </a:p>
        </p:txBody>
      </p:sp>
      <p:pic>
        <p:nvPicPr>
          <p:cNvPr id="60" name="Google Shape;60;p13"/>
          <p:cNvPicPr preferRelativeResize="0"/>
          <p:nvPr/>
        </p:nvPicPr>
        <p:blipFill rotWithShape="1">
          <a:blip r:embed="rId3">
            <a:alphaModFix/>
          </a:blip>
          <a:srcRect b="15124"/>
          <a:stretch/>
        </p:blipFill>
        <p:spPr>
          <a:xfrm>
            <a:off x="5271903" y="1766450"/>
            <a:ext cx="1402326" cy="1314301"/>
          </a:xfrm>
          <a:prstGeom prst="rect">
            <a:avLst/>
          </a:prstGeom>
          <a:noFill/>
          <a:ln>
            <a:noFill/>
          </a:ln>
        </p:spPr>
      </p:pic>
      <p:sp>
        <p:nvSpPr>
          <p:cNvPr id="61" name="Google Shape;61;p13"/>
          <p:cNvSpPr/>
          <p:nvPr/>
        </p:nvSpPr>
        <p:spPr>
          <a:xfrm>
            <a:off x="303462" y="6423536"/>
            <a:ext cx="7018500" cy="1894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2" name="Google Shape;62;p13"/>
          <p:cNvSpPr txBox="1"/>
          <p:nvPr/>
        </p:nvSpPr>
        <p:spPr>
          <a:xfrm>
            <a:off x="329514" y="6397536"/>
            <a:ext cx="7018500" cy="1894500"/>
          </a:xfrm>
          <a:prstGeom prst="rect">
            <a:avLst/>
          </a:prstGeom>
          <a:noFill/>
          <a:ln>
            <a:noFill/>
          </a:ln>
        </p:spPr>
        <p:txBody>
          <a:bodyPr spcFirstLastPara="1" wrap="square" lIns="91425" tIns="91425" rIns="91425" bIns="91425" anchor="t" anchorCtr="0">
            <a:noAutofit/>
          </a:bodyPr>
          <a:lstStyle/>
          <a:p>
            <a:r>
              <a:rPr lang="en-GB" sz="1800">
                <a:latin typeface="Fugaz One"/>
                <a:ea typeface="Fugaz One"/>
                <a:cs typeface="Fugaz One"/>
                <a:sym typeface="Fugaz One"/>
              </a:rPr>
              <a:t>Platelets</a:t>
            </a:r>
            <a:endParaRPr sz="1800">
              <a:latin typeface="Fugaz One"/>
              <a:ea typeface="Fugaz One"/>
              <a:cs typeface="Fugaz One"/>
              <a:sym typeface="Fugaz One"/>
            </a:endParaRPr>
          </a:p>
          <a:p>
            <a:r>
              <a:rPr lang="en-GB" sz="1600" b="1" u="sng">
                <a:latin typeface="Happy Monkey"/>
                <a:ea typeface="Happy Monkey"/>
                <a:cs typeface="Happy Monkey"/>
                <a:sym typeface="Happy Monkey"/>
              </a:rPr>
              <a:t>Platelets are small fragments of cells </a:t>
            </a:r>
            <a:endParaRPr sz="1600" b="1" u="sng">
              <a:latin typeface="Happy Monkey"/>
              <a:ea typeface="Happy Monkey"/>
              <a:cs typeface="Happy Monkey"/>
              <a:sym typeface="Happy Monkey"/>
            </a:endParaRPr>
          </a:p>
          <a:p>
            <a:r>
              <a:rPr lang="en-GB" sz="1600" b="1" u="sng">
                <a:latin typeface="Happy Monkey"/>
                <a:ea typeface="Happy Monkey"/>
                <a:cs typeface="Happy Monkey"/>
                <a:sym typeface="Happy Monkey"/>
              </a:rPr>
              <a:t>which allow the blood to clot, e.g. scabs.</a:t>
            </a:r>
            <a:endParaRPr sz="1600" b="1" u="sng">
              <a:latin typeface="Happy Monkey"/>
              <a:ea typeface="Happy Monkey"/>
              <a:cs typeface="Happy Monkey"/>
              <a:sym typeface="Happy Monkey"/>
            </a:endParaRPr>
          </a:p>
          <a:p>
            <a:endParaRPr sz="1600" b="1" u="sng">
              <a:latin typeface="Happy Monkey"/>
              <a:ea typeface="Happy Monkey"/>
              <a:cs typeface="Happy Monkey"/>
              <a:sym typeface="Happy Monkey"/>
            </a:endParaRPr>
          </a:p>
          <a:p>
            <a:r>
              <a:rPr lang="en-GB">
                <a:latin typeface="Happy Monkey"/>
                <a:ea typeface="Happy Monkey"/>
                <a:cs typeface="Happy Monkey"/>
                <a:sym typeface="Happy Monkey"/>
              </a:rPr>
              <a:t>                                                                              </a:t>
            </a:r>
            <a:r>
              <a:rPr lang="en-GB">
                <a:latin typeface="Fugaz One"/>
                <a:ea typeface="Fugaz One"/>
                <a:cs typeface="Fugaz One"/>
                <a:sym typeface="Fugaz One"/>
              </a:rPr>
              <a:t>     </a:t>
            </a:r>
            <a:endParaRPr>
              <a:latin typeface="Fugaz One"/>
              <a:ea typeface="Fugaz One"/>
              <a:cs typeface="Fugaz One"/>
              <a:sym typeface="Fugaz One"/>
            </a:endParaRPr>
          </a:p>
        </p:txBody>
      </p:sp>
      <p:sp>
        <p:nvSpPr>
          <p:cNvPr id="63" name="Google Shape;63;p13"/>
          <p:cNvSpPr/>
          <p:nvPr/>
        </p:nvSpPr>
        <p:spPr>
          <a:xfrm>
            <a:off x="277413" y="8546492"/>
            <a:ext cx="7018500" cy="1894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4" name="Google Shape;64;p13"/>
          <p:cNvSpPr txBox="1"/>
          <p:nvPr/>
        </p:nvSpPr>
        <p:spPr>
          <a:xfrm>
            <a:off x="303464" y="8520492"/>
            <a:ext cx="7018500" cy="1894500"/>
          </a:xfrm>
          <a:prstGeom prst="rect">
            <a:avLst/>
          </a:prstGeom>
          <a:noFill/>
          <a:ln>
            <a:noFill/>
          </a:ln>
        </p:spPr>
        <p:txBody>
          <a:bodyPr spcFirstLastPara="1" wrap="square" lIns="91425" tIns="91425" rIns="91425" bIns="91425" anchor="t" anchorCtr="0">
            <a:noAutofit/>
          </a:bodyPr>
          <a:lstStyle/>
          <a:p>
            <a:r>
              <a:rPr lang="en-GB" sz="1800">
                <a:latin typeface="Fugaz One"/>
                <a:ea typeface="Fugaz One"/>
                <a:cs typeface="Fugaz One"/>
                <a:sym typeface="Fugaz One"/>
              </a:rPr>
              <a:t>Plasma</a:t>
            </a:r>
            <a:endParaRPr sz="1800">
              <a:latin typeface="Fugaz One"/>
              <a:ea typeface="Fugaz One"/>
              <a:cs typeface="Fugaz One"/>
              <a:sym typeface="Fugaz One"/>
            </a:endParaRPr>
          </a:p>
          <a:p>
            <a:r>
              <a:rPr lang="en-GB" sz="1600" b="1" u="sng">
                <a:latin typeface="Happy Monkey"/>
                <a:ea typeface="Happy Monkey"/>
                <a:cs typeface="Happy Monkey"/>
                <a:sym typeface="Happy Monkey"/>
              </a:rPr>
              <a:t>Plasma is a liquid used to carry </a:t>
            </a:r>
            <a:endParaRPr sz="1600" b="1" u="sng">
              <a:latin typeface="Happy Monkey"/>
              <a:ea typeface="Happy Monkey"/>
              <a:cs typeface="Happy Monkey"/>
              <a:sym typeface="Happy Monkey"/>
            </a:endParaRPr>
          </a:p>
          <a:p>
            <a:r>
              <a:rPr lang="en-GB" sz="1600" b="1" u="sng">
                <a:latin typeface="Happy Monkey"/>
                <a:ea typeface="Happy Monkey"/>
                <a:cs typeface="Happy Monkey"/>
                <a:sym typeface="Happy Monkey"/>
              </a:rPr>
              <a:t>other liquids around the body.</a:t>
            </a:r>
            <a:endParaRPr sz="1600" b="1" u="sng">
              <a:latin typeface="Happy Monkey"/>
              <a:ea typeface="Happy Monkey"/>
              <a:cs typeface="Happy Monkey"/>
              <a:sym typeface="Happy Monkey"/>
            </a:endParaRPr>
          </a:p>
          <a:p>
            <a:endParaRPr sz="1600" b="1" u="sng">
              <a:latin typeface="Happy Monkey"/>
              <a:ea typeface="Happy Monkey"/>
              <a:cs typeface="Happy Monkey"/>
              <a:sym typeface="Happy Monkey"/>
            </a:endParaRPr>
          </a:p>
          <a:p>
            <a:r>
              <a:rPr lang="en-GB" sz="1600" b="1">
                <a:latin typeface="Happy Monkey"/>
                <a:ea typeface="Happy Monkey"/>
                <a:cs typeface="Happy Monkey"/>
                <a:sym typeface="Happy Monkey"/>
              </a:rPr>
              <a:t>Waste</a:t>
            </a:r>
            <a:r>
              <a:rPr lang="en-GB" sz="1600">
                <a:latin typeface="Happy Monkey"/>
                <a:ea typeface="Happy Monkey"/>
                <a:cs typeface="Happy Monkey"/>
                <a:sym typeface="Happy Monkey"/>
              </a:rPr>
              <a:t> products include </a:t>
            </a:r>
            <a:r>
              <a:rPr lang="en-GB" sz="1600" b="1">
                <a:latin typeface="Happy Monkey"/>
                <a:ea typeface="Happy Monkey"/>
                <a:cs typeface="Happy Monkey"/>
                <a:sym typeface="Happy Monkey"/>
              </a:rPr>
              <a:t>urea</a:t>
            </a:r>
            <a:r>
              <a:rPr lang="en-GB" sz="1600">
                <a:latin typeface="Happy Monkey"/>
                <a:ea typeface="Happy Monkey"/>
                <a:cs typeface="Happy Monkey"/>
                <a:sym typeface="Happy Monkey"/>
              </a:rPr>
              <a:t> and </a:t>
            </a:r>
            <a:r>
              <a:rPr lang="en-GB" sz="1600" b="1">
                <a:latin typeface="Happy Monkey"/>
                <a:ea typeface="Happy Monkey"/>
                <a:cs typeface="Happy Monkey"/>
                <a:sym typeface="Happy Monkey"/>
              </a:rPr>
              <a:t>carbon dioxide</a:t>
            </a:r>
            <a:r>
              <a:rPr lang="en-GB" sz="1600">
                <a:latin typeface="Happy Monkey"/>
                <a:ea typeface="Happy Monkey"/>
                <a:cs typeface="Happy Monkey"/>
                <a:sym typeface="Happy Monkey"/>
              </a:rPr>
              <a:t>.</a:t>
            </a:r>
            <a:endParaRPr sz="1600">
              <a:latin typeface="Happy Monkey"/>
              <a:ea typeface="Happy Monkey"/>
              <a:cs typeface="Happy Monkey"/>
              <a:sym typeface="Happy Monkey"/>
            </a:endParaRPr>
          </a:p>
          <a:p>
            <a:r>
              <a:rPr lang="en-GB" sz="1600" b="1">
                <a:latin typeface="Happy Monkey"/>
                <a:ea typeface="Happy Monkey"/>
                <a:cs typeface="Happy Monkey"/>
                <a:sym typeface="Happy Monkey"/>
              </a:rPr>
              <a:t>Useful</a:t>
            </a:r>
            <a:r>
              <a:rPr lang="en-GB" sz="1600">
                <a:latin typeface="Happy Monkey"/>
                <a:ea typeface="Happy Monkey"/>
                <a:cs typeface="Happy Monkey"/>
                <a:sym typeface="Happy Monkey"/>
              </a:rPr>
              <a:t> products include </a:t>
            </a:r>
            <a:r>
              <a:rPr lang="en-GB" sz="1600" b="1">
                <a:latin typeface="Happy Monkey"/>
                <a:ea typeface="Happy Monkey"/>
                <a:cs typeface="Happy Monkey"/>
                <a:sym typeface="Happy Monkey"/>
              </a:rPr>
              <a:t>nutrients</a:t>
            </a:r>
            <a:r>
              <a:rPr lang="en-GB" sz="1600">
                <a:latin typeface="Happy Monkey"/>
                <a:ea typeface="Happy Monkey"/>
                <a:cs typeface="Happy Monkey"/>
                <a:sym typeface="Happy Monkey"/>
              </a:rPr>
              <a:t> and </a:t>
            </a:r>
            <a:r>
              <a:rPr lang="en-GB" sz="1600" b="1">
                <a:latin typeface="Happy Monkey"/>
                <a:ea typeface="Happy Monkey"/>
                <a:cs typeface="Happy Monkey"/>
                <a:sym typeface="Happy Monkey"/>
              </a:rPr>
              <a:t>water</a:t>
            </a:r>
            <a:r>
              <a:rPr lang="en-GB" sz="1600">
                <a:latin typeface="Happy Monkey"/>
                <a:ea typeface="Happy Monkey"/>
                <a:cs typeface="Happy Monkey"/>
                <a:sym typeface="Happy Monkey"/>
              </a:rPr>
              <a:t>.</a:t>
            </a:r>
            <a:endParaRPr sz="1600">
              <a:latin typeface="Happy Monkey"/>
              <a:ea typeface="Happy Monkey"/>
              <a:cs typeface="Happy Monkey"/>
              <a:sym typeface="Happy Monkey"/>
            </a:endParaRPr>
          </a:p>
          <a:p>
            <a:endParaRPr sz="1600" b="1" u="sng">
              <a:latin typeface="Happy Monkey"/>
              <a:ea typeface="Happy Monkey"/>
              <a:cs typeface="Happy Monkey"/>
              <a:sym typeface="Happy Monkey"/>
            </a:endParaRPr>
          </a:p>
          <a:p>
            <a:r>
              <a:rPr lang="en-GB">
                <a:latin typeface="Happy Monkey"/>
                <a:ea typeface="Happy Monkey"/>
                <a:cs typeface="Happy Monkey"/>
                <a:sym typeface="Happy Monkey"/>
              </a:rPr>
              <a:t>                                                                              </a:t>
            </a:r>
            <a:r>
              <a:rPr lang="en-GB">
                <a:latin typeface="Fugaz One"/>
                <a:ea typeface="Fugaz One"/>
                <a:cs typeface="Fugaz One"/>
                <a:sym typeface="Fugaz One"/>
              </a:rPr>
              <a:t>     </a:t>
            </a:r>
            <a:endParaRPr>
              <a:latin typeface="Fugaz One"/>
              <a:ea typeface="Fugaz One"/>
              <a:cs typeface="Fugaz One"/>
              <a:sym typeface="Fugaz One"/>
            </a:endParaRPr>
          </a:p>
        </p:txBody>
      </p:sp>
      <p:pic>
        <p:nvPicPr>
          <p:cNvPr id="65" name="Google Shape;65;p13"/>
          <p:cNvPicPr preferRelativeResize="0"/>
          <p:nvPr/>
        </p:nvPicPr>
        <p:blipFill rotWithShape="1">
          <a:blip r:embed="rId4">
            <a:alphaModFix/>
          </a:blip>
          <a:srcRect b="13636"/>
          <a:stretch/>
        </p:blipFill>
        <p:spPr>
          <a:xfrm>
            <a:off x="5271905" y="6509776"/>
            <a:ext cx="2024026" cy="1748023"/>
          </a:xfrm>
          <a:prstGeom prst="rect">
            <a:avLst/>
          </a:prstGeom>
          <a:noFill/>
          <a:ln>
            <a:noFill/>
          </a:ln>
        </p:spPr>
      </p:pic>
      <p:pic>
        <p:nvPicPr>
          <p:cNvPr id="66" name="Google Shape;66;p13"/>
          <p:cNvPicPr preferRelativeResize="0"/>
          <p:nvPr/>
        </p:nvPicPr>
        <p:blipFill rotWithShape="1">
          <a:blip r:embed="rId5">
            <a:alphaModFix/>
          </a:blip>
          <a:srcRect b="14089"/>
          <a:stretch/>
        </p:blipFill>
        <p:spPr>
          <a:xfrm>
            <a:off x="5271901" y="4389300"/>
            <a:ext cx="2024025" cy="1738854"/>
          </a:xfrm>
          <a:prstGeom prst="rect">
            <a:avLst/>
          </a:prstGeom>
          <a:noFill/>
          <a:ln>
            <a:noFill/>
          </a:ln>
        </p:spPr>
      </p:pic>
      <p:pic>
        <p:nvPicPr>
          <p:cNvPr id="67" name="Google Shape;67;p13"/>
          <p:cNvPicPr preferRelativeResize="0"/>
          <p:nvPr/>
        </p:nvPicPr>
        <p:blipFill rotWithShape="1">
          <a:blip r:embed="rId6">
            <a:alphaModFix/>
          </a:blip>
          <a:srcRect l="24499" t="7538" r="25357" b="21544"/>
          <a:stretch/>
        </p:blipFill>
        <p:spPr>
          <a:xfrm>
            <a:off x="5665978" y="8613400"/>
            <a:ext cx="1235871" cy="17480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96925" y="1166434"/>
            <a:ext cx="7044600" cy="2953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p:nvPr/>
        </p:nvSpPr>
        <p:spPr>
          <a:xfrm>
            <a:off x="270775" y="1125900"/>
            <a:ext cx="7044600" cy="29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Arteries</a:t>
            </a:r>
            <a:endParaRPr sz="1800">
              <a:latin typeface="Fugaz One"/>
              <a:ea typeface="Fugaz One"/>
              <a:cs typeface="Fugaz One"/>
              <a:sym typeface="Fugaz One"/>
            </a:endParaRPr>
          </a:p>
          <a:p>
            <a:pPr marL="0" lvl="0" indent="0" algn="l" rtl="0">
              <a:spcBef>
                <a:spcPts val="0"/>
              </a:spcBef>
              <a:spcAft>
                <a:spcPts val="0"/>
              </a:spcAft>
              <a:buNone/>
            </a:pPr>
            <a:r>
              <a:rPr lang="en-GB" sz="1600" b="1" u="sng">
                <a:latin typeface="Happy Monkey"/>
                <a:ea typeface="Happy Monkey"/>
                <a:cs typeface="Happy Monkey"/>
                <a:sym typeface="Happy Monkey"/>
              </a:rPr>
              <a:t>Arteries carry oxygenated blood away from the heart.</a:t>
            </a:r>
            <a:endParaRPr sz="1600" b="1" u="sng">
              <a:latin typeface="Happy Monkey"/>
              <a:ea typeface="Happy Monkey"/>
              <a:cs typeface="Happy Monkey"/>
              <a:sym typeface="Happy Monkey"/>
            </a:endParaRPr>
          </a:p>
          <a:p>
            <a:pPr marL="0" lvl="0" indent="0" algn="l" rtl="0">
              <a:spcBef>
                <a:spcPts val="0"/>
              </a:spcBef>
              <a:spcAft>
                <a:spcPts val="0"/>
              </a:spcAft>
              <a:buNone/>
            </a:pPr>
            <a:endParaRPr sz="1600" b="1" u="sng">
              <a:latin typeface="Happy Monkey"/>
              <a:ea typeface="Happy Monkey"/>
              <a:cs typeface="Happy Monkey"/>
              <a:sym typeface="Happy Monkey"/>
            </a:endParaRPr>
          </a:p>
          <a:p>
            <a:pPr marL="0" lvl="0" indent="0" algn="l" rtl="0">
              <a:spcBef>
                <a:spcPts val="0"/>
              </a:spcBef>
              <a:spcAft>
                <a:spcPts val="0"/>
              </a:spcAft>
              <a:buNone/>
            </a:pPr>
            <a:r>
              <a:rPr lang="en-GB" sz="1800">
                <a:latin typeface="Happy Monkey"/>
                <a:ea typeface="Happy Monkey"/>
                <a:cs typeface="Happy Monkey"/>
                <a:sym typeface="Happy Monkey"/>
              </a:rPr>
              <a:t>- Blood has a </a:t>
            </a:r>
            <a:r>
              <a:rPr lang="en-GB" sz="1800" b="1">
                <a:latin typeface="Happy Monkey"/>
                <a:ea typeface="Happy Monkey"/>
                <a:cs typeface="Happy Monkey"/>
                <a:sym typeface="Happy Monkey"/>
              </a:rPr>
              <a:t>high pressure</a:t>
            </a:r>
            <a:r>
              <a:rPr lang="en-GB" sz="1800">
                <a:latin typeface="Happy Monkey"/>
                <a:ea typeface="Happy Monkey"/>
                <a:cs typeface="Happy Monkey"/>
                <a:sym typeface="Happy Monkey"/>
              </a:rPr>
              <a:t> and a pulse</a:t>
            </a:r>
            <a:endParaRPr sz="1800">
              <a:latin typeface="Happy Monkey"/>
              <a:ea typeface="Happy Monkey"/>
              <a:cs typeface="Happy Monkey"/>
              <a:sym typeface="Happy Monkey"/>
            </a:endParaRPr>
          </a:p>
          <a:p>
            <a:pPr marL="0" lvl="0" indent="0" algn="l" rtl="0">
              <a:spcBef>
                <a:spcPts val="0"/>
              </a:spcBef>
              <a:spcAft>
                <a:spcPts val="0"/>
              </a:spcAft>
              <a:buNone/>
            </a:pPr>
            <a:r>
              <a:rPr lang="en-GB" sz="1800">
                <a:latin typeface="Happy Monkey"/>
                <a:ea typeface="Happy Monkey"/>
                <a:cs typeface="Happy Monkey"/>
                <a:sym typeface="Happy Monkey"/>
              </a:rPr>
              <a:t>- They have </a:t>
            </a:r>
            <a:r>
              <a:rPr lang="en-GB" sz="1800" b="1">
                <a:latin typeface="Happy Monkey"/>
                <a:ea typeface="Happy Monkey"/>
                <a:cs typeface="Happy Monkey"/>
                <a:sym typeface="Happy Monkey"/>
              </a:rPr>
              <a:t>thick walls</a:t>
            </a:r>
            <a:r>
              <a:rPr lang="en-GB" sz="1800">
                <a:latin typeface="Happy Monkey"/>
                <a:ea typeface="Happy Monkey"/>
                <a:cs typeface="Happy Monkey"/>
                <a:sym typeface="Happy Monkey"/>
              </a:rPr>
              <a:t> which are </a:t>
            </a:r>
            <a:r>
              <a:rPr lang="en-GB" sz="1800" b="1">
                <a:latin typeface="Happy Monkey"/>
                <a:ea typeface="Happy Monkey"/>
                <a:cs typeface="Happy Monkey"/>
                <a:sym typeface="Happy Monkey"/>
              </a:rPr>
              <a:t>not </a:t>
            </a:r>
            <a:endParaRPr sz="1800" b="1">
              <a:latin typeface="Happy Monkey"/>
              <a:ea typeface="Happy Monkey"/>
              <a:cs typeface="Happy Monkey"/>
              <a:sym typeface="Happy Monkey"/>
            </a:endParaRPr>
          </a:p>
          <a:p>
            <a:pPr marL="0" lvl="0" indent="0" algn="l" rtl="0">
              <a:spcBef>
                <a:spcPts val="0"/>
              </a:spcBef>
              <a:spcAft>
                <a:spcPts val="0"/>
              </a:spcAft>
              <a:buNone/>
            </a:pPr>
            <a:r>
              <a:rPr lang="en-GB" sz="1800" b="1">
                <a:latin typeface="Happy Monkey"/>
                <a:ea typeface="Happy Monkey"/>
                <a:cs typeface="Happy Monkey"/>
                <a:sym typeface="Happy Monkey"/>
              </a:rPr>
              <a:t>permeable</a:t>
            </a:r>
            <a:endParaRPr sz="1800" b="1">
              <a:latin typeface="Happy Monkey"/>
              <a:ea typeface="Happy Monkey"/>
              <a:cs typeface="Happy Monkey"/>
              <a:sym typeface="Happy Monkey"/>
            </a:endParaRPr>
          </a:p>
          <a:p>
            <a:pPr marL="0" lvl="0" indent="0" algn="l" rtl="0">
              <a:spcBef>
                <a:spcPts val="0"/>
              </a:spcBef>
              <a:spcAft>
                <a:spcPts val="0"/>
              </a:spcAft>
              <a:buNone/>
            </a:pPr>
            <a:r>
              <a:rPr lang="en-GB" sz="1800">
                <a:latin typeface="Happy Monkey"/>
                <a:ea typeface="Happy Monkey"/>
                <a:cs typeface="Happy Monkey"/>
                <a:sym typeface="Happy Monkey"/>
              </a:rPr>
              <a:t>- A </a:t>
            </a:r>
            <a:r>
              <a:rPr lang="en-GB" sz="1800" b="1">
                <a:latin typeface="Happy Monkey"/>
                <a:ea typeface="Happy Monkey"/>
                <a:cs typeface="Happy Monkey"/>
                <a:sym typeface="Happy Monkey"/>
              </a:rPr>
              <a:t>small lumen</a:t>
            </a:r>
            <a:r>
              <a:rPr lang="en-GB" sz="1800">
                <a:latin typeface="Happy Monkey"/>
                <a:ea typeface="Happy Monkey"/>
                <a:cs typeface="Happy Monkey"/>
                <a:sym typeface="Happy Monkey"/>
              </a:rPr>
              <a:t> (opening)</a:t>
            </a:r>
            <a:endParaRPr sz="1800">
              <a:latin typeface="Happy Monkey"/>
              <a:ea typeface="Happy Monkey"/>
              <a:cs typeface="Happy Monkey"/>
              <a:sym typeface="Happy Monkey"/>
            </a:endParaRPr>
          </a:p>
          <a:p>
            <a:pPr marL="0" lvl="0" indent="0" algn="l" rtl="0">
              <a:spcBef>
                <a:spcPts val="0"/>
              </a:spcBef>
              <a:spcAft>
                <a:spcPts val="0"/>
              </a:spcAft>
              <a:buNone/>
            </a:pPr>
            <a:r>
              <a:rPr lang="en-GB" sz="1800">
                <a:latin typeface="Happy Monkey"/>
                <a:ea typeface="Happy Monkey"/>
                <a:cs typeface="Happy Monkey"/>
                <a:sym typeface="Happy Monkey"/>
              </a:rPr>
              <a:t>- No valves</a:t>
            </a:r>
            <a:endParaRPr sz="1800">
              <a:latin typeface="Happy Monkey"/>
              <a:ea typeface="Happy Monkey"/>
              <a:cs typeface="Happy Monkey"/>
              <a:sym typeface="Happy Monkey"/>
            </a:endParaRPr>
          </a:p>
          <a:p>
            <a:pPr marL="0" lvl="0" indent="0" algn="l" rtl="0">
              <a:spcBef>
                <a:spcPts val="0"/>
              </a:spcBef>
              <a:spcAft>
                <a:spcPts val="0"/>
              </a:spcAft>
              <a:buNone/>
            </a:pPr>
            <a:r>
              <a:rPr lang="en-GB" sz="1800">
                <a:latin typeface="Happy Monkey"/>
                <a:ea typeface="Happy Monkey"/>
                <a:cs typeface="Happy Monkey"/>
                <a:sym typeface="Happy Monkey"/>
              </a:rPr>
              <a:t>- Carry </a:t>
            </a:r>
            <a:r>
              <a:rPr lang="en-GB" sz="1800" b="1">
                <a:latin typeface="Happy Monkey"/>
                <a:ea typeface="Happy Monkey"/>
                <a:cs typeface="Happy Monkey"/>
                <a:sym typeface="Happy Monkey"/>
              </a:rPr>
              <a:t>oxygenated</a:t>
            </a:r>
            <a:r>
              <a:rPr lang="en-GB" sz="1800">
                <a:latin typeface="Happy Monkey"/>
                <a:ea typeface="Happy Monkey"/>
                <a:cs typeface="Happy Monkey"/>
                <a:sym typeface="Happy Monkey"/>
              </a:rPr>
              <a:t> blood</a:t>
            </a:r>
            <a:endParaRPr sz="1800">
              <a:latin typeface="Happy Monkey"/>
              <a:ea typeface="Happy Monkey"/>
              <a:cs typeface="Happy Monkey"/>
              <a:sym typeface="Happy Monkey"/>
            </a:endParaRPr>
          </a:p>
          <a:p>
            <a:pPr marL="0" lvl="0" indent="0" algn="l" rtl="0">
              <a:spcBef>
                <a:spcPts val="0"/>
              </a:spcBef>
              <a:spcAft>
                <a:spcPts val="0"/>
              </a:spcAft>
              <a:buNone/>
            </a:pPr>
            <a:r>
              <a:rPr lang="en-GB">
                <a:latin typeface="Happy Monkey"/>
                <a:ea typeface="Happy Monkey"/>
                <a:cs typeface="Happy Monkey"/>
                <a:sym typeface="Happy Monkey"/>
              </a:rPr>
              <a:t>                                                                              </a:t>
            </a:r>
            <a:r>
              <a:rPr lang="en-GB">
                <a:latin typeface="Fugaz One"/>
                <a:ea typeface="Fugaz One"/>
                <a:cs typeface="Fugaz One"/>
                <a:sym typeface="Fugaz One"/>
              </a:rPr>
              <a:t>     </a:t>
            </a:r>
            <a:endParaRPr>
              <a:latin typeface="Fugaz One"/>
              <a:ea typeface="Fugaz One"/>
              <a:cs typeface="Fugaz One"/>
              <a:sym typeface="Fugaz One"/>
            </a:endParaRPr>
          </a:p>
        </p:txBody>
      </p:sp>
      <p:sp>
        <p:nvSpPr>
          <p:cNvPr id="56" name="Google Shape;56;p13"/>
          <p:cNvSpPr txBox="1"/>
          <p:nvPr/>
        </p:nvSpPr>
        <p:spPr>
          <a:xfrm>
            <a:off x="0" y="3"/>
            <a:ext cx="7044600" cy="11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595959"/>
                </a:solidFill>
                <a:latin typeface="Fugaz One"/>
                <a:ea typeface="Fugaz One"/>
                <a:cs typeface="Fugaz One"/>
                <a:sym typeface="Fugaz One"/>
              </a:rPr>
              <a:t>What you need to know about ...</a:t>
            </a:r>
            <a:endParaRPr sz="2400">
              <a:solidFill>
                <a:srgbClr val="595959"/>
              </a:solidFill>
              <a:latin typeface="Fugaz One"/>
              <a:ea typeface="Fugaz One"/>
              <a:cs typeface="Fugaz One"/>
              <a:sym typeface="Fugaz One"/>
            </a:endParaRPr>
          </a:p>
        </p:txBody>
      </p:sp>
      <p:sp>
        <p:nvSpPr>
          <p:cNvPr id="57" name="Google Shape;57;p13"/>
          <p:cNvSpPr/>
          <p:nvPr/>
        </p:nvSpPr>
        <p:spPr>
          <a:xfrm>
            <a:off x="2717175" y="415500"/>
            <a:ext cx="4877100" cy="710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Happy Monkey"/>
                <a:ea typeface="Happy Monkey"/>
                <a:cs typeface="Happy Monkey"/>
                <a:sym typeface="Happy Monkey"/>
              </a:rPr>
              <a:t>Blood Vessels</a:t>
            </a:r>
            <a:endParaRPr sz="1800">
              <a:latin typeface="Happy Monkey"/>
              <a:ea typeface="Happy Monkey"/>
              <a:cs typeface="Happy Monkey"/>
              <a:sym typeface="Happy Monkey"/>
            </a:endParaRPr>
          </a:p>
        </p:txBody>
      </p:sp>
      <p:sp>
        <p:nvSpPr>
          <p:cNvPr id="58" name="Google Shape;58;p13"/>
          <p:cNvSpPr/>
          <p:nvPr/>
        </p:nvSpPr>
        <p:spPr>
          <a:xfrm>
            <a:off x="257700" y="4341109"/>
            <a:ext cx="7044600" cy="2953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txBox="1"/>
          <p:nvPr/>
        </p:nvSpPr>
        <p:spPr>
          <a:xfrm>
            <a:off x="283850" y="4300575"/>
            <a:ext cx="7044600" cy="29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Veins</a:t>
            </a:r>
            <a:endParaRPr sz="1800">
              <a:latin typeface="Fugaz One"/>
              <a:ea typeface="Fugaz One"/>
              <a:cs typeface="Fugaz One"/>
              <a:sym typeface="Fugaz One"/>
            </a:endParaRPr>
          </a:p>
          <a:p>
            <a:pPr marL="0" lvl="0" indent="0" algn="l" rtl="0">
              <a:spcBef>
                <a:spcPts val="0"/>
              </a:spcBef>
              <a:spcAft>
                <a:spcPts val="0"/>
              </a:spcAft>
              <a:buNone/>
            </a:pPr>
            <a:r>
              <a:rPr lang="en-GB" sz="1600" b="1" u="sng">
                <a:latin typeface="Happy Monkey"/>
                <a:ea typeface="Happy Monkey"/>
                <a:cs typeface="Happy Monkey"/>
                <a:sym typeface="Happy Monkey"/>
              </a:rPr>
              <a:t>Veins carry deoxygenated blood back to the heart.</a:t>
            </a:r>
            <a:endParaRPr sz="1600" b="1" u="sng">
              <a:latin typeface="Happy Monkey"/>
              <a:ea typeface="Happy Monkey"/>
              <a:cs typeface="Happy Monkey"/>
              <a:sym typeface="Happy Monkey"/>
            </a:endParaRPr>
          </a:p>
          <a:p>
            <a:pPr marL="0" lvl="0" indent="0" algn="l" rtl="0">
              <a:spcBef>
                <a:spcPts val="0"/>
              </a:spcBef>
              <a:spcAft>
                <a:spcPts val="0"/>
              </a:spcAft>
              <a:buNone/>
            </a:pPr>
            <a:endParaRPr sz="1600" b="1" u="sng">
              <a:latin typeface="Happy Monkey"/>
              <a:ea typeface="Happy Monkey"/>
              <a:cs typeface="Happy Monkey"/>
              <a:sym typeface="Happy Monkey"/>
            </a:endParaRPr>
          </a:p>
          <a:p>
            <a:pPr marL="0" lvl="0" indent="0" algn="l" rtl="0">
              <a:spcBef>
                <a:spcPts val="0"/>
              </a:spcBef>
              <a:spcAft>
                <a:spcPts val="0"/>
              </a:spcAft>
              <a:buClr>
                <a:schemeClr val="dk1"/>
              </a:buClr>
              <a:buSzPts val="1100"/>
              <a:buFont typeface="Arial"/>
              <a:buNone/>
            </a:pPr>
            <a:r>
              <a:rPr lang="en-GB" sz="1800">
                <a:solidFill>
                  <a:schemeClr val="dk1"/>
                </a:solidFill>
                <a:latin typeface="Happy Monkey"/>
                <a:ea typeface="Happy Monkey"/>
                <a:cs typeface="Happy Monkey"/>
                <a:sym typeface="Happy Monkey"/>
              </a:rPr>
              <a:t>- Blood has a </a:t>
            </a:r>
            <a:r>
              <a:rPr lang="en-GB" sz="1800" b="1">
                <a:solidFill>
                  <a:schemeClr val="dk1"/>
                </a:solidFill>
                <a:latin typeface="Happy Monkey"/>
                <a:ea typeface="Happy Monkey"/>
                <a:cs typeface="Happy Monkey"/>
                <a:sym typeface="Happy Monkey"/>
              </a:rPr>
              <a:t>low pressure</a:t>
            </a:r>
            <a:r>
              <a:rPr lang="en-GB" sz="1800">
                <a:solidFill>
                  <a:schemeClr val="dk1"/>
                </a:solidFill>
                <a:latin typeface="Happy Monkey"/>
                <a:ea typeface="Happy Monkey"/>
                <a:cs typeface="Happy Monkey"/>
                <a:sym typeface="Happy Monkey"/>
              </a:rPr>
              <a:t> </a:t>
            </a:r>
            <a:endParaRPr sz="1800">
              <a:solidFill>
                <a:schemeClr val="dk1"/>
              </a:solidFill>
              <a:latin typeface="Happy Monkey"/>
              <a:ea typeface="Happy Monkey"/>
              <a:cs typeface="Happy Monkey"/>
              <a:sym typeface="Happy Monkey"/>
            </a:endParaRPr>
          </a:p>
          <a:p>
            <a:pPr marL="0" lvl="0" indent="0" algn="l" rtl="0">
              <a:spcBef>
                <a:spcPts val="0"/>
              </a:spcBef>
              <a:spcAft>
                <a:spcPts val="0"/>
              </a:spcAft>
              <a:buClr>
                <a:schemeClr val="dk1"/>
              </a:buClr>
              <a:buSzPts val="1100"/>
              <a:buFont typeface="Arial"/>
              <a:buNone/>
            </a:pPr>
            <a:r>
              <a:rPr lang="en-GB" sz="1800">
                <a:solidFill>
                  <a:schemeClr val="dk1"/>
                </a:solidFill>
                <a:latin typeface="Happy Monkey"/>
                <a:ea typeface="Happy Monkey"/>
                <a:cs typeface="Happy Monkey"/>
                <a:sym typeface="Happy Monkey"/>
              </a:rPr>
              <a:t>- They have </a:t>
            </a:r>
            <a:r>
              <a:rPr lang="en-GB" sz="1800" b="1">
                <a:solidFill>
                  <a:schemeClr val="dk1"/>
                </a:solidFill>
                <a:latin typeface="Happy Monkey"/>
                <a:ea typeface="Happy Monkey"/>
                <a:cs typeface="Happy Monkey"/>
                <a:sym typeface="Happy Monkey"/>
              </a:rPr>
              <a:t>thinner walls</a:t>
            </a:r>
            <a:r>
              <a:rPr lang="en-GB" sz="1800">
                <a:solidFill>
                  <a:schemeClr val="dk1"/>
                </a:solidFill>
                <a:latin typeface="Happy Monkey"/>
                <a:ea typeface="Happy Monkey"/>
                <a:cs typeface="Happy Monkey"/>
                <a:sym typeface="Happy Monkey"/>
              </a:rPr>
              <a:t> which are </a:t>
            </a:r>
            <a:r>
              <a:rPr lang="en-GB" sz="1800" b="1">
                <a:solidFill>
                  <a:schemeClr val="dk1"/>
                </a:solidFill>
                <a:latin typeface="Happy Monkey"/>
                <a:ea typeface="Happy Monkey"/>
                <a:cs typeface="Happy Monkey"/>
                <a:sym typeface="Happy Monkey"/>
              </a:rPr>
              <a:t>not </a:t>
            </a:r>
            <a:endParaRPr sz="1800" b="1">
              <a:solidFill>
                <a:schemeClr val="dk1"/>
              </a:solidFill>
              <a:latin typeface="Happy Monkey"/>
              <a:ea typeface="Happy Monkey"/>
              <a:cs typeface="Happy Monkey"/>
              <a:sym typeface="Happy Monkey"/>
            </a:endParaRPr>
          </a:p>
          <a:p>
            <a:pPr marL="0" lvl="0" indent="0" algn="l" rtl="0">
              <a:spcBef>
                <a:spcPts val="0"/>
              </a:spcBef>
              <a:spcAft>
                <a:spcPts val="0"/>
              </a:spcAft>
              <a:buClr>
                <a:schemeClr val="dk1"/>
              </a:buClr>
              <a:buSzPts val="1100"/>
              <a:buFont typeface="Arial"/>
              <a:buNone/>
            </a:pPr>
            <a:r>
              <a:rPr lang="en-GB" sz="1800" b="1">
                <a:solidFill>
                  <a:schemeClr val="dk1"/>
                </a:solidFill>
                <a:latin typeface="Happy Monkey"/>
                <a:ea typeface="Happy Monkey"/>
                <a:cs typeface="Happy Monkey"/>
                <a:sym typeface="Happy Monkey"/>
              </a:rPr>
              <a:t>permeable</a:t>
            </a:r>
            <a:endParaRPr sz="1800" b="1">
              <a:solidFill>
                <a:schemeClr val="dk1"/>
              </a:solidFill>
              <a:latin typeface="Happy Monkey"/>
              <a:ea typeface="Happy Monkey"/>
              <a:cs typeface="Happy Monkey"/>
              <a:sym typeface="Happy Monkey"/>
            </a:endParaRPr>
          </a:p>
          <a:p>
            <a:pPr marL="0" lvl="0" indent="0" algn="l" rtl="0">
              <a:spcBef>
                <a:spcPts val="0"/>
              </a:spcBef>
              <a:spcAft>
                <a:spcPts val="0"/>
              </a:spcAft>
              <a:buClr>
                <a:schemeClr val="dk1"/>
              </a:buClr>
              <a:buSzPts val="1100"/>
              <a:buFont typeface="Arial"/>
              <a:buNone/>
            </a:pPr>
            <a:r>
              <a:rPr lang="en-GB" sz="1800">
                <a:solidFill>
                  <a:schemeClr val="dk1"/>
                </a:solidFill>
                <a:latin typeface="Happy Monkey"/>
                <a:ea typeface="Happy Monkey"/>
                <a:cs typeface="Happy Monkey"/>
                <a:sym typeface="Happy Monkey"/>
              </a:rPr>
              <a:t>- A </a:t>
            </a:r>
            <a:r>
              <a:rPr lang="en-GB" sz="1800" b="1">
                <a:solidFill>
                  <a:schemeClr val="dk1"/>
                </a:solidFill>
                <a:latin typeface="Happy Monkey"/>
                <a:ea typeface="Happy Monkey"/>
                <a:cs typeface="Happy Monkey"/>
                <a:sym typeface="Happy Monkey"/>
              </a:rPr>
              <a:t>large lumen</a:t>
            </a:r>
            <a:r>
              <a:rPr lang="en-GB" sz="1800">
                <a:solidFill>
                  <a:schemeClr val="dk1"/>
                </a:solidFill>
                <a:latin typeface="Happy Monkey"/>
                <a:ea typeface="Happy Monkey"/>
                <a:cs typeface="Happy Monkey"/>
                <a:sym typeface="Happy Monkey"/>
              </a:rPr>
              <a:t> (opening)</a:t>
            </a:r>
            <a:endParaRPr sz="1800">
              <a:solidFill>
                <a:schemeClr val="dk1"/>
              </a:solidFill>
              <a:latin typeface="Happy Monkey"/>
              <a:ea typeface="Happy Monkey"/>
              <a:cs typeface="Happy Monkey"/>
              <a:sym typeface="Happy Monkey"/>
            </a:endParaRPr>
          </a:p>
          <a:p>
            <a:pPr marL="0" lvl="0" indent="0" algn="l" rtl="0">
              <a:spcBef>
                <a:spcPts val="0"/>
              </a:spcBef>
              <a:spcAft>
                <a:spcPts val="0"/>
              </a:spcAft>
              <a:buNone/>
            </a:pPr>
            <a:r>
              <a:rPr lang="en-GB" sz="1800">
                <a:solidFill>
                  <a:schemeClr val="dk1"/>
                </a:solidFill>
                <a:latin typeface="Happy Monkey"/>
                <a:ea typeface="Happy Monkey"/>
                <a:cs typeface="Happy Monkey"/>
                <a:sym typeface="Happy Monkey"/>
              </a:rPr>
              <a:t>- Have </a:t>
            </a:r>
            <a:r>
              <a:rPr lang="en-GB" sz="1800" b="1">
                <a:solidFill>
                  <a:schemeClr val="dk1"/>
                </a:solidFill>
                <a:latin typeface="Happy Monkey"/>
                <a:ea typeface="Happy Monkey"/>
                <a:cs typeface="Happy Monkey"/>
                <a:sym typeface="Happy Monkey"/>
              </a:rPr>
              <a:t>valves</a:t>
            </a:r>
            <a:r>
              <a:rPr lang="en-GB" sz="1800">
                <a:solidFill>
                  <a:schemeClr val="dk1"/>
                </a:solidFill>
                <a:latin typeface="Happy Monkey"/>
                <a:ea typeface="Happy Monkey"/>
                <a:cs typeface="Happy Monkey"/>
                <a:sym typeface="Happy Monkey"/>
              </a:rPr>
              <a:t> to keep blood moving in </a:t>
            </a:r>
            <a:endParaRPr sz="1800">
              <a:solidFill>
                <a:schemeClr val="dk1"/>
              </a:solidFill>
              <a:latin typeface="Happy Monkey"/>
              <a:ea typeface="Happy Monkey"/>
              <a:cs typeface="Happy Monkey"/>
              <a:sym typeface="Happy Monkey"/>
            </a:endParaRPr>
          </a:p>
          <a:p>
            <a:pPr marL="0" lvl="0" indent="0" algn="l" rtl="0">
              <a:spcBef>
                <a:spcPts val="0"/>
              </a:spcBef>
              <a:spcAft>
                <a:spcPts val="0"/>
              </a:spcAft>
              <a:buClr>
                <a:schemeClr val="dk1"/>
              </a:buClr>
              <a:buSzPts val="1100"/>
              <a:buFont typeface="Arial"/>
              <a:buNone/>
            </a:pPr>
            <a:r>
              <a:rPr lang="en-GB" sz="1800">
                <a:solidFill>
                  <a:schemeClr val="dk1"/>
                </a:solidFill>
                <a:latin typeface="Happy Monkey"/>
                <a:ea typeface="Happy Monkey"/>
                <a:cs typeface="Happy Monkey"/>
                <a:sym typeface="Happy Monkey"/>
              </a:rPr>
              <a:t>the right direction</a:t>
            </a:r>
            <a:endParaRPr sz="1800">
              <a:solidFill>
                <a:schemeClr val="dk1"/>
              </a:solidFill>
              <a:latin typeface="Happy Monkey"/>
              <a:ea typeface="Happy Monkey"/>
              <a:cs typeface="Happy Monkey"/>
              <a:sym typeface="Happy Monkey"/>
            </a:endParaRPr>
          </a:p>
          <a:p>
            <a:pPr marL="0" lvl="0" indent="0" algn="l" rtl="0">
              <a:spcBef>
                <a:spcPts val="0"/>
              </a:spcBef>
              <a:spcAft>
                <a:spcPts val="0"/>
              </a:spcAft>
              <a:buClr>
                <a:schemeClr val="dk1"/>
              </a:buClr>
              <a:buSzPts val="1100"/>
              <a:buFont typeface="Arial"/>
              <a:buNone/>
            </a:pPr>
            <a:r>
              <a:rPr lang="en-GB" sz="1800">
                <a:solidFill>
                  <a:schemeClr val="dk1"/>
                </a:solidFill>
                <a:latin typeface="Happy Monkey"/>
                <a:ea typeface="Happy Monkey"/>
                <a:cs typeface="Happy Monkey"/>
                <a:sym typeface="Happy Monkey"/>
              </a:rPr>
              <a:t>- Carry </a:t>
            </a:r>
            <a:r>
              <a:rPr lang="en-GB" sz="1800" b="1">
                <a:solidFill>
                  <a:schemeClr val="dk1"/>
                </a:solidFill>
                <a:latin typeface="Happy Monkey"/>
                <a:ea typeface="Happy Monkey"/>
                <a:cs typeface="Happy Monkey"/>
                <a:sym typeface="Happy Monkey"/>
              </a:rPr>
              <a:t>deoxygenated</a:t>
            </a:r>
            <a:r>
              <a:rPr lang="en-GB" sz="1800">
                <a:solidFill>
                  <a:schemeClr val="dk1"/>
                </a:solidFill>
                <a:latin typeface="Happy Monkey"/>
                <a:ea typeface="Happy Monkey"/>
                <a:cs typeface="Happy Monkey"/>
                <a:sym typeface="Happy Monkey"/>
              </a:rPr>
              <a:t> blood</a:t>
            </a:r>
            <a:endParaRPr sz="1600">
              <a:latin typeface="Happy Monkey"/>
              <a:ea typeface="Happy Monkey"/>
              <a:cs typeface="Happy Monkey"/>
              <a:sym typeface="Happy Monkey"/>
            </a:endParaRPr>
          </a:p>
          <a:p>
            <a:pPr marL="0" lvl="0" indent="0" algn="l" rtl="0">
              <a:spcBef>
                <a:spcPts val="0"/>
              </a:spcBef>
              <a:spcAft>
                <a:spcPts val="0"/>
              </a:spcAft>
              <a:buNone/>
            </a:pPr>
            <a:endParaRPr sz="1800">
              <a:solidFill>
                <a:schemeClr val="dk1"/>
              </a:solidFill>
              <a:latin typeface="Fugaz One"/>
              <a:ea typeface="Fugaz One"/>
              <a:cs typeface="Fugaz One"/>
              <a:sym typeface="Fugaz One"/>
            </a:endParaRPr>
          </a:p>
          <a:p>
            <a:pPr marL="0" lvl="0" indent="0" algn="l" rtl="0">
              <a:spcBef>
                <a:spcPts val="0"/>
              </a:spcBef>
              <a:spcAft>
                <a:spcPts val="0"/>
              </a:spcAft>
              <a:buNone/>
            </a:pPr>
            <a:r>
              <a:rPr lang="en-GB">
                <a:latin typeface="Happy Monkey"/>
                <a:ea typeface="Happy Monkey"/>
                <a:cs typeface="Happy Monkey"/>
                <a:sym typeface="Happy Monkey"/>
              </a:rPr>
              <a:t>                                                                              </a:t>
            </a:r>
            <a:r>
              <a:rPr lang="en-GB">
                <a:latin typeface="Fugaz One"/>
                <a:ea typeface="Fugaz One"/>
                <a:cs typeface="Fugaz One"/>
                <a:sym typeface="Fugaz One"/>
              </a:rPr>
              <a:t>     </a:t>
            </a:r>
            <a:endParaRPr>
              <a:latin typeface="Fugaz One"/>
              <a:ea typeface="Fugaz One"/>
              <a:cs typeface="Fugaz One"/>
              <a:sym typeface="Fugaz One"/>
            </a:endParaRPr>
          </a:p>
        </p:txBody>
      </p:sp>
      <p:sp>
        <p:nvSpPr>
          <p:cNvPr id="60" name="Google Shape;60;p13"/>
          <p:cNvSpPr/>
          <p:nvPr/>
        </p:nvSpPr>
        <p:spPr>
          <a:xfrm>
            <a:off x="270775" y="7556309"/>
            <a:ext cx="7044600" cy="2953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txBox="1"/>
          <p:nvPr/>
        </p:nvSpPr>
        <p:spPr>
          <a:xfrm>
            <a:off x="296925" y="7515775"/>
            <a:ext cx="7044600" cy="29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Capillaries</a:t>
            </a:r>
            <a:endParaRPr sz="1800">
              <a:latin typeface="Fugaz One"/>
              <a:ea typeface="Fugaz One"/>
              <a:cs typeface="Fugaz One"/>
              <a:sym typeface="Fugaz One"/>
            </a:endParaRPr>
          </a:p>
          <a:p>
            <a:pPr marL="0" lvl="0" indent="0" algn="l" rtl="0">
              <a:spcBef>
                <a:spcPts val="0"/>
              </a:spcBef>
              <a:spcAft>
                <a:spcPts val="0"/>
              </a:spcAft>
              <a:buNone/>
            </a:pPr>
            <a:r>
              <a:rPr lang="en-GB" sz="1600" b="1" u="sng">
                <a:latin typeface="Happy Monkey"/>
                <a:ea typeface="Happy Monkey"/>
                <a:cs typeface="Happy Monkey"/>
                <a:sym typeface="Happy Monkey"/>
              </a:rPr>
              <a:t>Capillaries connect arteries to veins.</a:t>
            </a:r>
            <a:endParaRPr sz="1600" b="1" u="sng">
              <a:latin typeface="Happy Monkey"/>
              <a:ea typeface="Happy Monkey"/>
              <a:cs typeface="Happy Monkey"/>
              <a:sym typeface="Happy Monkey"/>
            </a:endParaRPr>
          </a:p>
          <a:p>
            <a:pPr marL="0" lvl="0" indent="0" algn="l" rtl="0">
              <a:spcBef>
                <a:spcPts val="0"/>
              </a:spcBef>
              <a:spcAft>
                <a:spcPts val="0"/>
              </a:spcAft>
              <a:buNone/>
            </a:pPr>
            <a:endParaRPr sz="1600" b="1" u="sng">
              <a:latin typeface="Happy Monkey"/>
              <a:ea typeface="Happy Monkey"/>
              <a:cs typeface="Happy Monkey"/>
              <a:sym typeface="Happy Monkey"/>
            </a:endParaRPr>
          </a:p>
          <a:p>
            <a:pPr marL="0" lvl="0" indent="0" algn="l" rtl="0">
              <a:spcBef>
                <a:spcPts val="0"/>
              </a:spcBef>
              <a:spcAft>
                <a:spcPts val="0"/>
              </a:spcAft>
              <a:buClr>
                <a:schemeClr val="dk1"/>
              </a:buClr>
              <a:buSzPts val="1100"/>
              <a:buFont typeface="Arial"/>
              <a:buNone/>
            </a:pPr>
            <a:r>
              <a:rPr lang="en-GB" sz="1800">
                <a:solidFill>
                  <a:schemeClr val="dk1"/>
                </a:solidFill>
                <a:latin typeface="Happy Monkey"/>
                <a:ea typeface="Happy Monkey"/>
                <a:cs typeface="Happy Monkey"/>
                <a:sym typeface="Happy Monkey"/>
              </a:rPr>
              <a:t>- Blood has a </a:t>
            </a:r>
            <a:r>
              <a:rPr lang="en-GB" sz="1800" b="1">
                <a:solidFill>
                  <a:schemeClr val="dk1"/>
                </a:solidFill>
                <a:latin typeface="Happy Monkey"/>
                <a:ea typeface="Happy Monkey"/>
                <a:cs typeface="Happy Monkey"/>
                <a:sym typeface="Happy Monkey"/>
              </a:rPr>
              <a:t>low pressure</a:t>
            </a:r>
            <a:r>
              <a:rPr lang="en-GB" sz="1800">
                <a:solidFill>
                  <a:schemeClr val="dk1"/>
                </a:solidFill>
                <a:latin typeface="Happy Monkey"/>
                <a:ea typeface="Happy Monkey"/>
                <a:cs typeface="Happy Monkey"/>
                <a:sym typeface="Happy Monkey"/>
              </a:rPr>
              <a:t> </a:t>
            </a:r>
            <a:endParaRPr sz="1800">
              <a:solidFill>
                <a:schemeClr val="dk1"/>
              </a:solidFill>
              <a:latin typeface="Happy Monkey"/>
              <a:ea typeface="Happy Monkey"/>
              <a:cs typeface="Happy Monkey"/>
              <a:sym typeface="Happy Monkey"/>
            </a:endParaRPr>
          </a:p>
          <a:p>
            <a:pPr marL="0" lvl="0" indent="0" algn="l" rtl="0">
              <a:spcBef>
                <a:spcPts val="0"/>
              </a:spcBef>
              <a:spcAft>
                <a:spcPts val="0"/>
              </a:spcAft>
              <a:buClr>
                <a:schemeClr val="dk1"/>
              </a:buClr>
              <a:buSzPts val="1100"/>
              <a:buFont typeface="Arial"/>
              <a:buNone/>
            </a:pPr>
            <a:r>
              <a:rPr lang="en-GB" sz="1800">
                <a:solidFill>
                  <a:schemeClr val="dk1"/>
                </a:solidFill>
                <a:latin typeface="Happy Monkey"/>
                <a:ea typeface="Happy Monkey"/>
                <a:cs typeface="Happy Monkey"/>
                <a:sym typeface="Happy Monkey"/>
              </a:rPr>
              <a:t>- They have </a:t>
            </a:r>
            <a:r>
              <a:rPr lang="en-GB" sz="1800" b="1">
                <a:solidFill>
                  <a:schemeClr val="dk1"/>
                </a:solidFill>
                <a:latin typeface="Happy Monkey"/>
                <a:ea typeface="Happy Monkey"/>
                <a:cs typeface="Happy Monkey"/>
                <a:sym typeface="Happy Monkey"/>
              </a:rPr>
              <a:t>thin walls</a:t>
            </a:r>
            <a:r>
              <a:rPr lang="en-GB" sz="1800">
                <a:solidFill>
                  <a:schemeClr val="dk1"/>
                </a:solidFill>
                <a:latin typeface="Happy Monkey"/>
                <a:ea typeface="Happy Monkey"/>
                <a:cs typeface="Happy Monkey"/>
                <a:sym typeface="Happy Monkey"/>
              </a:rPr>
              <a:t> (one cell thick) which are </a:t>
            </a:r>
            <a:r>
              <a:rPr lang="en-GB" sz="1800" b="1">
                <a:solidFill>
                  <a:schemeClr val="dk1"/>
                </a:solidFill>
                <a:latin typeface="Happy Monkey"/>
                <a:ea typeface="Happy Monkey"/>
                <a:cs typeface="Happy Monkey"/>
                <a:sym typeface="Happy Monkey"/>
              </a:rPr>
              <a:t>permeable</a:t>
            </a:r>
            <a:endParaRPr sz="1800">
              <a:solidFill>
                <a:schemeClr val="dk1"/>
              </a:solidFill>
              <a:latin typeface="Happy Monkey"/>
              <a:ea typeface="Happy Monkey"/>
              <a:cs typeface="Happy Monkey"/>
              <a:sym typeface="Happy Monkey"/>
            </a:endParaRPr>
          </a:p>
          <a:p>
            <a:pPr marL="0" lvl="0" indent="0" algn="l" rtl="0">
              <a:spcBef>
                <a:spcPts val="0"/>
              </a:spcBef>
              <a:spcAft>
                <a:spcPts val="0"/>
              </a:spcAft>
              <a:buClr>
                <a:schemeClr val="dk1"/>
              </a:buClr>
              <a:buSzPts val="1100"/>
              <a:buFont typeface="Arial"/>
              <a:buNone/>
            </a:pPr>
            <a:r>
              <a:rPr lang="en-GB" sz="1800">
                <a:solidFill>
                  <a:schemeClr val="dk1"/>
                </a:solidFill>
                <a:latin typeface="Happy Monkey"/>
                <a:ea typeface="Happy Monkey"/>
                <a:cs typeface="Happy Monkey"/>
                <a:sym typeface="Happy Monkey"/>
              </a:rPr>
              <a:t>- No valves</a:t>
            </a:r>
            <a:endParaRPr sz="1800">
              <a:solidFill>
                <a:schemeClr val="dk1"/>
              </a:solidFill>
              <a:latin typeface="Happy Monkey"/>
              <a:ea typeface="Happy Monkey"/>
              <a:cs typeface="Happy Monkey"/>
              <a:sym typeface="Happy Monkey"/>
            </a:endParaRPr>
          </a:p>
          <a:p>
            <a:pPr marL="0" lvl="0" indent="0" algn="l" rtl="0">
              <a:spcBef>
                <a:spcPts val="0"/>
              </a:spcBef>
              <a:spcAft>
                <a:spcPts val="0"/>
              </a:spcAft>
              <a:buClr>
                <a:schemeClr val="dk1"/>
              </a:buClr>
              <a:buSzPts val="1100"/>
              <a:buFont typeface="Arial"/>
              <a:buNone/>
            </a:pPr>
            <a:r>
              <a:rPr lang="en-GB" sz="1800">
                <a:solidFill>
                  <a:schemeClr val="dk1"/>
                </a:solidFill>
                <a:latin typeface="Happy Monkey"/>
                <a:ea typeface="Happy Monkey"/>
                <a:cs typeface="Happy Monkey"/>
                <a:sym typeface="Happy Monkey"/>
              </a:rPr>
              <a:t>- Blood slowly </a:t>
            </a:r>
            <a:r>
              <a:rPr lang="en-GB" sz="1800" b="1">
                <a:solidFill>
                  <a:schemeClr val="dk1"/>
                </a:solidFill>
                <a:latin typeface="Happy Monkey"/>
                <a:ea typeface="Happy Monkey"/>
                <a:cs typeface="Happy Monkey"/>
                <a:sym typeface="Happy Monkey"/>
              </a:rPr>
              <a:t>loses its oxygen</a:t>
            </a:r>
            <a:r>
              <a:rPr lang="en-GB" sz="1800">
                <a:solidFill>
                  <a:schemeClr val="dk1"/>
                </a:solidFill>
                <a:latin typeface="Happy Monkey"/>
                <a:ea typeface="Happy Monkey"/>
                <a:cs typeface="Happy Monkey"/>
                <a:sym typeface="Happy Monkey"/>
              </a:rPr>
              <a:t> to surrounding tissue</a:t>
            </a:r>
            <a:endParaRPr sz="1800">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sz="1800">
              <a:solidFill>
                <a:schemeClr val="dk1"/>
              </a:solidFill>
              <a:latin typeface="Fugaz One"/>
              <a:ea typeface="Fugaz One"/>
              <a:cs typeface="Fugaz One"/>
              <a:sym typeface="Fugaz One"/>
            </a:endParaRPr>
          </a:p>
          <a:p>
            <a:pPr marL="0" lvl="0" indent="0" algn="l" rtl="0">
              <a:spcBef>
                <a:spcPts val="0"/>
              </a:spcBef>
              <a:spcAft>
                <a:spcPts val="0"/>
              </a:spcAft>
              <a:buNone/>
            </a:pPr>
            <a:r>
              <a:rPr lang="en-GB">
                <a:latin typeface="Happy Monkey"/>
                <a:ea typeface="Happy Monkey"/>
                <a:cs typeface="Happy Monkey"/>
                <a:sym typeface="Happy Monkey"/>
              </a:rPr>
              <a:t>                                                                              </a:t>
            </a:r>
            <a:r>
              <a:rPr lang="en-GB">
                <a:latin typeface="Fugaz One"/>
                <a:ea typeface="Fugaz One"/>
                <a:cs typeface="Fugaz One"/>
                <a:sym typeface="Fugaz One"/>
              </a:rPr>
              <a:t>     </a:t>
            </a:r>
            <a:endParaRPr>
              <a:latin typeface="Fugaz One"/>
              <a:ea typeface="Fugaz One"/>
              <a:cs typeface="Fugaz One"/>
              <a:sym typeface="Fugaz One"/>
            </a:endParaRPr>
          </a:p>
        </p:txBody>
      </p:sp>
      <p:pic>
        <p:nvPicPr>
          <p:cNvPr id="62" name="Google Shape;62;p13"/>
          <p:cNvPicPr preferRelativeResize="0"/>
          <p:nvPr/>
        </p:nvPicPr>
        <p:blipFill rotWithShape="1">
          <a:blip r:embed="rId3">
            <a:alphaModFix/>
          </a:blip>
          <a:srcRect l="1699" t="3407" r="53565" b="44886"/>
          <a:stretch/>
        </p:blipFill>
        <p:spPr>
          <a:xfrm>
            <a:off x="4799575" y="2378563"/>
            <a:ext cx="2245024" cy="1390475"/>
          </a:xfrm>
          <a:prstGeom prst="rect">
            <a:avLst/>
          </a:prstGeom>
          <a:noFill/>
          <a:ln>
            <a:noFill/>
          </a:ln>
        </p:spPr>
      </p:pic>
      <p:pic>
        <p:nvPicPr>
          <p:cNvPr id="63" name="Google Shape;63;p13"/>
          <p:cNvPicPr preferRelativeResize="0"/>
          <p:nvPr/>
        </p:nvPicPr>
        <p:blipFill rotWithShape="1">
          <a:blip r:embed="rId3">
            <a:alphaModFix/>
          </a:blip>
          <a:srcRect l="49182" t="2313" r="1893" b="47815"/>
          <a:stretch/>
        </p:blipFill>
        <p:spPr>
          <a:xfrm>
            <a:off x="4850550" y="5749350"/>
            <a:ext cx="2245024" cy="1226275"/>
          </a:xfrm>
          <a:prstGeom prst="rect">
            <a:avLst/>
          </a:prstGeom>
          <a:noFill/>
          <a:ln>
            <a:noFill/>
          </a:ln>
        </p:spPr>
      </p:pic>
      <p:pic>
        <p:nvPicPr>
          <p:cNvPr id="64" name="Google Shape;64;p13"/>
          <p:cNvPicPr preferRelativeResize="0"/>
          <p:nvPr/>
        </p:nvPicPr>
        <p:blipFill rotWithShape="1">
          <a:blip r:embed="rId3">
            <a:alphaModFix/>
          </a:blip>
          <a:srcRect l="11064" t="55849" r="26842" b="14814"/>
          <a:stretch/>
        </p:blipFill>
        <p:spPr>
          <a:xfrm>
            <a:off x="2137150" y="9566632"/>
            <a:ext cx="3364141" cy="851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64250" y="1186174"/>
            <a:ext cx="7044600" cy="629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p:nvPr/>
        </p:nvSpPr>
        <p:spPr>
          <a:xfrm>
            <a:off x="0" y="3"/>
            <a:ext cx="7044600" cy="11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595959"/>
                </a:solidFill>
                <a:latin typeface="Fugaz One"/>
                <a:ea typeface="Fugaz One"/>
                <a:cs typeface="Fugaz One"/>
                <a:sym typeface="Fugaz One"/>
              </a:rPr>
              <a:t>What you need to know about ...</a:t>
            </a:r>
            <a:endParaRPr sz="2400">
              <a:solidFill>
                <a:srgbClr val="595959"/>
              </a:solidFill>
              <a:latin typeface="Fugaz One"/>
              <a:ea typeface="Fugaz One"/>
              <a:cs typeface="Fugaz One"/>
              <a:sym typeface="Fugaz One"/>
            </a:endParaRPr>
          </a:p>
        </p:txBody>
      </p:sp>
      <p:sp>
        <p:nvSpPr>
          <p:cNvPr id="56" name="Google Shape;56;p13"/>
          <p:cNvSpPr/>
          <p:nvPr/>
        </p:nvSpPr>
        <p:spPr>
          <a:xfrm>
            <a:off x="2717175" y="415500"/>
            <a:ext cx="4877100" cy="710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Happy Monkey"/>
                <a:ea typeface="Happy Monkey"/>
                <a:cs typeface="Happy Monkey"/>
                <a:sym typeface="Happy Monkey"/>
              </a:rPr>
              <a:t>The Digestive System</a:t>
            </a:r>
            <a:endParaRPr sz="1800">
              <a:latin typeface="Happy Monkey"/>
              <a:ea typeface="Happy Monkey"/>
              <a:cs typeface="Happy Monkey"/>
              <a:sym typeface="Happy Monkey"/>
            </a:endParaRPr>
          </a:p>
        </p:txBody>
      </p:sp>
      <p:pic>
        <p:nvPicPr>
          <p:cNvPr id="57" name="Google Shape;57;p13"/>
          <p:cNvPicPr preferRelativeResize="0"/>
          <p:nvPr/>
        </p:nvPicPr>
        <p:blipFill rotWithShape="1">
          <a:blip r:embed="rId3">
            <a:alphaModFix/>
          </a:blip>
          <a:srcRect l="32289" r="32678"/>
          <a:stretch/>
        </p:blipFill>
        <p:spPr>
          <a:xfrm>
            <a:off x="1957437" y="1186175"/>
            <a:ext cx="3474600" cy="4959150"/>
          </a:xfrm>
          <a:prstGeom prst="rect">
            <a:avLst/>
          </a:prstGeom>
          <a:noFill/>
          <a:ln>
            <a:noFill/>
          </a:ln>
        </p:spPr>
      </p:pic>
      <p:sp>
        <p:nvSpPr>
          <p:cNvPr id="58" name="Google Shape;58;p13"/>
          <p:cNvSpPr txBox="1"/>
          <p:nvPr/>
        </p:nvSpPr>
        <p:spPr>
          <a:xfrm>
            <a:off x="264538" y="4861775"/>
            <a:ext cx="21780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Happy Monkey"/>
                <a:ea typeface="Happy Monkey"/>
                <a:cs typeface="Happy Monkey"/>
                <a:sym typeface="Happy Monkey"/>
              </a:rPr>
              <a:t>The </a:t>
            </a:r>
            <a:r>
              <a:rPr lang="en-GB" b="1">
                <a:latin typeface="Happy Monkey"/>
                <a:ea typeface="Happy Monkey"/>
                <a:cs typeface="Happy Monkey"/>
                <a:sym typeface="Happy Monkey"/>
              </a:rPr>
              <a:t>Large Intestine</a:t>
            </a:r>
            <a:endParaRPr b="1">
              <a:latin typeface="Happy Monkey"/>
              <a:ea typeface="Happy Monkey"/>
              <a:cs typeface="Happy Monkey"/>
              <a:sym typeface="Happy Monkey"/>
            </a:endParaRPr>
          </a:p>
          <a:p>
            <a:pPr marL="0" lvl="0" indent="0" algn="ctr" rtl="0">
              <a:spcBef>
                <a:spcPts val="0"/>
              </a:spcBef>
              <a:spcAft>
                <a:spcPts val="0"/>
              </a:spcAft>
              <a:buNone/>
            </a:pPr>
            <a:r>
              <a:rPr lang="en-GB">
                <a:latin typeface="Happy Monkey"/>
                <a:ea typeface="Happy Monkey"/>
                <a:cs typeface="Happy Monkey"/>
                <a:sym typeface="Happy Monkey"/>
              </a:rPr>
              <a:t>absorbs excess water </a:t>
            </a:r>
            <a:endParaRPr>
              <a:latin typeface="Happy Monkey"/>
              <a:ea typeface="Happy Monkey"/>
              <a:cs typeface="Happy Monkey"/>
              <a:sym typeface="Happy Monkey"/>
            </a:endParaRPr>
          </a:p>
        </p:txBody>
      </p:sp>
      <p:cxnSp>
        <p:nvCxnSpPr>
          <p:cNvPr id="59" name="Google Shape;59;p13"/>
          <p:cNvCxnSpPr>
            <a:endCxn id="58" idx="3"/>
          </p:cNvCxnSpPr>
          <p:nvPr/>
        </p:nvCxnSpPr>
        <p:spPr>
          <a:xfrm flipH="1">
            <a:off x="2442538" y="5131175"/>
            <a:ext cx="568200" cy="85800"/>
          </a:xfrm>
          <a:prstGeom prst="straightConnector1">
            <a:avLst/>
          </a:prstGeom>
          <a:noFill/>
          <a:ln w="28575" cap="flat" cmpd="sng">
            <a:solidFill>
              <a:srgbClr val="595959"/>
            </a:solidFill>
            <a:prstDash val="solid"/>
            <a:round/>
            <a:headEnd type="stealth" w="med" len="med"/>
            <a:tailEnd type="none" w="med" len="med"/>
          </a:ln>
        </p:spPr>
      </p:cxnSp>
      <p:cxnSp>
        <p:nvCxnSpPr>
          <p:cNvPr id="60" name="Google Shape;60;p13"/>
          <p:cNvCxnSpPr>
            <a:endCxn id="61" idx="1"/>
          </p:cNvCxnSpPr>
          <p:nvPr/>
        </p:nvCxnSpPr>
        <p:spPr>
          <a:xfrm rot="10800000" flipH="1">
            <a:off x="3721088" y="2161775"/>
            <a:ext cx="1324500" cy="552600"/>
          </a:xfrm>
          <a:prstGeom prst="straightConnector1">
            <a:avLst/>
          </a:prstGeom>
          <a:noFill/>
          <a:ln w="28575" cap="flat" cmpd="sng">
            <a:solidFill>
              <a:srgbClr val="595959"/>
            </a:solidFill>
            <a:prstDash val="solid"/>
            <a:round/>
            <a:headEnd type="stealth" w="med" len="med"/>
            <a:tailEnd type="none" w="med" len="med"/>
          </a:ln>
        </p:spPr>
      </p:cxnSp>
      <p:sp>
        <p:nvSpPr>
          <p:cNvPr id="61" name="Google Shape;61;p13"/>
          <p:cNvSpPr txBox="1"/>
          <p:nvPr/>
        </p:nvSpPr>
        <p:spPr>
          <a:xfrm>
            <a:off x="5045588" y="1806575"/>
            <a:ext cx="21780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Happy Monkey"/>
                <a:ea typeface="Happy Monkey"/>
                <a:cs typeface="Happy Monkey"/>
                <a:sym typeface="Happy Monkey"/>
              </a:rPr>
              <a:t>The </a:t>
            </a:r>
            <a:r>
              <a:rPr lang="en-GB" b="1">
                <a:latin typeface="Happy Monkey"/>
                <a:ea typeface="Happy Monkey"/>
                <a:cs typeface="Happy Monkey"/>
                <a:sym typeface="Happy Monkey"/>
              </a:rPr>
              <a:t>Oesophagus</a:t>
            </a:r>
            <a:endParaRPr b="1">
              <a:latin typeface="Happy Monkey"/>
              <a:ea typeface="Happy Monkey"/>
              <a:cs typeface="Happy Monkey"/>
              <a:sym typeface="Happy Monkey"/>
            </a:endParaRPr>
          </a:p>
          <a:p>
            <a:pPr marL="0" lvl="0" indent="0" algn="ctr" rtl="0">
              <a:spcBef>
                <a:spcPts val="0"/>
              </a:spcBef>
              <a:spcAft>
                <a:spcPts val="0"/>
              </a:spcAft>
              <a:buNone/>
            </a:pPr>
            <a:r>
              <a:rPr lang="en-GB">
                <a:latin typeface="Happy Monkey"/>
                <a:ea typeface="Happy Monkey"/>
                <a:cs typeface="Happy Monkey"/>
                <a:sym typeface="Happy Monkey"/>
              </a:rPr>
              <a:t>(food pipe) connects the mouth to the stomach</a:t>
            </a:r>
            <a:endParaRPr>
              <a:latin typeface="Happy Monkey"/>
              <a:ea typeface="Happy Monkey"/>
              <a:cs typeface="Happy Monkey"/>
              <a:sym typeface="Happy Monkey"/>
            </a:endParaRPr>
          </a:p>
        </p:txBody>
      </p:sp>
      <p:cxnSp>
        <p:nvCxnSpPr>
          <p:cNvPr id="62" name="Google Shape;62;p13"/>
          <p:cNvCxnSpPr/>
          <p:nvPr/>
        </p:nvCxnSpPr>
        <p:spPr>
          <a:xfrm rot="10800000">
            <a:off x="2021337" y="3024650"/>
            <a:ext cx="1196700" cy="1021500"/>
          </a:xfrm>
          <a:prstGeom prst="straightConnector1">
            <a:avLst/>
          </a:prstGeom>
          <a:noFill/>
          <a:ln w="28575" cap="flat" cmpd="sng">
            <a:solidFill>
              <a:srgbClr val="595959"/>
            </a:solidFill>
            <a:prstDash val="solid"/>
            <a:round/>
            <a:headEnd type="stealth" w="med" len="med"/>
            <a:tailEnd type="none" w="med" len="med"/>
          </a:ln>
        </p:spPr>
      </p:cxnSp>
      <p:cxnSp>
        <p:nvCxnSpPr>
          <p:cNvPr id="63" name="Google Shape;63;p13"/>
          <p:cNvCxnSpPr/>
          <p:nvPr/>
        </p:nvCxnSpPr>
        <p:spPr>
          <a:xfrm rot="10800000" flipH="1">
            <a:off x="4107538" y="3918350"/>
            <a:ext cx="1344600" cy="300000"/>
          </a:xfrm>
          <a:prstGeom prst="straightConnector1">
            <a:avLst/>
          </a:prstGeom>
          <a:noFill/>
          <a:ln w="28575" cap="flat" cmpd="sng">
            <a:solidFill>
              <a:srgbClr val="595959"/>
            </a:solidFill>
            <a:prstDash val="solid"/>
            <a:round/>
            <a:headEnd type="stealth" w="med" len="med"/>
            <a:tailEnd type="none" w="med" len="med"/>
          </a:ln>
        </p:spPr>
      </p:cxnSp>
      <p:cxnSp>
        <p:nvCxnSpPr>
          <p:cNvPr id="64" name="Google Shape;64;p13"/>
          <p:cNvCxnSpPr/>
          <p:nvPr/>
        </p:nvCxnSpPr>
        <p:spPr>
          <a:xfrm rot="10800000" flipH="1">
            <a:off x="3873613" y="5147250"/>
            <a:ext cx="1546800" cy="74700"/>
          </a:xfrm>
          <a:prstGeom prst="straightConnector1">
            <a:avLst/>
          </a:prstGeom>
          <a:noFill/>
          <a:ln w="28575" cap="flat" cmpd="sng">
            <a:solidFill>
              <a:srgbClr val="595959"/>
            </a:solidFill>
            <a:prstDash val="solid"/>
            <a:round/>
            <a:headEnd type="stealth" w="med" len="med"/>
            <a:tailEnd type="none" w="med" len="med"/>
          </a:ln>
        </p:spPr>
      </p:cxnSp>
      <p:cxnSp>
        <p:nvCxnSpPr>
          <p:cNvPr id="65" name="Google Shape;65;p13"/>
          <p:cNvCxnSpPr/>
          <p:nvPr/>
        </p:nvCxnSpPr>
        <p:spPr>
          <a:xfrm rot="10800000">
            <a:off x="1765863" y="4365250"/>
            <a:ext cx="1803300" cy="255300"/>
          </a:xfrm>
          <a:prstGeom prst="straightConnector1">
            <a:avLst/>
          </a:prstGeom>
          <a:noFill/>
          <a:ln w="28575" cap="flat" cmpd="sng">
            <a:solidFill>
              <a:srgbClr val="595959"/>
            </a:solidFill>
            <a:prstDash val="solid"/>
            <a:round/>
            <a:headEnd type="stealth" w="med" len="med"/>
            <a:tailEnd type="none" w="med" len="med"/>
          </a:ln>
        </p:spPr>
      </p:cxnSp>
      <p:cxnSp>
        <p:nvCxnSpPr>
          <p:cNvPr id="66" name="Google Shape;66;p13"/>
          <p:cNvCxnSpPr/>
          <p:nvPr/>
        </p:nvCxnSpPr>
        <p:spPr>
          <a:xfrm flipH="1">
            <a:off x="3217938" y="5937975"/>
            <a:ext cx="476700" cy="517800"/>
          </a:xfrm>
          <a:prstGeom prst="straightConnector1">
            <a:avLst/>
          </a:prstGeom>
          <a:noFill/>
          <a:ln w="28575" cap="flat" cmpd="sng">
            <a:solidFill>
              <a:srgbClr val="595959"/>
            </a:solidFill>
            <a:prstDash val="solid"/>
            <a:round/>
            <a:headEnd type="stealth" w="med" len="med"/>
            <a:tailEnd type="none" w="med" len="med"/>
          </a:ln>
        </p:spPr>
      </p:cxnSp>
      <p:sp>
        <p:nvSpPr>
          <p:cNvPr id="67" name="Google Shape;67;p13"/>
          <p:cNvSpPr txBox="1"/>
          <p:nvPr/>
        </p:nvSpPr>
        <p:spPr>
          <a:xfrm>
            <a:off x="453913" y="1603850"/>
            <a:ext cx="2178000" cy="14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Happy Monkey"/>
                <a:ea typeface="Happy Monkey"/>
                <a:cs typeface="Happy Monkey"/>
                <a:sym typeface="Happy Monkey"/>
              </a:rPr>
              <a:t>The </a:t>
            </a:r>
            <a:r>
              <a:rPr lang="en-GB" b="1">
                <a:latin typeface="Happy Monkey"/>
                <a:ea typeface="Happy Monkey"/>
                <a:cs typeface="Happy Monkey"/>
                <a:sym typeface="Happy Monkey"/>
              </a:rPr>
              <a:t>Liver</a:t>
            </a:r>
            <a:endParaRPr b="1">
              <a:latin typeface="Happy Monkey"/>
              <a:ea typeface="Happy Monkey"/>
              <a:cs typeface="Happy Monkey"/>
              <a:sym typeface="Happy Monkey"/>
            </a:endParaRPr>
          </a:p>
          <a:p>
            <a:pPr marL="0" lvl="0" indent="0" algn="ctr" rtl="0">
              <a:spcBef>
                <a:spcPts val="0"/>
              </a:spcBef>
              <a:spcAft>
                <a:spcPts val="0"/>
              </a:spcAft>
              <a:buNone/>
            </a:pPr>
            <a:r>
              <a:rPr lang="en-GB">
                <a:latin typeface="Happy Monkey"/>
                <a:ea typeface="Happy Monkey"/>
                <a:cs typeface="Happy Monkey"/>
                <a:sym typeface="Happy Monkey"/>
              </a:rPr>
              <a:t>produces bile which is secreted into the small intestine to neutralise stomach acid</a:t>
            </a:r>
            <a:endParaRPr>
              <a:latin typeface="Happy Monkey"/>
              <a:ea typeface="Happy Monkey"/>
              <a:cs typeface="Happy Monkey"/>
              <a:sym typeface="Happy Monkey"/>
            </a:endParaRPr>
          </a:p>
        </p:txBody>
      </p:sp>
      <p:sp>
        <p:nvSpPr>
          <p:cNvPr id="68" name="Google Shape;68;p13"/>
          <p:cNvSpPr txBox="1"/>
          <p:nvPr/>
        </p:nvSpPr>
        <p:spPr>
          <a:xfrm>
            <a:off x="5206763" y="3061425"/>
            <a:ext cx="1803300" cy="112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Happy Monkey"/>
                <a:ea typeface="Happy Monkey"/>
                <a:cs typeface="Happy Monkey"/>
                <a:sym typeface="Happy Monkey"/>
              </a:rPr>
              <a:t>The </a:t>
            </a:r>
            <a:r>
              <a:rPr lang="en-GB" b="1">
                <a:latin typeface="Happy Monkey"/>
                <a:ea typeface="Happy Monkey"/>
                <a:cs typeface="Happy Monkey"/>
                <a:sym typeface="Happy Monkey"/>
              </a:rPr>
              <a:t>Stomach</a:t>
            </a:r>
            <a:endParaRPr b="1">
              <a:latin typeface="Happy Monkey"/>
              <a:ea typeface="Happy Monkey"/>
              <a:cs typeface="Happy Monkey"/>
              <a:sym typeface="Happy Monkey"/>
            </a:endParaRPr>
          </a:p>
          <a:p>
            <a:pPr marL="0" lvl="0" indent="0" algn="ctr" rtl="0">
              <a:spcBef>
                <a:spcPts val="0"/>
              </a:spcBef>
              <a:spcAft>
                <a:spcPts val="0"/>
              </a:spcAft>
              <a:buNone/>
            </a:pPr>
            <a:r>
              <a:rPr lang="en-GB">
                <a:latin typeface="Happy Monkey"/>
                <a:ea typeface="Happy Monkey"/>
                <a:cs typeface="Happy Monkey"/>
                <a:sym typeface="Happy Monkey"/>
              </a:rPr>
              <a:t>mixes food and also contains acid which kills bacteria</a:t>
            </a:r>
            <a:endParaRPr>
              <a:latin typeface="Happy Monkey"/>
              <a:ea typeface="Happy Monkey"/>
              <a:cs typeface="Happy Monkey"/>
              <a:sym typeface="Happy Monkey"/>
            </a:endParaRPr>
          </a:p>
        </p:txBody>
      </p:sp>
      <p:sp>
        <p:nvSpPr>
          <p:cNvPr id="69" name="Google Shape;69;p13"/>
          <p:cNvSpPr txBox="1"/>
          <p:nvPr/>
        </p:nvSpPr>
        <p:spPr>
          <a:xfrm>
            <a:off x="329663" y="3216225"/>
            <a:ext cx="1572300" cy="130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Happy Monkey"/>
                <a:ea typeface="Happy Monkey"/>
                <a:cs typeface="Happy Monkey"/>
                <a:sym typeface="Happy Monkey"/>
              </a:rPr>
              <a:t>The </a:t>
            </a:r>
            <a:r>
              <a:rPr lang="en-GB" b="1">
                <a:latin typeface="Happy Monkey"/>
                <a:ea typeface="Happy Monkey"/>
                <a:cs typeface="Happy Monkey"/>
                <a:sym typeface="Happy Monkey"/>
              </a:rPr>
              <a:t>Pancreas</a:t>
            </a:r>
            <a:endParaRPr b="1">
              <a:latin typeface="Happy Monkey"/>
              <a:ea typeface="Happy Monkey"/>
              <a:cs typeface="Happy Monkey"/>
              <a:sym typeface="Happy Monkey"/>
            </a:endParaRPr>
          </a:p>
          <a:p>
            <a:pPr marL="0" lvl="0" indent="0" algn="ctr" rtl="0">
              <a:spcBef>
                <a:spcPts val="0"/>
              </a:spcBef>
              <a:spcAft>
                <a:spcPts val="0"/>
              </a:spcAft>
              <a:buNone/>
            </a:pPr>
            <a:r>
              <a:rPr lang="en-GB">
                <a:latin typeface="Happy Monkey"/>
                <a:ea typeface="Happy Monkey"/>
                <a:cs typeface="Happy Monkey"/>
                <a:sym typeface="Happy Monkey"/>
              </a:rPr>
              <a:t>is a gland which produces enzymes</a:t>
            </a:r>
            <a:endParaRPr>
              <a:latin typeface="Happy Monkey"/>
              <a:ea typeface="Happy Monkey"/>
              <a:cs typeface="Happy Monkey"/>
              <a:sym typeface="Happy Monkey"/>
            </a:endParaRPr>
          </a:p>
        </p:txBody>
      </p:sp>
      <p:sp>
        <p:nvSpPr>
          <p:cNvPr id="70" name="Google Shape;70;p13"/>
          <p:cNvSpPr txBox="1"/>
          <p:nvPr/>
        </p:nvSpPr>
        <p:spPr>
          <a:xfrm>
            <a:off x="5130563" y="4731775"/>
            <a:ext cx="21780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Happy Monkey"/>
                <a:ea typeface="Happy Monkey"/>
                <a:cs typeface="Happy Monkey"/>
                <a:sym typeface="Happy Monkey"/>
              </a:rPr>
              <a:t>The </a:t>
            </a:r>
            <a:r>
              <a:rPr lang="en-GB" b="1">
                <a:latin typeface="Happy Monkey"/>
                <a:ea typeface="Happy Monkey"/>
                <a:cs typeface="Happy Monkey"/>
                <a:sym typeface="Happy Monkey"/>
              </a:rPr>
              <a:t>Small Intestine</a:t>
            </a:r>
            <a:endParaRPr b="1">
              <a:latin typeface="Happy Monkey"/>
              <a:ea typeface="Happy Monkey"/>
              <a:cs typeface="Happy Monkey"/>
              <a:sym typeface="Happy Monkey"/>
            </a:endParaRPr>
          </a:p>
          <a:p>
            <a:pPr marL="0" lvl="0" indent="0" algn="ctr" rtl="0">
              <a:spcBef>
                <a:spcPts val="0"/>
              </a:spcBef>
              <a:spcAft>
                <a:spcPts val="0"/>
              </a:spcAft>
              <a:buNone/>
            </a:pPr>
            <a:r>
              <a:rPr lang="en-GB">
                <a:latin typeface="Happy Monkey"/>
                <a:ea typeface="Happy Monkey"/>
                <a:cs typeface="Happy Monkey"/>
                <a:sym typeface="Happy Monkey"/>
              </a:rPr>
              <a:t>is where the majority of enzymes are secreted into and nutrients are absorbed into the blood</a:t>
            </a:r>
            <a:endParaRPr>
              <a:latin typeface="Happy Monkey"/>
              <a:ea typeface="Happy Monkey"/>
              <a:cs typeface="Happy Monkey"/>
              <a:sym typeface="Happy Monkey"/>
            </a:endParaRPr>
          </a:p>
        </p:txBody>
      </p:sp>
      <p:sp>
        <p:nvSpPr>
          <p:cNvPr id="71" name="Google Shape;71;p13"/>
          <p:cNvSpPr txBox="1"/>
          <p:nvPr/>
        </p:nvSpPr>
        <p:spPr>
          <a:xfrm>
            <a:off x="1637538" y="6542175"/>
            <a:ext cx="21780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Happy Monkey"/>
                <a:ea typeface="Happy Monkey"/>
                <a:cs typeface="Happy Monkey"/>
                <a:sym typeface="Happy Monkey"/>
              </a:rPr>
              <a:t>The </a:t>
            </a:r>
            <a:r>
              <a:rPr lang="en-GB" b="1">
                <a:latin typeface="Happy Monkey"/>
                <a:ea typeface="Happy Monkey"/>
                <a:cs typeface="Happy Monkey"/>
                <a:sym typeface="Happy Monkey"/>
              </a:rPr>
              <a:t>Anus</a:t>
            </a:r>
            <a:endParaRPr b="1">
              <a:latin typeface="Happy Monkey"/>
              <a:ea typeface="Happy Monkey"/>
              <a:cs typeface="Happy Monkey"/>
              <a:sym typeface="Happy Monkey"/>
            </a:endParaRPr>
          </a:p>
          <a:p>
            <a:pPr marL="0" lvl="0" indent="0" algn="ctr" rtl="0">
              <a:spcBef>
                <a:spcPts val="0"/>
              </a:spcBef>
              <a:spcAft>
                <a:spcPts val="0"/>
              </a:spcAft>
              <a:buNone/>
            </a:pPr>
            <a:r>
              <a:rPr lang="en-GB">
                <a:latin typeface="Happy Monkey"/>
                <a:ea typeface="Happy Monkey"/>
                <a:cs typeface="Happy Monkey"/>
                <a:sym typeface="Happy Monkey"/>
              </a:rPr>
              <a:t>Is where waste products are passed out of the body</a:t>
            </a:r>
            <a:endParaRPr>
              <a:latin typeface="Happy Monkey"/>
              <a:ea typeface="Happy Monkey"/>
              <a:cs typeface="Happy Monkey"/>
              <a:sym typeface="Happy Monkey"/>
            </a:endParaRPr>
          </a:p>
        </p:txBody>
      </p:sp>
      <p:sp>
        <p:nvSpPr>
          <p:cNvPr id="72" name="Google Shape;72;p13"/>
          <p:cNvSpPr/>
          <p:nvPr/>
        </p:nvSpPr>
        <p:spPr>
          <a:xfrm>
            <a:off x="257700" y="7649425"/>
            <a:ext cx="7044600" cy="2836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txBox="1"/>
          <p:nvPr/>
        </p:nvSpPr>
        <p:spPr>
          <a:xfrm>
            <a:off x="264250" y="7649425"/>
            <a:ext cx="7044600" cy="10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Pathway of food through the digestive system</a:t>
            </a:r>
            <a:endParaRPr sz="1800">
              <a:latin typeface="Fugaz One"/>
              <a:ea typeface="Fugaz One"/>
              <a:cs typeface="Fugaz One"/>
              <a:sym typeface="Fugaz One"/>
            </a:endParaRPr>
          </a:p>
          <a:p>
            <a:pPr marL="0" lvl="0" indent="0" algn="l" rtl="0">
              <a:spcBef>
                <a:spcPts val="0"/>
              </a:spcBef>
              <a:spcAft>
                <a:spcPts val="0"/>
              </a:spcAft>
              <a:buNone/>
            </a:pPr>
            <a:endParaRPr sz="1600" b="1" u="sng">
              <a:latin typeface="Happy Monkey"/>
              <a:ea typeface="Happy Monkey"/>
              <a:cs typeface="Happy Monkey"/>
              <a:sym typeface="Happy Monkey"/>
            </a:endParaRPr>
          </a:p>
        </p:txBody>
      </p:sp>
      <p:sp>
        <p:nvSpPr>
          <p:cNvPr id="74" name="Google Shape;74;p13"/>
          <p:cNvSpPr txBox="1"/>
          <p:nvPr/>
        </p:nvSpPr>
        <p:spPr>
          <a:xfrm>
            <a:off x="142088" y="8601075"/>
            <a:ext cx="888000" cy="51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Mouth</a:t>
            </a:r>
            <a:endParaRPr sz="1200">
              <a:latin typeface="Happy Monkey"/>
              <a:ea typeface="Happy Monkey"/>
              <a:cs typeface="Happy Monkey"/>
              <a:sym typeface="Happy Monkey"/>
            </a:endParaRPr>
          </a:p>
        </p:txBody>
      </p:sp>
      <p:pic>
        <p:nvPicPr>
          <p:cNvPr id="75" name="Google Shape;75;p13"/>
          <p:cNvPicPr preferRelativeResize="0"/>
          <p:nvPr/>
        </p:nvPicPr>
        <p:blipFill rotWithShape="1">
          <a:blip r:embed="rId4">
            <a:alphaModFix/>
          </a:blip>
          <a:srcRect t="10045" b="57994"/>
          <a:stretch/>
        </p:blipFill>
        <p:spPr>
          <a:xfrm>
            <a:off x="986903" y="9195068"/>
            <a:ext cx="478560" cy="152924"/>
          </a:xfrm>
          <a:prstGeom prst="rect">
            <a:avLst/>
          </a:prstGeom>
          <a:noFill/>
          <a:ln>
            <a:noFill/>
          </a:ln>
        </p:spPr>
      </p:pic>
      <p:pic>
        <p:nvPicPr>
          <p:cNvPr id="76" name="Google Shape;76;p13"/>
          <p:cNvPicPr preferRelativeResize="0"/>
          <p:nvPr/>
        </p:nvPicPr>
        <p:blipFill rotWithShape="1">
          <a:blip r:embed="rId5">
            <a:alphaModFix/>
          </a:blip>
          <a:srcRect t="4713" b="19142"/>
          <a:stretch/>
        </p:blipFill>
        <p:spPr>
          <a:xfrm>
            <a:off x="267981" y="9029331"/>
            <a:ext cx="636214" cy="484433"/>
          </a:xfrm>
          <a:prstGeom prst="rect">
            <a:avLst/>
          </a:prstGeom>
          <a:noFill/>
          <a:ln>
            <a:noFill/>
          </a:ln>
        </p:spPr>
      </p:pic>
      <p:pic>
        <p:nvPicPr>
          <p:cNvPr id="77" name="Google Shape;77;p13"/>
          <p:cNvPicPr preferRelativeResize="0"/>
          <p:nvPr/>
        </p:nvPicPr>
        <p:blipFill rotWithShape="1">
          <a:blip r:embed="rId6">
            <a:alphaModFix/>
          </a:blip>
          <a:srcRect b="13141"/>
          <a:stretch/>
        </p:blipFill>
        <p:spPr>
          <a:xfrm>
            <a:off x="1548162" y="8981375"/>
            <a:ext cx="636214" cy="552599"/>
          </a:xfrm>
          <a:prstGeom prst="rect">
            <a:avLst/>
          </a:prstGeom>
          <a:noFill/>
          <a:ln>
            <a:noFill/>
          </a:ln>
        </p:spPr>
      </p:pic>
      <p:pic>
        <p:nvPicPr>
          <p:cNvPr id="78" name="Google Shape;78;p13"/>
          <p:cNvPicPr preferRelativeResize="0"/>
          <p:nvPr/>
        </p:nvPicPr>
        <p:blipFill rotWithShape="1">
          <a:blip r:embed="rId7">
            <a:alphaModFix/>
          </a:blip>
          <a:srcRect b="16569"/>
          <a:stretch/>
        </p:blipFill>
        <p:spPr>
          <a:xfrm>
            <a:off x="2828343" y="8992284"/>
            <a:ext cx="636214" cy="530787"/>
          </a:xfrm>
          <a:prstGeom prst="rect">
            <a:avLst/>
          </a:prstGeom>
          <a:noFill/>
          <a:ln>
            <a:noFill/>
          </a:ln>
        </p:spPr>
      </p:pic>
      <p:pic>
        <p:nvPicPr>
          <p:cNvPr id="79" name="Google Shape;79;p13"/>
          <p:cNvPicPr preferRelativeResize="0"/>
          <p:nvPr/>
        </p:nvPicPr>
        <p:blipFill rotWithShape="1">
          <a:blip r:embed="rId8">
            <a:alphaModFix/>
          </a:blip>
          <a:srcRect b="16282"/>
          <a:stretch/>
        </p:blipFill>
        <p:spPr>
          <a:xfrm>
            <a:off x="4108524" y="8991377"/>
            <a:ext cx="636214" cy="532604"/>
          </a:xfrm>
          <a:prstGeom prst="rect">
            <a:avLst/>
          </a:prstGeom>
          <a:noFill/>
          <a:ln>
            <a:noFill/>
          </a:ln>
        </p:spPr>
      </p:pic>
      <p:pic>
        <p:nvPicPr>
          <p:cNvPr id="80" name="Google Shape;80;p13"/>
          <p:cNvPicPr preferRelativeResize="0"/>
          <p:nvPr/>
        </p:nvPicPr>
        <p:blipFill rotWithShape="1">
          <a:blip r:embed="rId9">
            <a:alphaModFix/>
          </a:blip>
          <a:srcRect b="20286"/>
          <a:stretch/>
        </p:blipFill>
        <p:spPr>
          <a:xfrm>
            <a:off x="5388691" y="9004089"/>
            <a:ext cx="636214" cy="507155"/>
          </a:xfrm>
          <a:prstGeom prst="rect">
            <a:avLst/>
          </a:prstGeom>
          <a:noFill/>
          <a:ln>
            <a:noFill/>
          </a:ln>
        </p:spPr>
      </p:pic>
      <p:pic>
        <p:nvPicPr>
          <p:cNvPr id="81" name="Google Shape;81;p13"/>
          <p:cNvPicPr preferRelativeResize="0"/>
          <p:nvPr/>
        </p:nvPicPr>
        <p:blipFill rotWithShape="1">
          <a:blip r:embed="rId10">
            <a:alphaModFix/>
          </a:blip>
          <a:srcRect b="14288"/>
          <a:stretch/>
        </p:blipFill>
        <p:spPr>
          <a:xfrm>
            <a:off x="6668886" y="8985006"/>
            <a:ext cx="636214" cy="545328"/>
          </a:xfrm>
          <a:prstGeom prst="rect">
            <a:avLst/>
          </a:prstGeom>
          <a:noFill/>
          <a:ln>
            <a:noFill/>
          </a:ln>
        </p:spPr>
      </p:pic>
      <p:pic>
        <p:nvPicPr>
          <p:cNvPr id="82" name="Google Shape;82;p13"/>
          <p:cNvPicPr preferRelativeResize="0"/>
          <p:nvPr/>
        </p:nvPicPr>
        <p:blipFill rotWithShape="1">
          <a:blip r:embed="rId4">
            <a:alphaModFix/>
          </a:blip>
          <a:srcRect t="10045" b="57994"/>
          <a:stretch/>
        </p:blipFill>
        <p:spPr>
          <a:xfrm>
            <a:off x="2267070" y="9195068"/>
            <a:ext cx="478560" cy="152924"/>
          </a:xfrm>
          <a:prstGeom prst="rect">
            <a:avLst/>
          </a:prstGeom>
          <a:noFill/>
          <a:ln>
            <a:noFill/>
          </a:ln>
        </p:spPr>
      </p:pic>
      <p:pic>
        <p:nvPicPr>
          <p:cNvPr id="83" name="Google Shape;83;p13"/>
          <p:cNvPicPr preferRelativeResize="0"/>
          <p:nvPr/>
        </p:nvPicPr>
        <p:blipFill rotWithShape="1">
          <a:blip r:embed="rId4">
            <a:alphaModFix/>
          </a:blip>
          <a:srcRect t="10045" b="57994"/>
          <a:stretch/>
        </p:blipFill>
        <p:spPr>
          <a:xfrm>
            <a:off x="3547251" y="9181198"/>
            <a:ext cx="478560" cy="152924"/>
          </a:xfrm>
          <a:prstGeom prst="rect">
            <a:avLst/>
          </a:prstGeom>
          <a:noFill/>
          <a:ln>
            <a:noFill/>
          </a:ln>
        </p:spPr>
      </p:pic>
      <p:pic>
        <p:nvPicPr>
          <p:cNvPr id="84" name="Google Shape;84;p13"/>
          <p:cNvPicPr preferRelativeResize="0"/>
          <p:nvPr/>
        </p:nvPicPr>
        <p:blipFill rotWithShape="1">
          <a:blip r:embed="rId4">
            <a:alphaModFix/>
          </a:blip>
          <a:srcRect t="10045" b="57994"/>
          <a:stretch/>
        </p:blipFill>
        <p:spPr>
          <a:xfrm>
            <a:off x="4827432" y="9181198"/>
            <a:ext cx="478560" cy="152924"/>
          </a:xfrm>
          <a:prstGeom prst="rect">
            <a:avLst/>
          </a:prstGeom>
          <a:noFill/>
          <a:ln>
            <a:noFill/>
          </a:ln>
        </p:spPr>
      </p:pic>
      <p:pic>
        <p:nvPicPr>
          <p:cNvPr id="85" name="Google Shape;85;p13"/>
          <p:cNvPicPr preferRelativeResize="0"/>
          <p:nvPr/>
        </p:nvPicPr>
        <p:blipFill rotWithShape="1">
          <a:blip r:embed="rId4">
            <a:alphaModFix/>
          </a:blip>
          <a:srcRect t="10045" b="57994"/>
          <a:stretch/>
        </p:blipFill>
        <p:spPr>
          <a:xfrm>
            <a:off x="6107627" y="9195068"/>
            <a:ext cx="478560" cy="152924"/>
          </a:xfrm>
          <a:prstGeom prst="rect">
            <a:avLst/>
          </a:prstGeom>
          <a:noFill/>
          <a:ln>
            <a:noFill/>
          </a:ln>
        </p:spPr>
      </p:pic>
      <p:sp>
        <p:nvSpPr>
          <p:cNvPr id="86" name="Google Shape;86;p13"/>
          <p:cNvSpPr txBox="1"/>
          <p:nvPr/>
        </p:nvSpPr>
        <p:spPr>
          <a:xfrm>
            <a:off x="1330863" y="8601075"/>
            <a:ext cx="1196700" cy="51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Oesophagus</a:t>
            </a:r>
            <a:endParaRPr sz="1200">
              <a:latin typeface="Happy Monkey"/>
              <a:ea typeface="Happy Monkey"/>
              <a:cs typeface="Happy Monkey"/>
              <a:sym typeface="Happy Monkey"/>
            </a:endParaRPr>
          </a:p>
        </p:txBody>
      </p:sp>
      <p:sp>
        <p:nvSpPr>
          <p:cNvPr id="87" name="Google Shape;87;p13"/>
          <p:cNvSpPr txBox="1"/>
          <p:nvPr/>
        </p:nvSpPr>
        <p:spPr>
          <a:xfrm>
            <a:off x="2765388" y="8601075"/>
            <a:ext cx="888000" cy="51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Stomach</a:t>
            </a:r>
            <a:endParaRPr sz="1200">
              <a:latin typeface="Happy Monkey"/>
              <a:ea typeface="Happy Monkey"/>
              <a:cs typeface="Happy Monkey"/>
              <a:sym typeface="Happy Monkey"/>
            </a:endParaRPr>
          </a:p>
        </p:txBody>
      </p:sp>
      <p:sp>
        <p:nvSpPr>
          <p:cNvPr id="88" name="Google Shape;88;p13"/>
          <p:cNvSpPr txBox="1"/>
          <p:nvPr/>
        </p:nvSpPr>
        <p:spPr>
          <a:xfrm>
            <a:off x="4025813" y="8601075"/>
            <a:ext cx="888000" cy="51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Small Intestine</a:t>
            </a:r>
            <a:endParaRPr sz="1200">
              <a:latin typeface="Happy Monkey"/>
              <a:ea typeface="Happy Monkey"/>
              <a:cs typeface="Happy Monkey"/>
              <a:sym typeface="Happy Monkey"/>
            </a:endParaRPr>
          </a:p>
        </p:txBody>
      </p:sp>
      <p:sp>
        <p:nvSpPr>
          <p:cNvPr id="89" name="Google Shape;89;p13"/>
          <p:cNvSpPr txBox="1"/>
          <p:nvPr/>
        </p:nvSpPr>
        <p:spPr>
          <a:xfrm>
            <a:off x="5262813" y="8601075"/>
            <a:ext cx="888000" cy="51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Large Intestine</a:t>
            </a:r>
            <a:endParaRPr sz="1200">
              <a:latin typeface="Happy Monkey"/>
              <a:ea typeface="Happy Monkey"/>
              <a:cs typeface="Happy Monkey"/>
              <a:sym typeface="Happy Monkey"/>
            </a:endParaRPr>
          </a:p>
        </p:txBody>
      </p:sp>
      <p:sp>
        <p:nvSpPr>
          <p:cNvPr id="90" name="Google Shape;90;p13"/>
          <p:cNvSpPr txBox="1"/>
          <p:nvPr/>
        </p:nvSpPr>
        <p:spPr>
          <a:xfrm>
            <a:off x="6543000" y="8601075"/>
            <a:ext cx="888000" cy="51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Anus</a:t>
            </a:r>
            <a:endParaRPr sz="1200">
              <a:latin typeface="Happy Monkey"/>
              <a:ea typeface="Happy Monkey"/>
              <a:cs typeface="Happy Monkey"/>
              <a:sym typeface="Happy Monke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64250" y="1186175"/>
            <a:ext cx="7044600" cy="53373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p:nvPr/>
        </p:nvSpPr>
        <p:spPr>
          <a:xfrm>
            <a:off x="0" y="3"/>
            <a:ext cx="7044600" cy="11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595959"/>
                </a:solidFill>
                <a:latin typeface="Fugaz One"/>
                <a:ea typeface="Fugaz One"/>
                <a:cs typeface="Fugaz One"/>
                <a:sym typeface="Fugaz One"/>
              </a:rPr>
              <a:t>What you need to know about ...</a:t>
            </a:r>
            <a:endParaRPr sz="2400">
              <a:solidFill>
                <a:srgbClr val="595959"/>
              </a:solidFill>
              <a:latin typeface="Fugaz One"/>
              <a:ea typeface="Fugaz One"/>
              <a:cs typeface="Fugaz One"/>
              <a:sym typeface="Fugaz One"/>
            </a:endParaRPr>
          </a:p>
        </p:txBody>
      </p:sp>
      <p:sp>
        <p:nvSpPr>
          <p:cNvPr id="56" name="Google Shape;56;p13"/>
          <p:cNvSpPr/>
          <p:nvPr/>
        </p:nvSpPr>
        <p:spPr>
          <a:xfrm>
            <a:off x="2717175" y="415500"/>
            <a:ext cx="4877100" cy="710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Happy Monkey"/>
                <a:ea typeface="Happy Monkey"/>
                <a:cs typeface="Happy Monkey"/>
                <a:sym typeface="Happy Monkey"/>
              </a:rPr>
              <a:t>The Heart</a:t>
            </a:r>
            <a:endParaRPr sz="1800">
              <a:latin typeface="Happy Monkey"/>
              <a:ea typeface="Happy Monkey"/>
              <a:cs typeface="Happy Monkey"/>
              <a:sym typeface="Happy Monkey"/>
            </a:endParaRPr>
          </a:p>
        </p:txBody>
      </p:sp>
      <p:sp>
        <p:nvSpPr>
          <p:cNvPr id="57" name="Google Shape;57;p13"/>
          <p:cNvSpPr/>
          <p:nvPr/>
        </p:nvSpPr>
        <p:spPr>
          <a:xfrm>
            <a:off x="257700" y="6732650"/>
            <a:ext cx="7031400" cy="3753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txBox="1"/>
          <p:nvPr/>
        </p:nvSpPr>
        <p:spPr>
          <a:xfrm>
            <a:off x="270776" y="6732650"/>
            <a:ext cx="7031400" cy="138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Movement of Blood through the Heart</a:t>
            </a:r>
            <a:endParaRPr sz="1800">
              <a:latin typeface="Fugaz One"/>
              <a:ea typeface="Fugaz One"/>
              <a:cs typeface="Fugaz One"/>
              <a:sym typeface="Fugaz One"/>
            </a:endParaRPr>
          </a:p>
          <a:p>
            <a:pPr marL="0" lvl="0" indent="0" algn="l" rtl="0">
              <a:spcBef>
                <a:spcPts val="0"/>
              </a:spcBef>
              <a:spcAft>
                <a:spcPts val="0"/>
              </a:spcAft>
              <a:buNone/>
            </a:pPr>
            <a:endParaRPr sz="1600" b="1" u="sng">
              <a:latin typeface="Happy Monkey"/>
              <a:ea typeface="Happy Monkey"/>
              <a:cs typeface="Happy Monkey"/>
              <a:sym typeface="Happy Monkey"/>
            </a:endParaRPr>
          </a:p>
        </p:txBody>
      </p:sp>
      <p:pic>
        <p:nvPicPr>
          <p:cNvPr id="59" name="Google Shape;59;p13"/>
          <p:cNvPicPr preferRelativeResize="0"/>
          <p:nvPr/>
        </p:nvPicPr>
        <p:blipFill rotWithShape="1">
          <a:blip r:embed="rId3">
            <a:alphaModFix/>
          </a:blip>
          <a:srcRect l="27700" r="27829"/>
          <a:stretch/>
        </p:blipFill>
        <p:spPr>
          <a:xfrm>
            <a:off x="2445675" y="2429075"/>
            <a:ext cx="2668625" cy="3000375"/>
          </a:xfrm>
          <a:prstGeom prst="rect">
            <a:avLst/>
          </a:prstGeom>
          <a:noFill/>
          <a:ln>
            <a:noFill/>
          </a:ln>
        </p:spPr>
      </p:pic>
      <p:sp>
        <p:nvSpPr>
          <p:cNvPr id="60" name="Google Shape;60;p13"/>
          <p:cNvSpPr txBox="1"/>
          <p:nvPr/>
        </p:nvSpPr>
        <p:spPr>
          <a:xfrm>
            <a:off x="264250" y="1186175"/>
            <a:ext cx="7044600" cy="10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Structure of the Heart</a:t>
            </a:r>
            <a:endParaRPr sz="1800">
              <a:latin typeface="Fugaz One"/>
              <a:ea typeface="Fugaz One"/>
              <a:cs typeface="Fugaz One"/>
              <a:sym typeface="Fugaz One"/>
            </a:endParaRPr>
          </a:p>
          <a:p>
            <a:pPr marL="0" lvl="0" indent="0" algn="l" rtl="0">
              <a:spcBef>
                <a:spcPts val="0"/>
              </a:spcBef>
              <a:spcAft>
                <a:spcPts val="0"/>
              </a:spcAft>
              <a:buNone/>
            </a:pPr>
            <a:endParaRPr sz="1600" b="1" u="sng">
              <a:latin typeface="Happy Monkey"/>
              <a:ea typeface="Happy Monkey"/>
              <a:cs typeface="Happy Monkey"/>
              <a:sym typeface="Happy Monkey"/>
            </a:endParaRPr>
          </a:p>
        </p:txBody>
      </p:sp>
      <p:sp>
        <p:nvSpPr>
          <p:cNvPr id="61" name="Google Shape;61;p13"/>
          <p:cNvSpPr txBox="1"/>
          <p:nvPr/>
        </p:nvSpPr>
        <p:spPr>
          <a:xfrm>
            <a:off x="2924100" y="7384100"/>
            <a:ext cx="1711800" cy="431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1600">
                <a:solidFill>
                  <a:srgbClr val="999999"/>
                </a:solidFill>
                <a:latin typeface="Happy Monkey"/>
                <a:ea typeface="Happy Monkey"/>
                <a:cs typeface="Happy Monkey"/>
                <a:sym typeface="Happy Monkey"/>
              </a:rPr>
              <a:t>Lungs</a:t>
            </a:r>
            <a:endParaRPr/>
          </a:p>
        </p:txBody>
      </p:sp>
      <p:sp>
        <p:nvSpPr>
          <p:cNvPr id="62" name="Google Shape;62;p13"/>
          <p:cNvSpPr txBox="1"/>
          <p:nvPr/>
        </p:nvSpPr>
        <p:spPr>
          <a:xfrm>
            <a:off x="4775738" y="8153438"/>
            <a:ext cx="1711800" cy="431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1600">
                <a:solidFill>
                  <a:srgbClr val="999999"/>
                </a:solidFill>
                <a:latin typeface="Happy Monkey"/>
                <a:ea typeface="Happy Monkey"/>
                <a:cs typeface="Happy Monkey"/>
                <a:sym typeface="Happy Monkey"/>
              </a:rPr>
              <a:t>Left Atrium</a:t>
            </a:r>
            <a:endParaRPr/>
          </a:p>
        </p:txBody>
      </p:sp>
      <p:sp>
        <p:nvSpPr>
          <p:cNvPr id="63" name="Google Shape;63;p13"/>
          <p:cNvSpPr txBox="1"/>
          <p:nvPr/>
        </p:nvSpPr>
        <p:spPr>
          <a:xfrm>
            <a:off x="4775738" y="9032888"/>
            <a:ext cx="1711800" cy="431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1600">
                <a:solidFill>
                  <a:srgbClr val="999999"/>
                </a:solidFill>
                <a:latin typeface="Happy Monkey"/>
                <a:ea typeface="Happy Monkey"/>
                <a:cs typeface="Happy Monkey"/>
                <a:sym typeface="Happy Monkey"/>
              </a:rPr>
              <a:t>Left Ventricle</a:t>
            </a:r>
            <a:endParaRPr/>
          </a:p>
        </p:txBody>
      </p:sp>
      <p:sp>
        <p:nvSpPr>
          <p:cNvPr id="64" name="Google Shape;64;p13"/>
          <p:cNvSpPr txBox="1"/>
          <p:nvPr/>
        </p:nvSpPr>
        <p:spPr>
          <a:xfrm>
            <a:off x="2924088" y="9802225"/>
            <a:ext cx="1711800" cy="431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1600">
                <a:solidFill>
                  <a:srgbClr val="999999"/>
                </a:solidFill>
                <a:latin typeface="Happy Monkey"/>
                <a:ea typeface="Happy Monkey"/>
                <a:cs typeface="Happy Monkey"/>
                <a:sym typeface="Happy Monkey"/>
              </a:rPr>
              <a:t>Body</a:t>
            </a:r>
            <a:endParaRPr/>
          </a:p>
        </p:txBody>
      </p:sp>
      <p:sp>
        <p:nvSpPr>
          <p:cNvPr id="65" name="Google Shape;65;p13"/>
          <p:cNvSpPr txBox="1"/>
          <p:nvPr/>
        </p:nvSpPr>
        <p:spPr>
          <a:xfrm>
            <a:off x="1072513" y="9032888"/>
            <a:ext cx="1711800" cy="431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1600">
                <a:solidFill>
                  <a:srgbClr val="999999"/>
                </a:solidFill>
                <a:latin typeface="Happy Monkey"/>
                <a:ea typeface="Happy Monkey"/>
                <a:cs typeface="Happy Monkey"/>
                <a:sym typeface="Happy Monkey"/>
              </a:rPr>
              <a:t>Right Atrium</a:t>
            </a:r>
            <a:endParaRPr/>
          </a:p>
        </p:txBody>
      </p:sp>
      <p:sp>
        <p:nvSpPr>
          <p:cNvPr id="66" name="Google Shape;66;p13"/>
          <p:cNvSpPr txBox="1"/>
          <p:nvPr/>
        </p:nvSpPr>
        <p:spPr>
          <a:xfrm>
            <a:off x="1072513" y="8283575"/>
            <a:ext cx="1711800" cy="431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1600">
                <a:solidFill>
                  <a:srgbClr val="999999"/>
                </a:solidFill>
                <a:latin typeface="Happy Monkey"/>
                <a:ea typeface="Happy Monkey"/>
                <a:cs typeface="Happy Monkey"/>
                <a:sym typeface="Happy Monkey"/>
              </a:rPr>
              <a:t>Right Ventricle</a:t>
            </a:r>
            <a:endParaRPr/>
          </a:p>
        </p:txBody>
      </p:sp>
      <p:cxnSp>
        <p:nvCxnSpPr>
          <p:cNvPr id="67" name="Google Shape;67;p13"/>
          <p:cNvCxnSpPr/>
          <p:nvPr/>
        </p:nvCxnSpPr>
        <p:spPr>
          <a:xfrm>
            <a:off x="4177000" y="7626450"/>
            <a:ext cx="1112100" cy="527400"/>
          </a:xfrm>
          <a:prstGeom prst="straightConnector1">
            <a:avLst/>
          </a:prstGeom>
          <a:noFill/>
          <a:ln w="28575" cap="flat" cmpd="sng">
            <a:solidFill>
              <a:srgbClr val="CC0000"/>
            </a:solidFill>
            <a:prstDash val="solid"/>
            <a:round/>
            <a:headEnd type="none" w="med" len="med"/>
            <a:tailEnd type="triangle" w="med" len="med"/>
          </a:ln>
        </p:spPr>
      </p:cxnSp>
      <p:cxnSp>
        <p:nvCxnSpPr>
          <p:cNvPr id="68" name="Google Shape;68;p13"/>
          <p:cNvCxnSpPr>
            <a:stCxn id="62" idx="2"/>
            <a:endCxn id="63" idx="0"/>
          </p:cNvCxnSpPr>
          <p:nvPr/>
        </p:nvCxnSpPr>
        <p:spPr>
          <a:xfrm>
            <a:off x="5631638" y="8584538"/>
            <a:ext cx="0" cy="448500"/>
          </a:xfrm>
          <a:prstGeom prst="straightConnector1">
            <a:avLst/>
          </a:prstGeom>
          <a:noFill/>
          <a:ln w="28575" cap="flat" cmpd="sng">
            <a:solidFill>
              <a:srgbClr val="CC0000"/>
            </a:solidFill>
            <a:prstDash val="solid"/>
            <a:round/>
            <a:headEnd type="none" w="med" len="med"/>
            <a:tailEnd type="triangle" w="med" len="med"/>
          </a:ln>
        </p:spPr>
      </p:cxnSp>
      <p:cxnSp>
        <p:nvCxnSpPr>
          <p:cNvPr id="69" name="Google Shape;69;p13"/>
          <p:cNvCxnSpPr>
            <a:stCxn id="63" idx="2"/>
          </p:cNvCxnSpPr>
          <p:nvPr/>
        </p:nvCxnSpPr>
        <p:spPr>
          <a:xfrm flipH="1">
            <a:off x="4176938" y="9463988"/>
            <a:ext cx="1454700" cy="514800"/>
          </a:xfrm>
          <a:prstGeom prst="straightConnector1">
            <a:avLst/>
          </a:prstGeom>
          <a:noFill/>
          <a:ln w="28575" cap="flat" cmpd="sng">
            <a:solidFill>
              <a:srgbClr val="CC0000"/>
            </a:solidFill>
            <a:prstDash val="solid"/>
            <a:round/>
            <a:headEnd type="none" w="med" len="med"/>
            <a:tailEnd type="triangle" w="med" len="med"/>
          </a:ln>
        </p:spPr>
      </p:cxnSp>
      <p:cxnSp>
        <p:nvCxnSpPr>
          <p:cNvPr id="70" name="Google Shape;70;p13"/>
          <p:cNvCxnSpPr>
            <a:endCxn id="65" idx="2"/>
          </p:cNvCxnSpPr>
          <p:nvPr/>
        </p:nvCxnSpPr>
        <p:spPr>
          <a:xfrm rot="10800000">
            <a:off x="1928413" y="9463988"/>
            <a:ext cx="1507200" cy="500400"/>
          </a:xfrm>
          <a:prstGeom prst="straightConnector1">
            <a:avLst/>
          </a:prstGeom>
          <a:noFill/>
          <a:ln w="28575" cap="flat" cmpd="sng">
            <a:solidFill>
              <a:srgbClr val="4A86E8"/>
            </a:solidFill>
            <a:prstDash val="solid"/>
            <a:round/>
            <a:headEnd type="none" w="med" len="med"/>
            <a:tailEnd type="triangle" w="med" len="med"/>
          </a:ln>
        </p:spPr>
      </p:cxnSp>
      <p:cxnSp>
        <p:nvCxnSpPr>
          <p:cNvPr id="71" name="Google Shape;71;p13"/>
          <p:cNvCxnSpPr>
            <a:stCxn id="65" idx="0"/>
            <a:endCxn id="66" idx="2"/>
          </p:cNvCxnSpPr>
          <p:nvPr/>
        </p:nvCxnSpPr>
        <p:spPr>
          <a:xfrm rot="10800000">
            <a:off x="1928413" y="8714588"/>
            <a:ext cx="0" cy="318300"/>
          </a:xfrm>
          <a:prstGeom prst="straightConnector1">
            <a:avLst/>
          </a:prstGeom>
          <a:noFill/>
          <a:ln w="28575" cap="flat" cmpd="sng">
            <a:solidFill>
              <a:srgbClr val="4A86E8"/>
            </a:solidFill>
            <a:prstDash val="solid"/>
            <a:round/>
            <a:headEnd type="none" w="med" len="med"/>
            <a:tailEnd type="triangle" w="med" len="med"/>
          </a:ln>
        </p:spPr>
      </p:cxnSp>
      <p:cxnSp>
        <p:nvCxnSpPr>
          <p:cNvPr id="72" name="Google Shape;72;p13"/>
          <p:cNvCxnSpPr>
            <a:stCxn id="66" idx="0"/>
          </p:cNvCxnSpPr>
          <p:nvPr/>
        </p:nvCxnSpPr>
        <p:spPr>
          <a:xfrm rot="10800000" flipH="1">
            <a:off x="1928413" y="7683575"/>
            <a:ext cx="1393200" cy="600000"/>
          </a:xfrm>
          <a:prstGeom prst="straightConnector1">
            <a:avLst/>
          </a:prstGeom>
          <a:noFill/>
          <a:ln w="28575" cap="flat" cmpd="sng">
            <a:solidFill>
              <a:srgbClr val="4A86E8"/>
            </a:solidFill>
            <a:prstDash val="solid"/>
            <a:round/>
            <a:headEnd type="none" w="med" len="med"/>
            <a:tailEnd type="triangle" w="med" len="med"/>
          </a:ln>
        </p:spPr>
      </p:cxnSp>
      <p:sp>
        <p:nvSpPr>
          <p:cNvPr id="73" name="Google Shape;73;p13"/>
          <p:cNvSpPr txBox="1"/>
          <p:nvPr/>
        </p:nvSpPr>
        <p:spPr>
          <a:xfrm>
            <a:off x="4333800" y="7473063"/>
            <a:ext cx="1711800" cy="369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1200">
                <a:solidFill>
                  <a:srgbClr val="CC0000"/>
                </a:solidFill>
                <a:latin typeface="Happy Monkey"/>
                <a:ea typeface="Happy Monkey"/>
                <a:cs typeface="Happy Monkey"/>
                <a:sym typeface="Happy Monkey"/>
              </a:rPr>
              <a:t>Pulmonary Vein</a:t>
            </a:r>
            <a:endParaRPr sz="1200">
              <a:solidFill>
                <a:srgbClr val="CC0000"/>
              </a:solidFill>
            </a:endParaRPr>
          </a:p>
        </p:txBody>
      </p:sp>
      <p:sp>
        <p:nvSpPr>
          <p:cNvPr id="74" name="Google Shape;74;p13"/>
          <p:cNvSpPr txBox="1"/>
          <p:nvPr/>
        </p:nvSpPr>
        <p:spPr>
          <a:xfrm>
            <a:off x="4490650" y="9576013"/>
            <a:ext cx="1711800" cy="369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1200">
                <a:solidFill>
                  <a:srgbClr val="CC0000"/>
                </a:solidFill>
                <a:latin typeface="Happy Monkey"/>
                <a:ea typeface="Happy Monkey"/>
                <a:cs typeface="Happy Monkey"/>
                <a:sym typeface="Happy Monkey"/>
              </a:rPr>
              <a:t>Aorta</a:t>
            </a:r>
            <a:endParaRPr sz="1200">
              <a:solidFill>
                <a:srgbClr val="CC0000"/>
              </a:solidFill>
            </a:endParaRPr>
          </a:p>
        </p:txBody>
      </p:sp>
      <p:sp>
        <p:nvSpPr>
          <p:cNvPr id="75" name="Google Shape;75;p13"/>
          <p:cNvSpPr txBox="1"/>
          <p:nvPr/>
        </p:nvSpPr>
        <p:spPr>
          <a:xfrm>
            <a:off x="1297825" y="9710938"/>
            <a:ext cx="1711800" cy="369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1200">
                <a:solidFill>
                  <a:srgbClr val="4A86E8"/>
                </a:solidFill>
                <a:latin typeface="Happy Monkey"/>
                <a:ea typeface="Happy Monkey"/>
                <a:cs typeface="Happy Monkey"/>
                <a:sym typeface="Happy Monkey"/>
              </a:rPr>
              <a:t>Vena Cava</a:t>
            </a:r>
            <a:endParaRPr sz="1200">
              <a:solidFill>
                <a:srgbClr val="4A86E8"/>
              </a:solidFill>
            </a:endParaRPr>
          </a:p>
        </p:txBody>
      </p:sp>
      <p:sp>
        <p:nvSpPr>
          <p:cNvPr id="76" name="Google Shape;76;p13"/>
          <p:cNvSpPr txBox="1"/>
          <p:nvPr/>
        </p:nvSpPr>
        <p:spPr>
          <a:xfrm>
            <a:off x="856350" y="7753625"/>
            <a:ext cx="1711800" cy="369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1200">
                <a:solidFill>
                  <a:srgbClr val="4A86E8"/>
                </a:solidFill>
                <a:latin typeface="Happy Monkey"/>
                <a:ea typeface="Happy Monkey"/>
                <a:cs typeface="Happy Monkey"/>
                <a:sym typeface="Happy Monkey"/>
              </a:rPr>
              <a:t>Pulmonary Artery</a:t>
            </a:r>
            <a:endParaRPr sz="1200">
              <a:solidFill>
                <a:srgbClr val="4A86E8"/>
              </a:solidFill>
            </a:endParaRPr>
          </a:p>
        </p:txBody>
      </p:sp>
      <p:cxnSp>
        <p:nvCxnSpPr>
          <p:cNvPr id="77" name="Google Shape;77;p13"/>
          <p:cNvCxnSpPr/>
          <p:nvPr/>
        </p:nvCxnSpPr>
        <p:spPr>
          <a:xfrm>
            <a:off x="4098900" y="4569825"/>
            <a:ext cx="959400" cy="575700"/>
          </a:xfrm>
          <a:prstGeom prst="straightConnector1">
            <a:avLst/>
          </a:prstGeom>
          <a:noFill/>
          <a:ln w="28575" cap="flat" cmpd="sng">
            <a:solidFill>
              <a:srgbClr val="595959"/>
            </a:solidFill>
            <a:prstDash val="solid"/>
            <a:round/>
            <a:headEnd type="stealth" w="med" len="med"/>
            <a:tailEnd type="none" w="med" len="med"/>
          </a:ln>
        </p:spPr>
      </p:cxnSp>
      <p:cxnSp>
        <p:nvCxnSpPr>
          <p:cNvPr id="78" name="Google Shape;78;p13"/>
          <p:cNvCxnSpPr/>
          <p:nvPr/>
        </p:nvCxnSpPr>
        <p:spPr>
          <a:xfrm flipH="1">
            <a:off x="2145313" y="4550788"/>
            <a:ext cx="1115700" cy="472500"/>
          </a:xfrm>
          <a:prstGeom prst="straightConnector1">
            <a:avLst/>
          </a:prstGeom>
          <a:noFill/>
          <a:ln w="28575" cap="flat" cmpd="sng">
            <a:solidFill>
              <a:srgbClr val="595959"/>
            </a:solidFill>
            <a:prstDash val="solid"/>
            <a:round/>
            <a:headEnd type="stealth" w="med" len="med"/>
            <a:tailEnd type="none" w="med" len="med"/>
          </a:ln>
        </p:spPr>
      </p:cxnSp>
      <p:cxnSp>
        <p:nvCxnSpPr>
          <p:cNvPr id="79" name="Google Shape;79;p13"/>
          <p:cNvCxnSpPr/>
          <p:nvPr/>
        </p:nvCxnSpPr>
        <p:spPr>
          <a:xfrm flipH="1">
            <a:off x="2145300" y="3453525"/>
            <a:ext cx="959400" cy="551100"/>
          </a:xfrm>
          <a:prstGeom prst="straightConnector1">
            <a:avLst/>
          </a:prstGeom>
          <a:noFill/>
          <a:ln w="28575" cap="flat" cmpd="sng">
            <a:solidFill>
              <a:srgbClr val="595959"/>
            </a:solidFill>
            <a:prstDash val="solid"/>
            <a:round/>
            <a:headEnd type="stealth" w="med" len="med"/>
            <a:tailEnd type="none" w="med" len="med"/>
          </a:ln>
        </p:spPr>
      </p:cxnSp>
      <p:cxnSp>
        <p:nvCxnSpPr>
          <p:cNvPr id="80" name="Google Shape;80;p13"/>
          <p:cNvCxnSpPr/>
          <p:nvPr/>
        </p:nvCxnSpPr>
        <p:spPr>
          <a:xfrm>
            <a:off x="4569825" y="3558175"/>
            <a:ext cx="872100" cy="418500"/>
          </a:xfrm>
          <a:prstGeom prst="straightConnector1">
            <a:avLst/>
          </a:prstGeom>
          <a:noFill/>
          <a:ln w="28575" cap="flat" cmpd="sng">
            <a:solidFill>
              <a:srgbClr val="595959"/>
            </a:solidFill>
            <a:prstDash val="solid"/>
            <a:round/>
            <a:headEnd type="stealth" w="med" len="med"/>
            <a:tailEnd type="none" w="med" len="med"/>
          </a:ln>
        </p:spPr>
      </p:cxnSp>
      <p:sp>
        <p:nvSpPr>
          <p:cNvPr id="81" name="Google Shape;81;p13"/>
          <p:cNvSpPr txBox="1"/>
          <p:nvPr/>
        </p:nvSpPr>
        <p:spPr>
          <a:xfrm>
            <a:off x="5058288" y="3734000"/>
            <a:ext cx="21780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Happy Monkey"/>
                <a:ea typeface="Happy Monkey"/>
                <a:cs typeface="Happy Monkey"/>
                <a:sym typeface="Happy Monkey"/>
              </a:rPr>
              <a:t>The </a:t>
            </a:r>
            <a:r>
              <a:rPr lang="en-GB" b="1">
                <a:latin typeface="Happy Monkey"/>
                <a:ea typeface="Happy Monkey"/>
                <a:cs typeface="Happy Monkey"/>
                <a:sym typeface="Happy Monkey"/>
              </a:rPr>
              <a:t>Left Atrium</a:t>
            </a:r>
            <a:endParaRPr b="1">
              <a:latin typeface="Happy Monkey"/>
              <a:ea typeface="Happy Monkey"/>
              <a:cs typeface="Happy Monkey"/>
              <a:sym typeface="Happy Monkey"/>
            </a:endParaRPr>
          </a:p>
          <a:p>
            <a:pPr marL="0" lvl="0" indent="0" algn="ctr" rtl="0">
              <a:spcBef>
                <a:spcPts val="0"/>
              </a:spcBef>
              <a:spcAft>
                <a:spcPts val="0"/>
              </a:spcAft>
              <a:buNone/>
            </a:pPr>
            <a:r>
              <a:rPr lang="en-GB">
                <a:latin typeface="Happy Monkey"/>
                <a:ea typeface="Happy Monkey"/>
                <a:cs typeface="Happy Monkey"/>
                <a:sym typeface="Happy Monkey"/>
              </a:rPr>
              <a:t>(Oxygenated blood)</a:t>
            </a:r>
            <a:endParaRPr>
              <a:latin typeface="Happy Monkey"/>
              <a:ea typeface="Happy Monkey"/>
              <a:cs typeface="Happy Monkey"/>
              <a:sym typeface="Happy Monkey"/>
            </a:endParaRPr>
          </a:p>
        </p:txBody>
      </p:sp>
      <p:sp>
        <p:nvSpPr>
          <p:cNvPr id="82" name="Google Shape;82;p13"/>
          <p:cNvSpPr txBox="1"/>
          <p:nvPr/>
        </p:nvSpPr>
        <p:spPr>
          <a:xfrm>
            <a:off x="4775738" y="4839163"/>
            <a:ext cx="21780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Happy Monkey"/>
                <a:ea typeface="Happy Monkey"/>
                <a:cs typeface="Happy Monkey"/>
                <a:sym typeface="Happy Monkey"/>
              </a:rPr>
              <a:t>The </a:t>
            </a:r>
            <a:r>
              <a:rPr lang="en-GB" b="1">
                <a:latin typeface="Happy Monkey"/>
                <a:ea typeface="Happy Monkey"/>
                <a:cs typeface="Happy Monkey"/>
                <a:sym typeface="Happy Monkey"/>
              </a:rPr>
              <a:t>Left Ventricle</a:t>
            </a:r>
            <a:endParaRPr b="1">
              <a:latin typeface="Happy Monkey"/>
              <a:ea typeface="Happy Monkey"/>
              <a:cs typeface="Happy Monkey"/>
              <a:sym typeface="Happy Monkey"/>
            </a:endParaRPr>
          </a:p>
          <a:p>
            <a:pPr marL="0" lvl="0" indent="0" algn="ctr" rtl="0">
              <a:spcBef>
                <a:spcPts val="0"/>
              </a:spcBef>
              <a:spcAft>
                <a:spcPts val="0"/>
              </a:spcAft>
              <a:buNone/>
            </a:pPr>
            <a:r>
              <a:rPr lang="en-GB">
                <a:latin typeface="Happy Monkey"/>
                <a:ea typeface="Happy Monkey"/>
                <a:cs typeface="Happy Monkey"/>
                <a:sym typeface="Happy Monkey"/>
              </a:rPr>
              <a:t>(Oxygenated blood)</a:t>
            </a:r>
            <a:endParaRPr>
              <a:latin typeface="Happy Monkey"/>
              <a:ea typeface="Happy Monkey"/>
              <a:cs typeface="Happy Monkey"/>
              <a:sym typeface="Happy Monkey"/>
            </a:endParaRPr>
          </a:p>
        </p:txBody>
      </p:sp>
      <p:sp>
        <p:nvSpPr>
          <p:cNvPr id="83" name="Google Shape;83;p13"/>
          <p:cNvSpPr txBox="1"/>
          <p:nvPr/>
        </p:nvSpPr>
        <p:spPr>
          <a:xfrm>
            <a:off x="313938" y="3734000"/>
            <a:ext cx="21780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Happy Monkey"/>
                <a:ea typeface="Happy Monkey"/>
                <a:cs typeface="Happy Monkey"/>
                <a:sym typeface="Happy Monkey"/>
              </a:rPr>
              <a:t>The </a:t>
            </a:r>
            <a:r>
              <a:rPr lang="en-GB" b="1">
                <a:latin typeface="Happy Monkey"/>
                <a:ea typeface="Happy Monkey"/>
                <a:cs typeface="Happy Monkey"/>
                <a:sym typeface="Happy Monkey"/>
              </a:rPr>
              <a:t>Right Atrium</a:t>
            </a:r>
            <a:endParaRPr b="1">
              <a:latin typeface="Happy Monkey"/>
              <a:ea typeface="Happy Monkey"/>
              <a:cs typeface="Happy Monkey"/>
              <a:sym typeface="Happy Monkey"/>
            </a:endParaRPr>
          </a:p>
          <a:p>
            <a:pPr marL="0" lvl="0" indent="0" algn="ctr" rtl="0">
              <a:spcBef>
                <a:spcPts val="0"/>
              </a:spcBef>
              <a:spcAft>
                <a:spcPts val="0"/>
              </a:spcAft>
              <a:buNone/>
            </a:pPr>
            <a:r>
              <a:rPr lang="en-GB">
                <a:latin typeface="Happy Monkey"/>
                <a:ea typeface="Happy Monkey"/>
                <a:cs typeface="Happy Monkey"/>
                <a:sym typeface="Happy Monkey"/>
              </a:rPr>
              <a:t>(deoxygenated blood)</a:t>
            </a:r>
            <a:endParaRPr>
              <a:latin typeface="Happy Monkey"/>
              <a:ea typeface="Happy Monkey"/>
              <a:cs typeface="Happy Monkey"/>
              <a:sym typeface="Happy Monkey"/>
            </a:endParaRPr>
          </a:p>
        </p:txBody>
      </p:sp>
      <p:sp>
        <p:nvSpPr>
          <p:cNvPr id="84" name="Google Shape;84;p13"/>
          <p:cNvSpPr txBox="1"/>
          <p:nvPr/>
        </p:nvSpPr>
        <p:spPr>
          <a:xfrm>
            <a:off x="313938" y="4904225"/>
            <a:ext cx="21780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Happy Monkey"/>
                <a:ea typeface="Happy Monkey"/>
                <a:cs typeface="Happy Monkey"/>
                <a:sym typeface="Happy Monkey"/>
              </a:rPr>
              <a:t>The </a:t>
            </a:r>
            <a:r>
              <a:rPr lang="en-GB" b="1">
                <a:latin typeface="Happy Monkey"/>
                <a:ea typeface="Happy Monkey"/>
                <a:cs typeface="Happy Monkey"/>
                <a:sym typeface="Happy Monkey"/>
              </a:rPr>
              <a:t>Right Ventricle</a:t>
            </a:r>
            <a:endParaRPr b="1">
              <a:latin typeface="Happy Monkey"/>
              <a:ea typeface="Happy Monkey"/>
              <a:cs typeface="Happy Monkey"/>
              <a:sym typeface="Happy Monkey"/>
            </a:endParaRPr>
          </a:p>
          <a:p>
            <a:pPr marL="0" lvl="0" indent="0" algn="ctr" rtl="0">
              <a:spcBef>
                <a:spcPts val="0"/>
              </a:spcBef>
              <a:spcAft>
                <a:spcPts val="0"/>
              </a:spcAft>
              <a:buNone/>
            </a:pPr>
            <a:r>
              <a:rPr lang="en-GB">
                <a:latin typeface="Happy Monkey"/>
                <a:ea typeface="Happy Monkey"/>
                <a:cs typeface="Happy Monkey"/>
                <a:sym typeface="Happy Monkey"/>
              </a:rPr>
              <a:t>(deoxygenated blood)</a:t>
            </a:r>
            <a:endParaRPr>
              <a:latin typeface="Happy Monkey"/>
              <a:ea typeface="Happy Monkey"/>
              <a:cs typeface="Happy Monkey"/>
              <a:sym typeface="Happy Monkey"/>
            </a:endParaRPr>
          </a:p>
        </p:txBody>
      </p:sp>
      <p:sp>
        <p:nvSpPr>
          <p:cNvPr id="85" name="Google Shape;85;p13"/>
          <p:cNvSpPr txBox="1"/>
          <p:nvPr/>
        </p:nvSpPr>
        <p:spPr>
          <a:xfrm>
            <a:off x="746088" y="2629425"/>
            <a:ext cx="21780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Happy Monkey"/>
                <a:ea typeface="Happy Monkey"/>
                <a:cs typeface="Happy Monkey"/>
                <a:sym typeface="Happy Monkey"/>
              </a:rPr>
              <a:t>The </a:t>
            </a:r>
            <a:r>
              <a:rPr lang="en-GB" b="1">
                <a:latin typeface="Happy Monkey"/>
                <a:ea typeface="Happy Monkey"/>
                <a:cs typeface="Happy Monkey"/>
                <a:sym typeface="Happy Monkey"/>
              </a:rPr>
              <a:t>Vena Cava</a:t>
            </a:r>
            <a:endParaRPr b="1">
              <a:latin typeface="Happy Monkey"/>
              <a:ea typeface="Happy Monkey"/>
              <a:cs typeface="Happy Monkey"/>
              <a:sym typeface="Happy Monkey"/>
            </a:endParaRPr>
          </a:p>
          <a:p>
            <a:pPr marL="0" lvl="0" indent="0" algn="ctr" rtl="0">
              <a:spcBef>
                <a:spcPts val="0"/>
              </a:spcBef>
              <a:spcAft>
                <a:spcPts val="0"/>
              </a:spcAft>
              <a:buNone/>
            </a:pPr>
            <a:r>
              <a:rPr lang="en-GB">
                <a:latin typeface="Happy Monkey"/>
                <a:ea typeface="Happy Monkey"/>
                <a:cs typeface="Happy Monkey"/>
                <a:sym typeface="Happy Monkey"/>
              </a:rPr>
              <a:t>(From the body)</a:t>
            </a:r>
            <a:endParaRPr>
              <a:latin typeface="Happy Monkey"/>
              <a:ea typeface="Happy Monkey"/>
              <a:cs typeface="Happy Monkey"/>
              <a:sym typeface="Happy Monkey"/>
            </a:endParaRPr>
          </a:p>
        </p:txBody>
      </p:sp>
      <p:sp>
        <p:nvSpPr>
          <p:cNvPr id="86" name="Google Shape;86;p13"/>
          <p:cNvSpPr txBox="1"/>
          <p:nvPr/>
        </p:nvSpPr>
        <p:spPr>
          <a:xfrm>
            <a:off x="1690363" y="1998550"/>
            <a:ext cx="21780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Happy Monkey"/>
                <a:ea typeface="Happy Monkey"/>
                <a:cs typeface="Happy Monkey"/>
                <a:sym typeface="Happy Monkey"/>
              </a:rPr>
              <a:t>The </a:t>
            </a:r>
            <a:r>
              <a:rPr lang="en-GB" b="1">
                <a:latin typeface="Happy Monkey"/>
                <a:ea typeface="Happy Monkey"/>
                <a:cs typeface="Happy Monkey"/>
                <a:sym typeface="Happy Monkey"/>
              </a:rPr>
              <a:t>Pulmonary Artery</a:t>
            </a:r>
            <a:endParaRPr b="1">
              <a:latin typeface="Happy Monkey"/>
              <a:ea typeface="Happy Monkey"/>
              <a:cs typeface="Happy Monkey"/>
              <a:sym typeface="Happy Monkey"/>
            </a:endParaRPr>
          </a:p>
          <a:p>
            <a:pPr marL="0" lvl="0" indent="0" algn="ctr" rtl="0">
              <a:spcBef>
                <a:spcPts val="0"/>
              </a:spcBef>
              <a:spcAft>
                <a:spcPts val="0"/>
              </a:spcAft>
              <a:buNone/>
            </a:pPr>
            <a:r>
              <a:rPr lang="en-GB">
                <a:latin typeface="Happy Monkey"/>
                <a:ea typeface="Happy Monkey"/>
                <a:cs typeface="Happy Monkey"/>
                <a:sym typeface="Happy Monkey"/>
              </a:rPr>
              <a:t>(To the lungs)</a:t>
            </a:r>
            <a:endParaRPr>
              <a:latin typeface="Happy Monkey"/>
              <a:ea typeface="Happy Monkey"/>
              <a:cs typeface="Happy Monkey"/>
              <a:sym typeface="Happy Monkey"/>
            </a:endParaRPr>
          </a:p>
        </p:txBody>
      </p:sp>
      <p:sp>
        <p:nvSpPr>
          <p:cNvPr id="87" name="Google Shape;87;p13"/>
          <p:cNvSpPr txBox="1"/>
          <p:nvPr/>
        </p:nvSpPr>
        <p:spPr>
          <a:xfrm>
            <a:off x="3644038" y="1986838"/>
            <a:ext cx="21780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Happy Monkey"/>
                <a:ea typeface="Happy Monkey"/>
                <a:cs typeface="Happy Monkey"/>
                <a:sym typeface="Happy Monkey"/>
              </a:rPr>
              <a:t>The </a:t>
            </a:r>
            <a:r>
              <a:rPr lang="en-GB" b="1">
                <a:latin typeface="Happy Monkey"/>
                <a:ea typeface="Happy Monkey"/>
                <a:cs typeface="Happy Monkey"/>
                <a:sym typeface="Happy Monkey"/>
              </a:rPr>
              <a:t>Aorta</a:t>
            </a:r>
            <a:endParaRPr b="1">
              <a:latin typeface="Happy Monkey"/>
              <a:ea typeface="Happy Monkey"/>
              <a:cs typeface="Happy Monkey"/>
              <a:sym typeface="Happy Monkey"/>
            </a:endParaRPr>
          </a:p>
          <a:p>
            <a:pPr marL="0" lvl="0" indent="0" algn="ctr" rtl="0">
              <a:spcBef>
                <a:spcPts val="0"/>
              </a:spcBef>
              <a:spcAft>
                <a:spcPts val="0"/>
              </a:spcAft>
              <a:buNone/>
            </a:pPr>
            <a:r>
              <a:rPr lang="en-GB">
                <a:latin typeface="Happy Monkey"/>
                <a:ea typeface="Happy Monkey"/>
                <a:cs typeface="Happy Monkey"/>
                <a:sym typeface="Happy Monkey"/>
              </a:rPr>
              <a:t>(To the body)</a:t>
            </a:r>
            <a:endParaRPr>
              <a:latin typeface="Happy Monkey"/>
              <a:ea typeface="Happy Monkey"/>
              <a:cs typeface="Happy Monkey"/>
              <a:sym typeface="Happy Monkey"/>
            </a:endParaRPr>
          </a:p>
        </p:txBody>
      </p:sp>
      <p:sp>
        <p:nvSpPr>
          <p:cNvPr id="88" name="Google Shape;88;p13"/>
          <p:cNvSpPr txBox="1"/>
          <p:nvPr/>
        </p:nvSpPr>
        <p:spPr>
          <a:xfrm>
            <a:off x="4712088" y="2553238"/>
            <a:ext cx="21780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Happy Monkey"/>
                <a:ea typeface="Happy Monkey"/>
                <a:cs typeface="Happy Monkey"/>
                <a:sym typeface="Happy Monkey"/>
              </a:rPr>
              <a:t>The </a:t>
            </a:r>
            <a:r>
              <a:rPr lang="en-GB" b="1">
                <a:latin typeface="Happy Monkey"/>
                <a:ea typeface="Happy Monkey"/>
                <a:cs typeface="Happy Monkey"/>
                <a:sym typeface="Happy Monkey"/>
              </a:rPr>
              <a:t>Pulmonary Vein</a:t>
            </a:r>
            <a:endParaRPr b="1">
              <a:latin typeface="Happy Monkey"/>
              <a:ea typeface="Happy Monkey"/>
              <a:cs typeface="Happy Monkey"/>
              <a:sym typeface="Happy Monkey"/>
            </a:endParaRPr>
          </a:p>
          <a:p>
            <a:pPr marL="0" lvl="0" indent="0" algn="ctr" rtl="0">
              <a:spcBef>
                <a:spcPts val="0"/>
              </a:spcBef>
              <a:spcAft>
                <a:spcPts val="0"/>
              </a:spcAft>
              <a:buNone/>
            </a:pPr>
            <a:r>
              <a:rPr lang="en-GB">
                <a:latin typeface="Happy Monkey"/>
                <a:ea typeface="Happy Monkey"/>
                <a:cs typeface="Happy Monkey"/>
                <a:sym typeface="Happy Monkey"/>
              </a:rPr>
              <a:t>(From the lungs)</a:t>
            </a:r>
            <a:endParaRPr>
              <a:latin typeface="Happy Monkey"/>
              <a:ea typeface="Happy Monkey"/>
              <a:cs typeface="Happy Monkey"/>
              <a:sym typeface="Happy Monke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73F9F1-616D-4771-95DF-78019C840BA5}"/>
              </a:ext>
            </a:extLst>
          </p:cNvPr>
          <p:cNvSpPr>
            <a:spLocks noGrp="1"/>
          </p:cNvSpPr>
          <p:nvPr>
            <p:ph type="sldNum" idx="12"/>
          </p:nvPr>
        </p:nvSpPr>
        <p:spPr/>
        <p:txBody>
          <a:bodyPr/>
          <a:lstStyle/>
          <a:p>
            <a:fld id="{00000000-1234-1234-1234-123412341234}" type="slidenum">
              <a:rPr lang="en-GB" smtClean="0"/>
              <a:pPr/>
              <a:t>18</a:t>
            </a:fld>
            <a:endParaRPr lang="en-GB"/>
          </a:p>
        </p:txBody>
      </p:sp>
      <p:sp>
        <p:nvSpPr>
          <p:cNvPr id="7" name="Text Box 49">
            <a:extLst>
              <a:ext uri="{FF2B5EF4-FFF2-40B4-BE49-F238E27FC236}">
                <a16:creationId xmlns:a16="http://schemas.microsoft.com/office/drawing/2014/main" id="{DCC6297F-732E-4EE1-B7C7-5C07C48CF2BF}"/>
              </a:ext>
            </a:extLst>
          </p:cNvPr>
          <p:cNvSpPr txBox="1">
            <a:spLocks noChangeArrowheads="1"/>
          </p:cNvSpPr>
          <p:nvPr/>
        </p:nvSpPr>
        <p:spPr bwMode="auto">
          <a:xfrm>
            <a:off x="1783397" y="1894267"/>
            <a:ext cx="3992880" cy="1225272"/>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en-GB" sz="7200" dirty="0">
                <a:effectLst/>
                <a:latin typeface="Calibri" panose="020F0502020204030204" pitchFamily="34" charset="0"/>
                <a:ea typeface="Calibri" panose="020F0502020204030204" pitchFamily="34" charset="0"/>
                <a:cs typeface="Times New Roman" panose="02020603050405020304" pitchFamily="18" charset="0"/>
              </a:rPr>
              <a:t>Chemistry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BE7091F2-D48B-42B5-B870-948B0642650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0348" y="2978861"/>
            <a:ext cx="5498978" cy="5514507"/>
          </a:xfrm>
          <a:prstGeom prst="rect">
            <a:avLst/>
          </a:prstGeom>
          <a:noFill/>
          <a:ln>
            <a:noFill/>
          </a:ln>
        </p:spPr>
      </p:pic>
    </p:spTree>
    <p:extLst>
      <p:ext uri="{BB962C8B-B14F-4D97-AF65-F5344CB8AC3E}">
        <p14:creationId xmlns:p14="http://schemas.microsoft.com/office/powerpoint/2010/main" val="3163228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44625" y="1189101"/>
            <a:ext cx="7044600" cy="2952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p:nvPr/>
        </p:nvSpPr>
        <p:spPr>
          <a:xfrm>
            <a:off x="0" y="3"/>
            <a:ext cx="7044600" cy="11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595959"/>
                </a:solidFill>
                <a:latin typeface="Fugaz One"/>
                <a:ea typeface="Fugaz One"/>
                <a:cs typeface="Fugaz One"/>
                <a:sym typeface="Fugaz One"/>
              </a:rPr>
              <a:t>What you need to know about ...</a:t>
            </a:r>
            <a:endParaRPr sz="2400">
              <a:solidFill>
                <a:srgbClr val="595959"/>
              </a:solidFill>
              <a:latin typeface="Fugaz One"/>
              <a:ea typeface="Fugaz One"/>
              <a:cs typeface="Fugaz One"/>
              <a:sym typeface="Fugaz One"/>
            </a:endParaRPr>
          </a:p>
        </p:txBody>
      </p:sp>
      <p:sp>
        <p:nvSpPr>
          <p:cNvPr id="56" name="Google Shape;56;p13"/>
          <p:cNvSpPr/>
          <p:nvPr/>
        </p:nvSpPr>
        <p:spPr>
          <a:xfrm>
            <a:off x="2717175" y="415500"/>
            <a:ext cx="4877100" cy="710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Happy Monkey"/>
                <a:ea typeface="Happy Monkey"/>
                <a:cs typeface="Happy Monkey"/>
                <a:sym typeface="Happy Monkey"/>
              </a:rPr>
              <a:t>Elements, Compounds and Mixtures</a:t>
            </a:r>
            <a:endParaRPr sz="1800">
              <a:latin typeface="Happy Monkey"/>
              <a:ea typeface="Happy Monkey"/>
              <a:cs typeface="Happy Monkey"/>
              <a:sym typeface="Happy Monkey"/>
            </a:endParaRPr>
          </a:p>
        </p:txBody>
      </p:sp>
      <p:sp>
        <p:nvSpPr>
          <p:cNvPr id="57" name="Google Shape;57;p13"/>
          <p:cNvSpPr txBox="1"/>
          <p:nvPr/>
        </p:nvSpPr>
        <p:spPr>
          <a:xfrm>
            <a:off x="270775" y="1125900"/>
            <a:ext cx="7044600" cy="82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Elements</a:t>
            </a:r>
            <a:endParaRPr sz="1800">
              <a:latin typeface="Fugaz One"/>
              <a:ea typeface="Fugaz One"/>
              <a:cs typeface="Fugaz One"/>
              <a:sym typeface="Fugaz One"/>
            </a:endParaRPr>
          </a:p>
          <a:p>
            <a:pPr marL="0" lvl="0" indent="0" algn="l" rtl="0">
              <a:spcBef>
                <a:spcPts val="0"/>
              </a:spcBef>
              <a:spcAft>
                <a:spcPts val="0"/>
              </a:spcAft>
              <a:buClr>
                <a:schemeClr val="dk1"/>
              </a:buClr>
              <a:buSzPts val="1100"/>
              <a:buFont typeface="Arial"/>
              <a:buNone/>
            </a:pPr>
            <a:r>
              <a:rPr lang="en-GB" sz="1600" b="1" u="sng">
                <a:solidFill>
                  <a:schemeClr val="dk1"/>
                </a:solidFill>
                <a:latin typeface="Happy Monkey"/>
                <a:ea typeface="Happy Monkey"/>
                <a:cs typeface="Happy Monkey"/>
                <a:sym typeface="Happy Monkey"/>
              </a:rPr>
              <a:t>An element is a substance made from only one type of atom, it cannot be broken down chemically.</a:t>
            </a:r>
            <a:endParaRPr sz="1600" b="1" u="sng">
              <a:latin typeface="Happy Monkey"/>
              <a:ea typeface="Happy Monkey"/>
              <a:cs typeface="Happy Monkey"/>
              <a:sym typeface="Happy Monkey"/>
            </a:endParaRPr>
          </a:p>
        </p:txBody>
      </p:sp>
      <p:sp>
        <p:nvSpPr>
          <p:cNvPr id="58" name="Google Shape;58;p13"/>
          <p:cNvSpPr/>
          <p:nvPr/>
        </p:nvSpPr>
        <p:spPr>
          <a:xfrm>
            <a:off x="257700" y="4267409"/>
            <a:ext cx="7044600" cy="2952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txBox="1"/>
          <p:nvPr/>
        </p:nvSpPr>
        <p:spPr>
          <a:xfrm>
            <a:off x="283850" y="4204208"/>
            <a:ext cx="7044600" cy="82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Compounds</a:t>
            </a:r>
            <a:endParaRPr sz="1800">
              <a:latin typeface="Fugaz One"/>
              <a:ea typeface="Fugaz One"/>
              <a:cs typeface="Fugaz One"/>
              <a:sym typeface="Fugaz One"/>
            </a:endParaRPr>
          </a:p>
          <a:p>
            <a:pPr marL="0" lvl="0" indent="0" algn="l" rtl="0">
              <a:spcBef>
                <a:spcPts val="0"/>
              </a:spcBef>
              <a:spcAft>
                <a:spcPts val="0"/>
              </a:spcAft>
              <a:buNone/>
            </a:pPr>
            <a:r>
              <a:rPr lang="en-GB" sz="1600" b="1" u="sng">
                <a:latin typeface="Happy Monkey"/>
                <a:ea typeface="Happy Monkey"/>
                <a:cs typeface="Happy Monkey"/>
                <a:sym typeface="Happy Monkey"/>
              </a:rPr>
              <a:t>Compounds are made up from more than one type of atom and are chemically bonded</a:t>
            </a:r>
            <a:endParaRPr sz="1600" b="1" u="sng">
              <a:latin typeface="Happy Monkey"/>
              <a:ea typeface="Happy Monkey"/>
              <a:cs typeface="Happy Monkey"/>
              <a:sym typeface="Happy Monkey"/>
            </a:endParaRPr>
          </a:p>
        </p:txBody>
      </p:sp>
      <p:sp>
        <p:nvSpPr>
          <p:cNvPr id="60" name="Google Shape;60;p13"/>
          <p:cNvSpPr txBox="1"/>
          <p:nvPr/>
        </p:nvSpPr>
        <p:spPr>
          <a:xfrm>
            <a:off x="322750" y="5326820"/>
            <a:ext cx="2178000" cy="89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It is hard to separate the atoms within a compound - they need a chemical reaction.</a:t>
            </a:r>
            <a:endParaRPr sz="1200">
              <a:latin typeface="Happy Monkey"/>
              <a:ea typeface="Happy Monkey"/>
              <a:cs typeface="Happy Monkey"/>
              <a:sym typeface="Happy Monkey"/>
            </a:endParaRPr>
          </a:p>
        </p:txBody>
      </p:sp>
      <p:sp>
        <p:nvSpPr>
          <p:cNvPr id="61" name="Google Shape;61;p13"/>
          <p:cNvSpPr txBox="1"/>
          <p:nvPr/>
        </p:nvSpPr>
        <p:spPr>
          <a:xfrm>
            <a:off x="4677825" y="5295220"/>
            <a:ext cx="2178000" cy="89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The atoms which make up a compound have different properties to the compound.</a:t>
            </a:r>
            <a:endParaRPr sz="1200">
              <a:latin typeface="Happy Monkey"/>
              <a:ea typeface="Happy Monkey"/>
              <a:cs typeface="Happy Monkey"/>
              <a:sym typeface="Happy Monkey"/>
            </a:endParaRPr>
          </a:p>
        </p:txBody>
      </p:sp>
      <p:sp>
        <p:nvSpPr>
          <p:cNvPr id="62" name="Google Shape;62;p13"/>
          <p:cNvSpPr/>
          <p:nvPr/>
        </p:nvSpPr>
        <p:spPr>
          <a:xfrm>
            <a:off x="7362825" y="11382375"/>
            <a:ext cx="363000" cy="3630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 name="Google Shape;63;p13"/>
          <p:cNvPicPr preferRelativeResize="0"/>
          <p:nvPr/>
        </p:nvPicPr>
        <p:blipFill rotWithShape="1">
          <a:blip r:embed="rId3">
            <a:alphaModFix/>
          </a:blip>
          <a:srcRect b="17654"/>
          <a:stretch/>
        </p:blipFill>
        <p:spPr>
          <a:xfrm>
            <a:off x="2586275" y="2336563"/>
            <a:ext cx="1872050" cy="1541575"/>
          </a:xfrm>
          <a:prstGeom prst="rect">
            <a:avLst/>
          </a:prstGeom>
          <a:noFill/>
          <a:ln>
            <a:noFill/>
          </a:ln>
        </p:spPr>
      </p:pic>
      <p:sp>
        <p:nvSpPr>
          <p:cNvPr id="64" name="Google Shape;64;p13"/>
          <p:cNvSpPr txBox="1"/>
          <p:nvPr/>
        </p:nvSpPr>
        <p:spPr>
          <a:xfrm>
            <a:off x="2628613" y="6320470"/>
            <a:ext cx="2178000" cy="89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The atoms are in a fixed ratio.</a:t>
            </a:r>
            <a:endParaRPr sz="1200">
              <a:latin typeface="Happy Monkey"/>
              <a:ea typeface="Happy Monkey"/>
              <a:cs typeface="Happy Monkey"/>
              <a:sym typeface="Happy Monkey"/>
            </a:endParaRPr>
          </a:p>
        </p:txBody>
      </p:sp>
      <p:pic>
        <p:nvPicPr>
          <p:cNvPr id="65" name="Google Shape;65;p13"/>
          <p:cNvPicPr preferRelativeResize="0"/>
          <p:nvPr/>
        </p:nvPicPr>
        <p:blipFill rotWithShape="1">
          <a:blip r:embed="rId4">
            <a:alphaModFix/>
          </a:blip>
          <a:srcRect b="18407"/>
          <a:stretch/>
        </p:blipFill>
        <p:spPr>
          <a:xfrm>
            <a:off x="2754113" y="8192821"/>
            <a:ext cx="1696501" cy="1384215"/>
          </a:xfrm>
          <a:prstGeom prst="rect">
            <a:avLst/>
          </a:prstGeom>
          <a:noFill/>
          <a:ln>
            <a:noFill/>
          </a:ln>
        </p:spPr>
      </p:pic>
      <p:sp>
        <p:nvSpPr>
          <p:cNvPr id="66" name="Google Shape;66;p13"/>
          <p:cNvSpPr/>
          <p:nvPr/>
        </p:nvSpPr>
        <p:spPr>
          <a:xfrm>
            <a:off x="270775" y="7408909"/>
            <a:ext cx="7044600" cy="2952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txBox="1"/>
          <p:nvPr/>
        </p:nvSpPr>
        <p:spPr>
          <a:xfrm>
            <a:off x="296925" y="7345708"/>
            <a:ext cx="7044600" cy="82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Mixtures</a:t>
            </a:r>
            <a:endParaRPr sz="1800">
              <a:latin typeface="Fugaz One"/>
              <a:ea typeface="Fugaz One"/>
              <a:cs typeface="Fugaz One"/>
              <a:sym typeface="Fugaz One"/>
            </a:endParaRPr>
          </a:p>
          <a:p>
            <a:pPr marL="0" lvl="0" indent="0" algn="l" rtl="0">
              <a:spcBef>
                <a:spcPts val="0"/>
              </a:spcBef>
              <a:spcAft>
                <a:spcPts val="0"/>
              </a:spcAft>
              <a:buNone/>
            </a:pPr>
            <a:r>
              <a:rPr lang="en-GB" sz="1600" b="1" u="sng">
                <a:latin typeface="Happy Monkey"/>
                <a:ea typeface="Happy Monkey"/>
                <a:cs typeface="Happy Monkey"/>
                <a:sym typeface="Happy Monkey"/>
              </a:rPr>
              <a:t>Mixtures are made up from more than one type of atom or compound and are not chemically bonded</a:t>
            </a:r>
            <a:endParaRPr sz="1600" b="1" u="sng">
              <a:latin typeface="Happy Monkey"/>
              <a:ea typeface="Happy Monkey"/>
              <a:cs typeface="Happy Monkey"/>
              <a:sym typeface="Happy Monkey"/>
            </a:endParaRPr>
          </a:p>
        </p:txBody>
      </p:sp>
      <p:sp>
        <p:nvSpPr>
          <p:cNvPr id="68" name="Google Shape;68;p13"/>
          <p:cNvSpPr txBox="1"/>
          <p:nvPr/>
        </p:nvSpPr>
        <p:spPr>
          <a:xfrm>
            <a:off x="335825" y="8468320"/>
            <a:ext cx="2178000" cy="89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It is hard to separate the different substances of a mixture - they do not need a chemical reaction.</a:t>
            </a:r>
            <a:endParaRPr sz="1200">
              <a:latin typeface="Happy Monkey"/>
              <a:ea typeface="Happy Monkey"/>
              <a:cs typeface="Happy Monkey"/>
              <a:sym typeface="Happy Monkey"/>
            </a:endParaRPr>
          </a:p>
        </p:txBody>
      </p:sp>
      <p:sp>
        <p:nvSpPr>
          <p:cNvPr id="69" name="Google Shape;69;p13"/>
          <p:cNvSpPr txBox="1"/>
          <p:nvPr/>
        </p:nvSpPr>
        <p:spPr>
          <a:xfrm>
            <a:off x="4690900" y="8436720"/>
            <a:ext cx="2178000" cy="89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The substances which make up a compound keep the same properties even when they are in a mixture.</a:t>
            </a:r>
            <a:endParaRPr sz="1200">
              <a:latin typeface="Happy Monkey"/>
              <a:ea typeface="Happy Monkey"/>
              <a:cs typeface="Happy Monkey"/>
              <a:sym typeface="Happy Monkey"/>
            </a:endParaRPr>
          </a:p>
        </p:txBody>
      </p:sp>
      <p:sp>
        <p:nvSpPr>
          <p:cNvPr id="70" name="Google Shape;70;p13"/>
          <p:cNvSpPr txBox="1"/>
          <p:nvPr/>
        </p:nvSpPr>
        <p:spPr>
          <a:xfrm>
            <a:off x="2641688" y="9461970"/>
            <a:ext cx="2178000" cy="89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The substances which make up a mixture are not in a fixed ratio.</a:t>
            </a:r>
            <a:endParaRPr sz="1200">
              <a:latin typeface="Happy Monkey"/>
              <a:ea typeface="Happy Monkey"/>
              <a:cs typeface="Happy Monkey"/>
              <a:sym typeface="Happy Monkey"/>
            </a:endParaRPr>
          </a:p>
        </p:txBody>
      </p:sp>
      <p:pic>
        <p:nvPicPr>
          <p:cNvPr id="71" name="Google Shape;71;p13"/>
          <p:cNvPicPr preferRelativeResize="0"/>
          <p:nvPr/>
        </p:nvPicPr>
        <p:blipFill rotWithShape="1">
          <a:blip r:embed="rId5">
            <a:alphaModFix/>
          </a:blip>
          <a:srcRect t="9748" b="23115"/>
          <a:stretch/>
        </p:blipFill>
        <p:spPr>
          <a:xfrm>
            <a:off x="2921709" y="5224837"/>
            <a:ext cx="1335154" cy="8964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4550A-5BCC-4345-A566-35823187D24F}"/>
              </a:ext>
            </a:extLst>
          </p:cNvPr>
          <p:cNvSpPr>
            <a:spLocks noGrp="1"/>
          </p:cNvSpPr>
          <p:nvPr>
            <p:ph type="title"/>
          </p:nvPr>
        </p:nvSpPr>
        <p:spPr>
          <a:xfrm>
            <a:off x="319125" y="59155"/>
            <a:ext cx="7044600" cy="2802847"/>
          </a:xfrm>
        </p:spPr>
        <p:txBody>
          <a:bodyPr/>
          <a:lstStyle/>
          <a:p>
            <a:pPr algn="ctr"/>
            <a:r>
              <a:rPr lang="en-GB" sz="1400" dirty="0"/>
              <a:t>In science at Pensby we believe in 5 keystone revision activities that support knowledge retrieval and having fun with revision.</a:t>
            </a:r>
            <a:br>
              <a:rPr lang="en-GB" sz="1400" dirty="0"/>
            </a:br>
            <a:r>
              <a:rPr lang="en-GB" sz="1400" dirty="0"/>
              <a:t>1. Mind mapping</a:t>
            </a:r>
            <a:br>
              <a:rPr lang="en-GB" sz="1400" dirty="0"/>
            </a:br>
            <a:r>
              <a:rPr lang="en-GB" sz="1400" dirty="0"/>
              <a:t>2. Flashcards</a:t>
            </a:r>
            <a:br>
              <a:rPr lang="en-GB" sz="1400" dirty="0"/>
            </a:br>
            <a:r>
              <a:rPr lang="en-GB" sz="1400" dirty="0"/>
              <a:t>3. Quizzing</a:t>
            </a:r>
            <a:br>
              <a:rPr lang="en-GB" sz="1400" dirty="0"/>
            </a:br>
            <a:r>
              <a:rPr lang="en-GB" sz="1400" dirty="0"/>
              <a:t>4. Model essay plans</a:t>
            </a:r>
            <a:br>
              <a:rPr lang="en-GB" sz="1400" dirty="0"/>
            </a:br>
            <a:r>
              <a:rPr lang="en-GB" sz="1400" dirty="0"/>
              <a:t>5. Timed Practice</a:t>
            </a:r>
            <a:br>
              <a:rPr lang="en-GB" sz="1400" dirty="0"/>
            </a:br>
            <a:br>
              <a:rPr lang="en-GB" sz="1400" dirty="0"/>
            </a:br>
            <a:r>
              <a:rPr lang="en-GB" sz="1400" dirty="0"/>
              <a:t>For each topic you should try and use the activities above to help recall the information you will need for your exam.</a:t>
            </a:r>
            <a:br>
              <a:rPr lang="en-GB" sz="1400" dirty="0"/>
            </a:br>
            <a:br>
              <a:rPr lang="en-GB" sz="1400" dirty="0"/>
            </a:br>
            <a:r>
              <a:rPr lang="en-GB" sz="1400" dirty="0"/>
              <a:t>Here are some useful things to remember about how to utilise these activities.</a:t>
            </a:r>
          </a:p>
        </p:txBody>
      </p:sp>
      <p:graphicFrame>
        <p:nvGraphicFramePr>
          <p:cNvPr id="4" name="Table 3">
            <a:extLst>
              <a:ext uri="{FF2B5EF4-FFF2-40B4-BE49-F238E27FC236}">
                <a16:creationId xmlns:a16="http://schemas.microsoft.com/office/drawing/2014/main" id="{6B73E9C7-588A-4477-8982-456B70F22BE5}"/>
              </a:ext>
            </a:extLst>
          </p:cNvPr>
          <p:cNvGraphicFramePr>
            <a:graphicFrameLocks noGrp="1"/>
          </p:cNvGraphicFramePr>
          <p:nvPr>
            <p:extLst>
              <p:ext uri="{D42A27DB-BD31-4B8C-83A1-F6EECF244321}">
                <p14:modId xmlns:p14="http://schemas.microsoft.com/office/powerpoint/2010/main" val="2048062570"/>
              </p:ext>
            </p:extLst>
          </p:nvPr>
        </p:nvGraphicFramePr>
        <p:xfrm>
          <a:off x="319126" y="2862003"/>
          <a:ext cx="6983012" cy="7649713"/>
        </p:xfrm>
        <a:graphic>
          <a:graphicData uri="http://schemas.openxmlformats.org/drawingml/2006/table">
            <a:tbl>
              <a:tblPr firstRow="1" bandRow="1">
                <a:tableStyleId>{5940675A-B579-460E-94D1-54222C63F5DA}</a:tableStyleId>
              </a:tblPr>
              <a:tblGrid>
                <a:gridCol w="1353777">
                  <a:extLst>
                    <a:ext uri="{9D8B030D-6E8A-4147-A177-3AD203B41FA5}">
                      <a16:colId xmlns:a16="http://schemas.microsoft.com/office/drawing/2014/main" val="1536716682"/>
                    </a:ext>
                  </a:extLst>
                </a:gridCol>
                <a:gridCol w="3301564">
                  <a:extLst>
                    <a:ext uri="{9D8B030D-6E8A-4147-A177-3AD203B41FA5}">
                      <a16:colId xmlns:a16="http://schemas.microsoft.com/office/drawing/2014/main" val="1481598598"/>
                    </a:ext>
                  </a:extLst>
                </a:gridCol>
                <a:gridCol w="2327671">
                  <a:extLst>
                    <a:ext uri="{9D8B030D-6E8A-4147-A177-3AD203B41FA5}">
                      <a16:colId xmlns:a16="http://schemas.microsoft.com/office/drawing/2014/main" val="3680291045"/>
                    </a:ext>
                  </a:extLst>
                </a:gridCol>
              </a:tblGrid>
              <a:tr h="349215">
                <a:tc>
                  <a:txBody>
                    <a:bodyPr/>
                    <a:lstStyle/>
                    <a:p>
                      <a:endParaRPr lang="en-GB" sz="1200" dirty="0"/>
                    </a:p>
                  </a:txBody>
                  <a:tcPr/>
                </a:tc>
                <a:tc>
                  <a:txBody>
                    <a:bodyPr/>
                    <a:lstStyle/>
                    <a:p>
                      <a:r>
                        <a:rPr lang="en-GB" sz="1200" dirty="0"/>
                        <a:t>Helpful Tips</a:t>
                      </a:r>
                    </a:p>
                  </a:txBody>
                  <a:tcPr/>
                </a:tc>
                <a:tc>
                  <a:txBody>
                    <a:bodyPr/>
                    <a:lstStyle/>
                    <a:p>
                      <a:r>
                        <a:rPr lang="en-GB" sz="1200" dirty="0"/>
                        <a:t>Top things to do</a:t>
                      </a:r>
                    </a:p>
                  </a:txBody>
                  <a:tcPr/>
                </a:tc>
                <a:extLst>
                  <a:ext uri="{0D108BD9-81ED-4DB2-BD59-A6C34878D82A}">
                    <a16:rowId xmlns:a16="http://schemas.microsoft.com/office/drawing/2014/main" val="2766249446"/>
                  </a:ext>
                </a:extLst>
              </a:tr>
              <a:tr h="1652934">
                <a:tc>
                  <a:txBody>
                    <a:bodyPr/>
                    <a:lstStyle/>
                    <a:p>
                      <a:r>
                        <a:rPr lang="en-GB" sz="1200" dirty="0"/>
                        <a:t>Mind mapping</a:t>
                      </a:r>
                    </a:p>
                  </a:txBody>
                  <a:tcPr/>
                </a:tc>
                <a:tc>
                  <a:txBody>
                    <a:bodyPr/>
                    <a:lstStyle/>
                    <a:p>
                      <a:pPr marL="285750" indent="-285750">
                        <a:buFont typeface="Arial" panose="020B0604020202020204" pitchFamily="34" charset="0"/>
                        <a:buChar char="•"/>
                      </a:pPr>
                      <a:r>
                        <a:rPr lang="en-GB" sz="1200" dirty="0"/>
                        <a:t>Use your book and the support sheets enclosed in this booklet to ensure you have all the required information on the map.</a:t>
                      </a:r>
                    </a:p>
                    <a:p>
                      <a:pPr marL="285750" indent="-285750">
                        <a:buFont typeface="Arial" panose="020B0604020202020204" pitchFamily="34" charset="0"/>
                        <a:buChar char="•"/>
                      </a:pPr>
                      <a:r>
                        <a:rPr lang="en-GB" sz="1200" dirty="0"/>
                        <a:t>Single words and pictures on branches.</a:t>
                      </a:r>
                    </a:p>
                    <a:p>
                      <a:pPr marL="285750" indent="-285750">
                        <a:buFont typeface="Arial" panose="020B0604020202020204" pitchFamily="34" charset="0"/>
                        <a:buChar char="•"/>
                      </a:pPr>
                      <a:r>
                        <a:rPr lang="en-GB" sz="1200" dirty="0"/>
                        <a:t>No more than 5 sub sections per section.</a:t>
                      </a:r>
                    </a:p>
                  </a:txBody>
                  <a:tcPr/>
                </a:tc>
                <a:tc>
                  <a:txBody>
                    <a:bodyPr/>
                    <a:lstStyle/>
                    <a:p>
                      <a:pPr marL="285750" indent="-285750">
                        <a:buFont typeface="Arial" panose="020B0604020202020204" pitchFamily="34" charset="0"/>
                        <a:buChar char="•"/>
                      </a:pPr>
                      <a:r>
                        <a:rPr lang="en-GB" sz="1200" dirty="0"/>
                        <a:t>Create lots of sub categories.</a:t>
                      </a:r>
                    </a:p>
                    <a:p>
                      <a:pPr marL="285750" indent="-285750">
                        <a:buFont typeface="Arial" panose="020B0604020202020204" pitchFamily="34" charset="0"/>
                        <a:buChar char="•"/>
                      </a:pPr>
                      <a:r>
                        <a:rPr lang="en-GB" sz="1200" dirty="0"/>
                        <a:t>To be effective, you must practice recall- don’t just stick them in your folder or on your wall.</a:t>
                      </a:r>
                    </a:p>
                  </a:txBody>
                  <a:tcPr/>
                </a:tc>
                <a:extLst>
                  <a:ext uri="{0D108BD9-81ED-4DB2-BD59-A6C34878D82A}">
                    <a16:rowId xmlns:a16="http://schemas.microsoft.com/office/drawing/2014/main" val="633562426"/>
                  </a:ext>
                </a:extLst>
              </a:tr>
              <a:tr h="1303979">
                <a:tc>
                  <a:txBody>
                    <a:bodyPr/>
                    <a:lstStyle/>
                    <a:p>
                      <a:r>
                        <a:rPr lang="en-GB" sz="1200" dirty="0"/>
                        <a:t>Flashcards</a:t>
                      </a:r>
                    </a:p>
                  </a:txBody>
                  <a:tcPr/>
                </a:tc>
                <a:tc>
                  <a:txBody>
                    <a:bodyPr/>
                    <a:lstStyle/>
                    <a:p>
                      <a:pPr marL="285750" indent="-285750">
                        <a:buFont typeface="Arial" panose="020B0604020202020204" pitchFamily="34" charset="0"/>
                        <a:buChar char="•"/>
                      </a:pPr>
                      <a:r>
                        <a:rPr lang="en-GB" sz="1200" dirty="0"/>
                        <a:t>Create 5-10 per week and focus on these. Add them together in the following weeks.</a:t>
                      </a:r>
                    </a:p>
                    <a:p>
                      <a:pPr marL="285750" indent="-285750">
                        <a:buFont typeface="Arial" panose="020B0604020202020204" pitchFamily="34" charset="0"/>
                        <a:buChar char="•"/>
                      </a:pPr>
                      <a:r>
                        <a:rPr lang="en-GB" sz="1200" dirty="0"/>
                        <a:t>Use different colour to separate different subjects.</a:t>
                      </a:r>
                    </a:p>
                  </a:txBody>
                  <a:tcPr/>
                </a:tc>
                <a:tc>
                  <a:txBody>
                    <a:bodyPr/>
                    <a:lstStyle/>
                    <a:p>
                      <a:pPr marL="285750" indent="-285750">
                        <a:buFont typeface="Arial" panose="020B0604020202020204" pitchFamily="34" charset="0"/>
                        <a:buChar char="•"/>
                      </a:pPr>
                      <a:r>
                        <a:rPr lang="en-GB" sz="1200" dirty="0"/>
                        <a:t>Mix them up over the weeks.</a:t>
                      </a:r>
                    </a:p>
                    <a:p>
                      <a:pPr marL="285750" indent="-285750">
                        <a:buFont typeface="Arial" panose="020B0604020202020204" pitchFamily="34" charset="0"/>
                        <a:buChar char="•"/>
                      </a:pPr>
                      <a:r>
                        <a:rPr lang="en-GB" sz="1200" dirty="0"/>
                        <a:t>Play pairs, connect 4 in a sentence, odd one out, beat a timer- beat a friend or guess the 5 taken away.</a:t>
                      </a:r>
                    </a:p>
                  </a:txBody>
                  <a:tcPr/>
                </a:tc>
                <a:extLst>
                  <a:ext uri="{0D108BD9-81ED-4DB2-BD59-A6C34878D82A}">
                    <a16:rowId xmlns:a16="http://schemas.microsoft.com/office/drawing/2014/main" val="2483575619"/>
                  </a:ext>
                </a:extLst>
              </a:tr>
              <a:tr h="1090821">
                <a:tc>
                  <a:txBody>
                    <a:bodyPr/>
                    <a:lstStyle/>
                    <a:p>
                      <a:r>
                        <a:rPr lang="en-GB" sz="1200" dirty="0"/>
                        <a:t>Quizzing</a:t>
                      </a:r>
                    </a:p>
                  </a:txBody>
                  <a:tcPr/>
                </a:tc>
                <a:tc>
                  <a:txBody>
                    <a:bodyPr/>
                    <a:lstStyle/>
                    <a:p>
                      <a:pPr marL="285750" indent="-285750">
                        <a:buFont typeface="Arial" panose="020B0604020202020204" pitchFamily="34" charset="0"/>
                        <a:buChar char="•"/>
                      </a:pPr>
                      <a:r>
                        <a:rPr lang="en-GB" sz="1200" dirty="0"/>
                        <a:t>Create the answer sheets.</a:t>
                      </a:r>
                    </a:p>
                    <a:p>
                      <a:pPr marL="285750" indent="-285750">
                        <a:buFont typeface="Arial" panose="020B0604020202020204" pitchFamily="34" charset="0"/>
                        <a:buChar char="•"/>
                      </a:pPr>
                      <a:r>
                        <a:rPr lang="en-GB" sz="1200" dirty="0"/>
                        <a:t>Share and trade them with your friends- the more quizzes the better.</a:t>
                      </a:r>
                    </a:p>
                  </a:txBody>
                  <a:tcPr/>
                </a:tc>
                <a:tc>
                  <a:txBody>
                    <a:bodyPr/>
                    <a:lstStyle/>
                    <a:p>
                      <a:pPr marL="285750" indent="-285750">
                        <a:buFont typeface="Arial" panose="020B0604020202020204" pitchFamily="34" charset="0"/>
                        <a:buChar char="•"/>
                      </a:pPr>
                      <a:r>
                        <a:rPr lang="en-GB" sz="1200" dirty="0"/>
                        <a:t>Top 10 key facts.</a:t>
                      </a:r>
                    </a:p>
                    <a:p>
                      <a:pPr marL="285750" indent="-285750">
                        <a:buFont typeface="Arial" panose="020B0604020202020204" pitchFamily="34" charset="0"/>
                        <a:buChar char="•"/>
                      </a:pPr>
                      <a:r>
                        <a:rPr lang="en-GB" sz="1200" dirty="0"/>
                        <a:t>Multiple choice quizzes.</a:t>
                      </a:r>
                    </a:p>
                    <a:p>
                      <a:pPr marL="285750" indent="-285750">
                        <a:buFont typeface="Arial" panose="020B0604020202020204" pitchFamily="34" charset="0"/>
                        <a:buChar char="•"/>
                      </a:pPr>
                      <a:r>
                        <a:rPr lang="en-GB" sz="1200" dirty="0"/>
                        <a:t>Fill in gaps.</a:t>
                      </a:r>
                    </a:p>
                    <a:p>
                      <a:pPr marL="285750" indent="-285750">
                        <a:buFont typeface="Arial" panose="020B0604020202020204" pitchFamily="34" charset="0"/>
                        <a:buChar char="•"/>
                      </a:pPr>
                      <a:r>
                        <a:rPr lang="en-GB" sz="1200" dirty="0"/>
                        <a:t>Crosswords.</a:t>
                      </a:r>
                    </a:p>
                  </a:txBody>
                  <a:tcPr/>
                </a:tc>
                <a:extLst>
                  <a:ext uri="{0D108BD9-81ED-4DB2-BD59-A6C34878D82A}">
                    <a16:rowId xmlns:a16="http://schemas.microsoft.com/office/drawing/2014/main" val="2982153395"/>
                  </a:ext>
                </a:extLst>
              </a:tr>
              <a:tr h="1295537">
                <a:tc>
                  <a:txBody>
                    <a:bodyPr/>
                    <a:lstStyle/>
                    <a:p>
                      <a:r>
                        <a:rPr lang="en-GB" sz="1200" dirty="0"/>
                        <a:t>Model Essay practice</a:t>
                      </a:r>
                    </a:p>
                  </a:txBody>
                  <a:tcPr/>
                </a:tc>
                <a:tc>
                  <a:txBody>
                    <a:bodyPr/>
                    <a:lstStyle/>
                    <a:p>
                      <a:pPr marL="285750" indent="-285750">
                        <a:buFont typeface="Arial" panose="020B0604020202020204" pitchFamily="34" charset="0"/>
                        <a:buChar char="•"/>
                      </a:pPr>
                      <a:r>
                        <a:rPr lang="en-GB" sz="1200" dirty="0"/>
                        <a:t>Create single side cards with a concise introduction, main body bullet points and a conclusion for different topic areas. </a:t>
                      </a:r>
                    </a:p>
                  </a:txBody>
                  <a:tcPr/>
                </a:tc>
                <a:tc>
                  <a:txBody>
                    <a:bodyPr/>
                    <a:lstStyle/>
                    <a:p>
                      <a:pPr marL="285750" indent="-285750">
                        <a:buFont typeface="Arial" panose="020B0604020202020204" pitchFamily="34" charset="0"/>
                        <a:buChar char="•"/>
                      </a:pPr>
                      <a:r>
                        <a:rPr lang="en-GB" sz="1200" dirty="0"/>
                        <a:t>Bullet points only- no full sentences- its not a full essay.</a:t>
                      </a:r>
                    </a:p>
                    <a:p>
                      <a:pPr marL="285750" indent="-285750">
                        <a:buFont typeface="Arial" panose="020B0604020202020204" pitchFamily="34" charset="0"/>
                        <a:buChar char="•"/>
                      </a:pPr>
                      <a:r>
                        <a:rPr lang="en-GB" sz="1200" dirty="0"/>
                        <a:t>After created, be quizzed on the content of the card.</a:t>
                      </a:r>
                    </a:p>
                  </a:txBody>
                  <a:tcPr/>
                </a:tc>
                <a:extLst>
                  <a:ext uri="{0D108BD9-81ED-4DB2-BD59-A6C34878D82A}">
                    <a16:rowId xmlns:a16="http://schemas.microsoft.com/office/drawing/2014/main" val="300760915"/>
                  </a:ext>
                </a:extLst>
              </a:tr>
              <a:tr h="1957227">
                <a:tc>
                  <a:txBody>
                    <a:bodyPr/>
                    <a:lstStyle/>
                    <a:p>
                      <a:r>
                        <a:rPr lang="en-GB" sz="1200" dirty="0"/>
                        <a:t>Timed Practice.</a:t>
                      </a:r>
                    </a:p>
                  </a:txBody>
                  <a:tcPr/>
                </a:tc>
                <a:tc>
                  <a:txBody>
                    <a:bodyPr/>
                    <a:lstStyle/>
                    <a:p>
                      <a:pPr marL="285750" indent="-285750">
                        <a:buFont typeface="Arial" panose="020B0604020202020204" pitchFamily="34" charset="0"/>
                        <a:buChar char="•"/>
                      </a:pPr>
                      <a:r>
                        <a:rPr lang="en-GB" sz="1200" dirty="0"/>
                        <a:t>Set a timer- take away all notes and distractions. This is the last step in any revision- you should have thoroughly studied key content before.</a:t>
                      </a:r>
                    </a:p>
                  </a:txBody>
                  <a:tcPr/>
                </a:tc>
                <a:tc>
                  <a:txBody>
                    <a:bodyPr/>
                    <a:lstStyle/>
                    <a:p>
                      <a:pPr marL="285750" indent="-285750">
                        <a:buFont typeface="Arial" panose="020B0604020202020204" pitchFamily="34" charset="0"/>
                        <a:buChar char="•"/>
                      </a:pPr>
                      <a:r>
                        <a:rPr lang="en-GB" sz="1200" dirty="0"/>
                        <a:t>Do the same timed activity as a friend and swap.</a:t>
                      </a:r>
                    </a:p>
                    <a:p>
                      <a:pPr marL="285750" indent="-285750">
                        <a:buFont typeface="Arial" panose="020B0604020202020204" pitchFamily="34" charset="0"/>
                        <a:buChar char="•"/>
                      </a:pPr>
                      <a:r>
                        <a:rPr lang="en-GB" sz="1200" dirty="0"/>
                        <a:t>Always review your answers.</a:t>
                      </a:r>
                    </a:p>
                  </a:txBody>
                  <a:tcPr/>
                </a:tc>
                <a:extLst>
                  <a:ext uri="{0D108BD9-81ED-4DB2-BD59-A6C34878D82A}">
                    <a16:rowId xmlns:a16="http://schemas.microsoft.com/office/drawing/2014/main" val="2584837864"/>
                  </a:ext>
                </a:extLst>
              </a:tr>
            </a:tbl>
          </a:graphicData>
        </a:graphic>
      </p:graphicFrame>
      <p:sp>
        <p:nvSpPr>
          <p:cNvPr id="5" name="Slide Number Placeholder 4">
            <a:extLst>
              <a:ext uri="{FF2B5EF4-FFF2-40B4-BE49-F238E27FC236}">
                <a16:creationId xmlns:a16="http://schemas.microsoft.com/office/drawing/2014/main" id="{C2E5D81A-CA2A-43E0-A03E-BE95C5DB81D8}"/>
              </a:ext>
            </a:extLst>
          </p:cNvPr>
          <p:cNvSpPr>
            <a:spLocks noGrp="1"/>
          </p:cNvSpPr>
          <p:nvPr>
            <p:ph type="sldNum" idx="12"/>
          </p:nvPr>
        </p:nvSpPr>
        <p:spPr/>
        <p:txBody>
          <a:bodyPr/>
          <a:lstStyle/>
          <a:p>
            <a:fld id="{00000000-1234-1234-1234-123412341234}" type="slidenum">
              <a:rPr lang="en-GB" smtClean="0"/>
              <a:pPr/>
              <a:t>2</a:t>
            </a:fld>
            <a:endParaRPr lang="en-GB"/>
          </a:p>
        </p:txBody>
      </p:sp>
    </p:spTree>
    <p:extLst>
      <p:ext uri="{BB962C8B-B14F-4D97-AF65-F5344CB8AC3E}">
        <p14:creationId xmlns:p14="http://schemas.microsoft.com/office/powerpoint/2010/main" val="186008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11433" t="10219" r="12242" b="16627"/>
          <a:stretch/>
        </p:blipFill>
        <p:spPr>
          <a:xfrm>
            <a:off x="3267372" y="4200821"/>
            <a:ext cx="1018491" cy="976196"/>
          </a:xfrm>
          <a:prstGeom prst="rect">
            <a:avLst/>
          </a:prstGeom>
          <a:noFill/>
          <a:ln>
            <a:noFill/>
          </a:ln>
        </p:spPr>
      </p:pic>
      <p:sp>
        <p:nvSpPr>
          <p:cNvPr id="55" name="Google Shape;55;p13"/>
          <p:cNvSpPr/>
          <p:nvPr/>
        </p:nvSpPr>
        <p:spPr>
          <a:xfrm>
            <a:off x="244625" y="1173225"/>
            <a:ext cx="7044600" cy="2210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p:nvPr/>
        </p:nvSpPr>
        <p:spPr>
          <a:xfrm>
            <a:off x="0" y="3"/>
            <a:ext cx="7044600" cy="11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595959"/>
                </a:solidFill>
                <a:latin typeface="Fugaz One"/>
                <a:ea typeface="Fugaz One"/>
                <a:cs typeface="Fugaz One"/>
                <a:sym typeface="Fugaz One"/>
              </a:rPr>
              <a:t>What you need to know about ...</a:t>
            </a:r>
            <a:endParaRPr sz="2400">
              <a:solidFill>
                <a:srgbClr val="595959"/>
              </a:solidFill>
              <a:latin typeface="Fugaz One"/>
              <a:ea typeface="Fugaz One"/>
              <a:cs typeface="Fugaz One"/>
              <a:sym typeface="Fugaz One"/>
            </a:endParaRPr>
          </a:p>
        </p:txBody>
      </p:sp>
      <p:sp>
        <p:nvSpPr>
          <p:cNvPr id="57" name="Google Shape;57;p13"/>
          <p:cNvSpPr/>
          <p:nvPr/>
        </p:nvSpPr>
        <p:spPr>
          <a:xfrm>
            <a:off x="2717175" y="415500"/>
            <a:ext cx="4877100" cy="710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Happy Monkey"/>
                <a:ea typeface="Happy Monkey"/>
                <a:cs typeface="Happy Monkey"/>
                <a:sym typeface="Happy Monkey"/>
              </a:rPr>
              <a:t>Solids, Liquids and Gases</a:t>
            </a:r>
            <a:endParaRPr sz="1800">
              <a:latin typeface="Happy Monkey"/>
              <a:ea typeface="Happy Monkey"/>
              <a:cs typeface="Happy Monkey"/>
              <a:sym typeface="Happy Monkey"/>
            </a:endParaRPr>
          </a:p>
        </p:txBody>
      </p:sp>
      <p:sp>
        <p:nvSpPr>
          <p:cNvPr id="58" name="Google Shape;58;p13"/>
          <p:cNvSpPr txBox="1"/>
          <p:nvPr/>
        </p:nvSpPr>
        <p:spPr>
          <a:xfrm>
            <a:off x="270775" y="1125900"/>
            <a:ext cx="7044600" cy="6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Solids</a:t>
            </a:r>
            <a:endParaRPr sz="1800">
              <a:latin typeface="Fugaz One"/>
              <a:ea typeface="Fugaz One"/>
              <a:cs typeface="Fugaz One"/>
              <a:sym typeface="Fugaz One"/>
            </a:endParaRPr>
          </a:p>
          <a:p>
            <a:pPr marL="0" lvl="0" indent="0" algn="l" rtl="0">
              <a:spcBef>
                <a:spcPts val="0"/>
              </a:spcBef>
              <a:spcAft>
                <a:spcPts val="0"/>
              </a:spcAft>
              <a:buNone/>
            </a:pPr>
            <a:endParaRPr sz="1600" b="1" u="sng">
              <a:latin typeface="Happy Monkey"/>
              <a:ea typeface="Happy Monkey"/>
              <a:cs typeface="Happy Monkey"/>
              <a:sym typeface="Happy Monkey"/>
            </a:endParaRPr>
          </a:p>
        </p:txBody>
      </p:sp>
      <p:sp>
        <p:nvSpPr>
          <p:cNvPr id="59" name="Google Shape;59;p13"/>
          <p:cNvSpPr/>
          <p:nvPr/>
        </p:nvSpPr>
        <p:spPr>
          <a:xfrm>
            <a:off x="257688" y="3484738"/>
            <a:ext cx="7044600" cy="2210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txBox="1"/>
          <p:nvPr/>
        </p:nvSpPr>
        <p:spPr>
          <a:xfrm>
            <a:off x="270763" y="3484725"/>
            <a:ext cx="7044600" cy="6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Liquids</a:t>
            </a:r>
            <a:endParaRPr sz="1800">
              <a:latin typeface="Fugaz One"/>
              <a:ea typeface="Fugaz One"/>
              <a:cs typeface="Fugaz One"/>
              <a:sym typeface="Fugaz One"/>
            </a:endParaRPr>
          </a:p>
          <a:p>
            <a:pPr marL="0" lvl="0" indent="0" algn="l" rtl="0">
              <a:spcBef>
                <a:spcPts val="0"/>
              </a:spcBef>
              <a:spcAft>
                <a:spcPts val="0"/>
              </a:spcAft>
              <a:buNone/>
            </a:pPr>
            <a:endParaRPr sz="1600" b="1" u="sng">
              <a:latin typeface="Happy Monkey"/>
              <a:ea typeface="Happy Monkey"/>
              <a:cs typeface="Happy Monkey"/>
              <a:sym typeface="Happy Monkey"/>
            </a:endParaRPr>
          </a:p>
        </p:txBody>
      </p:sp>
      <p:sp>
        <p:nvSpPr>
          <p:cNvPr id="61" name="Google Shape;61;p13"/>
          <p:cNvSpPr/>
          <p:nvPr/>
        </p:nvSpPr>
        <p:spPr>
          <a:xfrm>
            <a:off x="264250" y="8146525"/>
            <a:ext cx="7044600" cy="2426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txBox="1"/>
          <p:nvPr/>
        </p:nvSpPr>
        <p:spPr>
          <a:xfrm>
            <a:off x="277313" y="8146513"/>
            <a:ext cx="7044600" cy="6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State Changes</a:t>
            </a:r>
            <a:endParaRPr sz="1800">
              <a:latin typeface="Fugaz One"/>
              <a:ea typeface="Fugaz One"/>
              <a:cs typeface="Fugaz One"/>
              <a:sym typeface="Fugaz One"/>
            </a:endParaRPr>
          </a:p>
          <a:p>
            <a:pPr marL="0" lvl="0" indent="0" algn="l" rtl="0">
              <a:spcBef>
                <a:spcPts val="0"/>
              </a:spcBef>
              <a:spcAft>
                <a:spcPts val="0"/>
              </a:spcAft>
              <a:buNone/>
            </a:pPr>
            <a:endParaRPr sz="1600" b="1" u="sng">
              <a:latin typeface="Happy Monkey"/>
              <a:ea typeface="Happy Monkey"/>
              <a:cs typeface="Happy Monkey"/>
              <a:sym typeface="Happy Monkey"/>
            </a:endParaRPr>
          </a:p>
        </p:txBody>
      </p:sp>
      <p:sp>
        <p:nvSpPr>
          <p:cNvPr id="63" name="Google Shape;63;p13"/>
          <p:cNvSpPr/>
          <p:nvPr/>
        </p:nvSpPr>
        <p:spPr>
          <a:xfrm>
            <a:off x="264225" y="5796288"/>
            <a:ext cx="7044600" cy="2210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txBox="1"/>
          <p:nvPr/>
        </p:nvSpPr>
        <p:spPr>
          <a:xfrm>
            <a:off x="277300" y="5796275"/>
            <a:ext cx="7044600" cy="6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Gases</a:t>
            </a:r>
            <a:endParaRPr sz="1600" b="1" u="sng">
              <a:latin typeface="Happy Monkey"/>
              <a:ea typeface="Happy Monkey"/>
              <a:cs typeface="Happy Monkey"/>
              <a:sym typeface="Happy Monkey"/>
            </a:endParaRPr>
          </a:p>
        </p:txBody>
      </p:sp>
      <p:pic>
        <p:nvPicPr>
          <p:cNvPr id="65" name="Google Shape;65;p13"/>
          <p:cNvPicPr preferRelativeResize="0"/>
          <p:nvPr/>
        </p:nvPicPr>
        <p:blipFill rotWithShape="1">
          <a:blip r:embed="rId4">
            <a:alphaModFix/>
          </a:blip>
          <a:srcRect l="9913" t="2626" r="9226" b="15793"/>
          <a:stretch/>
        </p:blipFill>
        <p:spPr>
          <a:xfrm>
            <a:off x="473827" y="9065629"/>
            <a:ext cx="1018491" cy="1027593"/>
          </a:xfrm>
          <a:prstGeom prst="rect">
            <a:avLst/>
          </a:prstGeom>
          <a:noFill/>
          <a:ln>
            <a:noFill/>
          </a:ln>
        </p:spPr>
      </p:pic>
      <p:pic>
        <p:nvPicPr>
          <p:cNvPr id="66" name="Google Shape;66;p13"/>
          <p:cNvPicPr preferRelativeResize="0"/>
          <p:nvPr/>
        </p:nvPicPr>
        <p:blipFill rotWithShape="1">
          <a:blip r:embed="rId3">
            <a:alphaModFix/>
          </a:blip>
          <a:srcRect l="11433" t="10219" r="12242" b="16627"/>
          <a:stretch/>
        </p:blipFill>
        <p:spPr>
          <a:xfrm>
            <a:off x="3286860" y="9091333"/>
            <a:ext cx="1018491" cy="976196"/>
          </a:xfrm>
          <a:prstGeom prst="rect">
            <a:avLst/>
          </a:prstGeom>
          <a:noFill/>
          <a:ln>
            <a:noFill/>
          </a:ln>
        </p:spPr>
      </p:pic>
      <p:pic>
        <p:nvPicPr>
          <p:cNvPr id="67" name="Google Shape;67;p13"/>
          <p:cNvPicPr preferRelativeResize="0"/>
          <p:nvPr/>
        </p:nvPicPr>
        <p:blipFill rotWithShape="1">
          <a:blip r:embed="rId5">
            <a:alphaModFix/>
          </a:blip>
          <a:srcRect t="10044" b="22588"/>
          <a:stretch/>
        </p:blipFill>
        <p:spPr>
          <a:xfrm>
            <a:off x="1880344" y="9236376"/>
            <a:ext cx="1018491" cy="686110"/>
          </a:xfrm>
          <a:prstGeom prst="rect">
            <a:avLst/>
          </a:prstGeom>
          <a:noFill/>
          <a:ln>
            <a:noFill/>
          </a:ln>
        </p:spPr>
      </p:pic>
      <p:pic>
        <p:nvPicPr>
          <p:cNvPr id="68" name="Google Shape;68;p13"/>
          <p:cNvPicPr preferRelativeResize="0"/>
          <p:nvPr/>
        </p:nvPicPr>
        <p:blipFill rotWithShape="1">
          <a:blip r:embed="rId5">
            <a:alphaModFix/>
          </a:blip>
          <a:srcRect t="10044" b="22588"/>
          <a:stretch/>
        </p:blipFill>
        <p:spPr>
          <a:xfrm>
            <a:off x="4693376" y="9163855"/>
            <a:ext cx="1018491" cy="686110"/>
          </a:xfrm>
          <a:prstGeom prst="rect">
            <a:avLst/>
          </a:prstGeom>
          <a:noFill/>
          <a:ln>
            <a:noFill/>
          </a:ln>
        </p:spPr>
      </p:pic>
      <p:pic>
        <p:nvPicPr>
          <p:cNvPr id="69" name="Google Shape;69;p13"/>
          <p:cNvPicPr preferRelativeResize="0"/>
          <p:nvPr/>
        </p:nvPicPr>
        <p:blipFill rotWithShape="1">
          <a:blip r:embed="rId6">
            <a:alphaModFix/>
          </a:blip>
          <a:srcRect l="11835" t="3307" r="12245" b="18493"/>
          <a:stretch/>
        </p:blipFill>
        <p:spPr>
          <a:xfrm>
            <a:off x="6106934" y="9054861"/>
            <a:ext cx="1018491" cy="1049125"/>
          </a:xfrm>
          <a:prstGeom prst="rect">
            <a:avLst/>
          </a:prstGeom>
          <a:noFill/>
          <a:ln>
            <a:noFill/>
          </a:ln>
        </p:spPr>
      </p:pic>
      <p:sp>
        <p:nvSpPr>
          <p:cNvPr id="70" name="Google Shape;70;p13"/>
          <p:cNvSpPr txBox="1"/>
          <p:nvPr/>
        </p:nvSpPr>
        <p:spPr>
          <a:xfrm>
            <a:off x="1937489" y="9856775"/>
            <a:ext cx="904200" cy="33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b="1">
                <a:latin typeface="Happy Monkey"/>
                <a:ea typeface="Happy Monkey"/>
                <a:cs typeface="Happy Monkey"/>
                <a:sym typeface="Happy Monkey"/>
              </a:rPr>
              <a:t>Freezing</a:t>
            </a:r>
            <a:endParaRPr sz="1100" b="1">
              <a:latin typeface="Happy Monkey"/>
              <a:ea typeface="Happy Monkey"/>
              <a:cs typeface="Happy Monkey"/>
              <a:sym typeface="Happy Monkey"/>
            </a:endParaRPr>
          </a:p>
        </p:txBody>
      </p:sp>
      <p:sp>
        <p:nvSpPr>
          <p:cNvPr id="71" name="Google Shape;71;p13"/>
          <p:cNvSpPr txBox="1"/>
          <p:nvPr/>
        </p:nvSpPr>
        <p:spPr>
          <a:xfrm>
            <a:off x="1994625" y="8977425"/>
            <a:ext cx="789900" cy="33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latin typeface="Happy Monkey"/>
                <a:ea typeface="Happy Monkey"/>
                <a:cs typeface="Happy Monkey"/>
                <a:sym typeface="Happy Monkey"/>
              </a:rPr>
              <a:t>Melting</a:t>
            </a:r>
            <a:endParaRPr sz="1200" b="1">
              <a:latin typeface="Happy Monkey"/>
              <a:ea typeface="Happy Monkey"/>
              <a:cs typeface="Happy Monkey"/>
              <a:sym typeface="Happy Monkey"/>
            </a:endParaRPr>
          </a:p>
        </p:txBody>
      </p:sp>
      <p:sp>
        <p:nvSpPr>
          <p:cNvPr id="72" name="Google Shape;72;p13"/>
          <p:cNvSpPr txBox="1"/>
          <p:nvPr/>
        </p:nvSpPr>
        <p:spPr>
          <a:xfrm>
            <a:off x="4696900" y="9856775"/>
            <a:ext cx="1018500" cy="33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b="1">
                <a:latin typeface="Happy Monkey"/>
                <a:ea typeface="Happy Monkey"/>
                <a:cs typeface="Happy Monkey"/>
                <a:sym typeface="Happy Monkey"/>
              </a:rPr>
              <a:t>Condensing</a:t>
            </a:r>
            <a:endParaRPr sz="1100" b="1">
              <a:latin typeface="Happy Monkey"/>
              <a:ea typeface="Happy Monkey"/>
              <a:cs typeface="Happy Monkey"/>
              <a:sym typeface="Happy Monkey"/>
            </a:endParaRPr>
          </a:p>
        </p:txBody>
      </p:sp>
      <p:sp>
        <p:nvSpPr>
          <p:cNvPr id="73" name="Google Shape;73;p13"/>
          <p:cNvSpPr txBox="1"/>
          <p:nvPr/>
        </p:nvSpPr>
        <p:spPr>
          <a:xfrm>
            <a:off x="4605874" y="8901350"/>
            <a:ext cx="1223700" cy="33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latin typeface="Happy Monkey"/>
                <a:ea typeface="Happy Monkey"/>
                <a:cs typeface="Happy Monkey"/>
                <a:sym typeface="Happy Monkey"/>
              </a:rPr>
              <a:t>Evaporation</a:t>
            </a:r>
            <a:endParaRPr sz="1200" b="1">
              <a:latin typeface="Happy Monkey"/>
              <a:ea typeface="Happy Monkey"/>
              <a:cs typeface="Happy Monkey"/>
              <a:sym typeface="Happy Monkey"/>
            </a:endParaRPr>
          </a:p>
        </p:txBody>
      </p:sp>
      <p:cxnSp>
        <p:nvCxnSpPr>
          <p:cNvPr id="74" name="Google Shape;74;p13"/>
          <p:cNvCxnSpPr/>
          <p:nvPr/>
        </p:nvCxnSpPr>
        <p:spPr>
          <a:xfrm>
            <a:off x="476250" y="8960025"/>
            <a:ext cx="6629400" cy="0"/>
          </a:xfrm>
          <a:prstGeom prst="straightConnector1">
            <a:avLst/>
          </a:prstGeom>
          <a:noFill/>
          <a:ln w="19050" cap="flat" cmpd="sng">
            <a:solidFill>
              <a:srgbClr val="000000"/>
            </a:solidFill>
            <a:prstDash val="solid"/>
            <a:round/>
            <a:headEnd type="none" w="med" len="med"/>
            <a:tailEnd type="triangle" w="med" len="med"/>
          </a:ln>
        </p:spPr>
      </p:cxnSp>
      <p:sp>
        <p:nvSpPr>
          <p:cNvPr id="75" name="Google Shape;75;p13"/>
          <p:cNvSpPr txBox="1"/>
          <p:nvPr/>
        </p:nvSpPr>
        <p:spPr>
          <a:xfrm>
            <a:off x="2580307" y="8609025"/>
            <a:ext cx="1884000" cy="35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Particles </a:t>
            </a:r>
            <a:r>
              <a:rPr lang="en-GB" sz="1200" b="1">
                <a:latin typeface="Happy Monkey"/>
                <a:ea typeface="Happy Monkey"/>
                <a:cs typeface="Happy Monkey"/>
                <a:sym typeface="Happy Monkey"/>
              </a:rPr>
              <a:t>gain</a:t>
            </a:r>
            <a:r>
              <a:rPr lang="en-GB" sz="1200">
                <a:latin typeface="Happy Monkey"/>
                <a:ea typeface="Happy Monkey"/>
                <a:cs typeface="Happy Monkey"/>
                <a:sym typeface="Happy Monkey"/>
              </a:rPr>
              <a:t> energy</a:t>
            </a:r>
            <a:endParaRPr sz="1200">
              <a:latin typeface="Happy Monkey"/>
              <a:ea typeface="Happy Monkey"/>
              <a:cs typeface="Happy Monkey"/>
              <a:sym typeface="Happy Monkey"/>
            </a:endParaRPr>
          </a:p>
        </p:txBody>
      </p:sp>
      <p:cxnSp>
        <p:nvCxnSpPr>
          <p:cNvPr id="76" name="Google Shape;76;p13"/>
          <p:cNvCxnSpPr/>
          <p:nvPr/>
        </p:nvCxnSpPr>
        <p:spPr>
          <a:xfrm>
            <a:off x="484925" y="10188575"/>
            <a:ext cx="6629400" cy="0"/>
          </a:xfrm>
          <a:prstGeom prst="straightConnector1">
            <a:avLst/>
          </a:prstGeom>
          <a:noFill/>
          <a:ln w="19050" cap="flat" cmpd="sng">
            <a:solidFill>
              <a:srgbClr val="000000"/>
            </a:solidFill>
            <a:prstDash val="solid"/>
            <a:round/>
            <a:headEnd type="triangle" w="med" len="med"/>
            <a:tailEnd type="none" w="med" len="med"/>
          </a:ln>
        </p:spPr>
      </p:cxnSp>
      <p:sp>
        <p:nvSpPr>
          <p:cNvPr id="77" name="Google Shape;77;p13"/>
          <p:cNvSpPr txBox="1"/>
          <p:nvPr/>
        </p:nvSpPr>
        <p:spPr>
          <a:xfrm>
            <a:off x="2580307" y="10198825"/>
            <a:ext cx="1884000" cy="35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Particles </a:t>
            </a:r>
            <a:r>
              <a:rPr lang="en-GB" sz="1200" b="1">
                <a:latin typeface="Happy Monkey"/>
                <a:ea typeface="Happy Monkey"/>
                <a:cs typeface="Happy Monkey"/>
                <a:sym typeface="Happy Monkey"/>
              </a:rPr>
              <a:t>lose</a:t>
            </a:r>
            <a:r>
              <a:rPr lang="en-GB" sz="1200">
                <a:latin typeface="Happy Monkey"/>
                <a:ea typeface="Happy Monkey"/>
                <a:cs typeface="Happy Monkey"/>
                <a:sym typeface="Happy Monkey"/>
              </a:rPr>
              <a:t> energy</a:t>
            </a:r>
            <a:endParaRPr sz="1200">
              <a:latin typeface="Happy Monkey"/>
              <a:ea typeface="Happy Monkey"/>
              <a:cs typeface="Happy Monkey"/>
              <a:sym typeface="Happy Monkey"/>
            </a:endParaRPr>
          </a:p>
        </p:txBody>
      </p:sp>
      <p:pic>
        <p:nvPicPr>
          <p:cNvPr id="78" name="Google Shape;78;p13"/>
          <p:cNvPicPr preferRelativeResize="0"/>
          <p:nvPr/>
        </p:nvPicPr>
        <p:blipFill rotWithShape="1">
          <a:blip r:embed="rId4">
            <a:alphaModFix/>
          </a:blip>
          <a:srcRect l="9913" t="2626" r="9226" b="15793"/>
          <a:stretch/>
        </p:blipFill>
        <p:spPr>
          <a:xfrm>
            <a:off x="3257677" y="1791529"/>
            <a:ext cx="1018491" cy="1027593"/>
          </a:xfrm>
          <a:prstGeom prst="rect">
            <a:avLst/>
          </a:prstGeom>
          <a:noFill/>
          <a:ln>
            <a:noFill/>
          </a:ln>
        </p:spPr>
      </p:pic>
      <p:sp>
        <p:nvSpPr>
          <p:cNvPr id="79" name="Google Shape;79;p13"/>
          <p:cNvSpPr txBox="1"/>
          <p:nvPr/>
        </p:nvSpPr>
        <p:spPr>
          <a:xfrm>
            <a:off x="484925" y="1463150"/>
            <a:ext cx="2178000" cy="5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Particles in a solid are very </a:t>
            </a:r>
            <a:r>
              <a:rPr lang="en-GB" sz="1200" b="1">
                <a:latin typeface="Happy Monkey"/>
                <a:ea typeface="Happy Monkey"/>
                <a:cs typeface="Happy Monkey"/>
                <a:sym typeface="Happy Monkey"/>
              </a:rPr>
              <a:t>close</a:t>
            </a:r>
            <a:r>
              <a:rPr lang="en-GB" sz="1200">
                <a:latin typeface="Happy Monkey"/>
                <a:ea typeface="Happy Monkey"/>
                <a:cs typeface="Happy Monkey"/>
                <a:sym typeface="Happy Monkey"/>
              </a:rPr>
              <a:t> </a:t>
            </a:r>
            <a:r>
              <a:rPr lang="en-GB" sz="1200" b="1">
                <a:latin typeface="Happy Monkey"/>
                <a:ea typeface="Happy Monkey"/>
                <a:cs typeface="Happy Monkey"/>
                <a:sym typeface="Happy Monkey"/>
              </a:rPr>
              <a:t>together</a:t>
            </a:r>
            <a:endParaRPr sz="1200" b="1">
              <a:latin typeface="Happy Monkey"/>
              <a:ea typeface="Happy Monkey"/>
              <a:cs typeface="Happy Monkey"/>
              <a:sym typeface="Happy Monkey"/>
            </a:endParaRPr>
          </a:p>
        </p:txBody>
      </p:sp>
      <p:sp>
        <p:nvSpPr>
          <p:cNvPr id="80" name="Google Shape;80;p13"/>
          <p:cNvSpPr txBox="1"/>
          <p:nvPr/>
        </p:nvSpPr>
        <p:spPr>
          <a:xfrm>
            <a:off x="484925" y="2596825"/>
            <a:ext cx="2178000" cy="5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Particles in a solid </a:t>
            </a:r>
            <a:r>
              <a:rPr lang="en-GB" sz="1200" b="1">
                <a:latin typeface="Happy Monkey"/>
                <a:ea typeface="Happy Monkey"/>
                <a:cs typeface="Happy Monkey"/>
                <a:sym typeface="Happy Monkey"/>
              </a:rPr>
              <a:t>vibrate</a:t>
            </a:r>
            <a:r>
              <a:rPr lang="en-GB" sz="1200">
                <a:latin typeface="Happy Monkey"/>
                <a:ea typeface="Happy Monkey"/>
                <a:cs typeface="Happy Monkey"/>
                <a:sym typeface="Happy Monkey"/>
              </a:rPr>
              <a:t> around a fixed point but </a:t>
            </a:r>
            <a:r>
              <a:rPr lang="en-GB" sz="1200" b="1">
                <a:latin typeface="Happy Monkey"/>
                <a:ea typeface="Happy Monkey"/>
                <a:cs typeface="Happy Monkey"/>
                <a:sym typeface="Happy Monkey"/>
              </a:rPr>
              <a:t>cannot flow</a:t>
            </a:r>
            <a:endParaRPr sz="1200" b="1">
              <a:latin typeface="Happy Monkey"/>
              <a:ea typeface="Happy Monkey"/>
              <a:cs typeface="Happy Monkey"/>
              <a:sym typeface="Happy Monkey"/>
            </a:endParaRPr>
          </a:p>
        </p:txBody>
      </p:sp>
      <p:sp>
        <p:nvSpPr>
          <p:cNvPr id="81" name="Google Shape;81;p13"/>
          <p:cNvSpPr txBox="1"/>
          <p:nvPr/>
        </p:nvSpPr>
        <p:spPr>
          <a:xfrm>
            <a:off x="4870925" y="1463075"/>
            <a:ext cx="2178000" cy="5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A solid </a:t>
            </a:r>
            <a:r>
              <a:rPr lang="en-GB" sz="1200" b="1">
                <a:latin typeface="Happy Monkey"/>
                <a:ea typeface="Happy Monkey"/>
                <a:cs typeface="Happy Monkey"/>
                <a:sym typeface="Happy Monkey"/>
              </a:rPr>
              <a:t>cannot be compressed</a:t>
            </a:r>
            <a:endParaRPr sz="1200" b="1">
              <a:latin typeface="Happy Monkey"/>
              <a:ea typeface="Happy Monkey"/>
              <a:cs typeface="Happy Monkey"/>
              <a:sym typeface="Happy Monkey"/>
            </a:endParaRPr>
          </a:p>
        </p:txBody>
      </p:sp>
      <p:sp>
        <p:nvSpPr>
          <p:cNvPr id="82" name="Google Shape;82;p13"/>
          <p:cNvSpPr txBox="1"/>
          <p:nvPr/>
        </p:nvSpPr>
        <p:spPr>
          <a:xfrm>
            <a:off x="4870925" y="2611075"/>
            <a:ext cx="2178000" cy="5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A solid will keep its </a:t>
            </a:r>
            <a:r>
              <a:rPr lang="en-GB" sz="1200" b="1">
                <a:latin typeface="Happy Monkey"/>
                <a:ea typeface="Happy Monkey"/>
                <a:cs typeface="Happy Monkey"/>
                <a:sym typeface="Happy Monkey"/>
              </a:rPr>
              <a:t>own shape</a:t>
            </a:r>
            <a:endParaRPr sz="1200" b="1">
              <a:latin typeface="Happy Monkey"/>
              <a:ea typeface="Happy Monkey"/>
              <a:cs typeface="Happy Monkey"/>
              <a:sym typeface="Happy Monkey"/>
            </a:endParaRPr>
          </a:p>
        </p:txBody>
      </p:sp>
      <p:cxnSp>
        <p:nvCxnSpPr>
          <p:cNvPr id="83" name="Google Shape;83;p13"/>
          <p:cNvCxnSpPr/>
          <p:nvPr/>
        </p:nvCxnSpPr>
        <p:spPr>
          <a:xfrm>
            <a:off x="2400300" y="1752600"/>
            <a:ext cx="800100" cy="181200"/>
          </a:xfrm>
          <a:prstGeom prst="straightConnector1">
            <a:avLst/>
          </a:prstGeom>
          <a:noFill/>
          <a:ln w="19050" cap="flat" cmpd="sng">
            <a:solidFill>
              <a:schemeClr val="dk2"/>
            </a:solidFill>
            <a:prstDash val="solid"/>
            <a:round/>
            <a:headEnd type="stealth" w="med" len="med"/>
            <a:tailEnd type="none" w="med" len="med"/>
          </a:ln>
        </p:spPr>
      </p:cxnSp>
      <p:cxnSp>
        <p:nvCxnSpPr>
          <p:cNvPr id="84" name="Google Shape;84;p13"/>
          <p:cNvCxnSpPr>
            <a:endCxn id="80" idx="3"/>
          </p:cNvCxnSpPr>
          <p:nvPr/>
        </p:nvCxnSpPr>
        <p:spPr>
          <a:xfrm flipH="1">
            <a:off x="2662925" y="2686075"/>
            <a:ext cx="585000" cy="188700"/>
          </a:xfrm>
          <a:prstGeom prst="straightConnector1">
            <a:avLst/>
          </a:prstGeom>
          <a:noFill/>
          <a:ln w="19050" cap="flat" cmpd="sng">
            <a:solidFill>
              <a:schemeClr val="dk2"/>
            </a:solidFill>
            <a:prstDash val="solid"/>
            <a:round/>
            <a:headEnd type="none" w="med" len="med"/>
            <a:tailEnd type="stealth" w="med" len="med"/>
          </a:ln>
        </p:spPr>
      </p:cxnSp>
      <p:cxnSp>
        <p:nvCxnSpPr>
          <p:cNvPr id="85" name="Google Shape;85;p13"/>
          <p:cNvCxnSpPr/>
          <p:nvPr/>
        </p:nvCxnSpPr>
        <p:spPr>
          <a:xfrm rot="10800000" flipH="1">
            <a:off x="4305300" y="1743000"/>
            <a:ext cx="990600" cy="200100"/>
          </a:xfrm>
          <a:prstGeom prst="straightConnector1">
            <a:avLst/>
          </a:prstGeom>
          <a:noFill/>
          <a:ln w="19050" cap="flat" cmpd="sng">
            <a:solidFill>
              <a:schemeClr val="dk2"/>
            </a:solidFill>
            <a:prstDash val="solid"/>
            <a:round/>
            <a:headEnd type="none" w="med" len="med"/>
            <a:tailEnd type="stealth" w="med" len="med"/>
          </a:ln>
        </p:spPr>
      </p:cxnSp>
      <p:cxnSp>
        <p:nvCxnSpPr>
          <p:cNvPr id="86" name="Google Shape;86;p13"/>
          <p:cNvCxnSpPr/>
          <p:nvPr/>
        </p:nvCxnSpPr>
        <p:spPr>
          <a:xfrm>
            <a:off x="4305300" y="2705100"/>
            <a:ext cx="752400" cy="85800"/>
          </a:xfrm>
          <a:prstGeom prst="straightConnector1">
            <a:avLst/>
          </a:prstGeom>
          <a:noFill/>
          <a:ln w="19050" cap="flat" cmpd="sng">
            <a:solidFill>
              <a:schemeClr val="dk2"/>
            </a:solidFill>
            <a:prstDash val="solid"/>
            <a:round/>
            <a:headEnd type="none" w="med" len="med"/>
            <a:tailEnd type="stealth" w="med" len="med"/>
          </a:ln>
        </p:spPr>
      </p:cxnSp>
      <p:sp>
        <p:nvSpPr>
          <p:cNvPr id="87" name="Google Shape;87;p13"/>
          <p:cNvSpPr txBox="1"/>
          <p:nvPr/>
        </p:nvSpPr>
        <p:spPr>
          <a:xfrm>
            <a:off x="484925" y="3835025"/>
            <a:ext cx="2178000" cy="5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Particles in a liquid have some space between them</a:t>
            </a:r>
            <a:endParaRPr sz="1200" b="1">
              <a:latin typeface="Happy Monkey"/>
              <a:ea typeface="Happy Monkey"/>
              <a:cs typeface="Happy Monkey"/>
              <a:sym typeface="Happy Monkey"/>
            </a:endParaRPr>
          </a:p>
        </p:txBody>
      </p:sp>
      <p:sp>
        <p:nvSpPr>
          <p:cNvPr id="88" name="Google Shape;88;p13"/>
          <p:cNvSpPr txBox="1"/>
          <p:nvPr/>
        </p:nvSpPr>
        <p:spPr>
          <a:xfrm>
            <a:off x="484925" y="4968700"/>
            <a:ext cx="2178000" cy="5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Particles in a liquid </a:t>
            </a:r>
            <a:r>
              <a:rPr lang="en-GB" sz="1200" b="1">
                <a:latin typeface="Happy Monkey"/>
                <a:ea typeface="Happy Monkey"/>
                <a:cs typeface="Happy Monkey"/>
                <a:sym typeface="Happy Monkey"/>
              </a:rPr>
              <a:t>are able to flow</a:t>
            </a:r>
            <a:endParaRPr sz="1200" b="1">
              <a:latin typeface="Happy Monkey"/>
              <a:ea typeface="Happy Monkey"/>
              <a:cs typeface="Happy Monkey"/>
              <a:sym typeface="Happy Monkey"/>
            </a:endParaRPr>
          </a:p>
        </p:txBody>
      </p:sp>
      <p:sp>
        <p:nvSpPr>
          <p:cNvPr id="89" name="Google Shape;89;p13"/>
          <p:cNvSpPr txBox="1"/>
          <p:nvPr/>
        </p:nvSpPr>
        <p:spPr>
          <a:xfrm>
            <a:off x="4870925" y="3834950"/>
            <a:ext cx="2178000" cy="5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A liquid </a:t>
            </a:r>
            <a:r>
              <a:rPr lang="en-GB" sz="1200" b="1">
                <a:latin typeface="Happy Monkey"/>
                <a:ea typeface="Happy Monkey"/>
                <a:cs typeface="Happy Monkey"/>
                <a:sym typeface="Happy Monkey"/>
              </a:rPr>
              <a:t>cannot be compressed</a:t>
            </a:r>
            <a:endParaRPr sz="1200" b="1">
              <a:latin typeface="Happy Monkey"/>
              <a:ea typeface="Happy Monkey"/>
              <a:cs typeface="Happy Monkey"/>
              <a:sym typeface="Happy Monkey"/>
            </a:endParaRPr>
          </a:p>
        </p:txBody>
      </p:sp>
      <p:sp>
        <p:nvSpPr>
          <p:cNvPr id="90" name="Google Shape;90;p13"/>
          <p:cNvSpPr txBox="1"/>
          <p:nvPr/>
        </p:nvSpPr>
        <p:spPr>
          <a:xfrm>
            <a:off x="4870925" y="4982950"/>
            <a:ext cx="2178000" cy="5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A liquid will take the shape of the </a:t>
            </a:r>
            <a:r>
              <a:rPr lang="en-GB" sz="1200" b="1">
                <a:latin typeface="Happy Monkey"/>
                <a:ea typeface="Happy Monkey"/>
                <a:cs typeface="Happy Monkey"/>
                <a:sym typeface="Happy Monkey"/>
              </a:rPr>
              <a:t>bottom of the container</a:t>
            </a:r>
            <a:endParaRPr sz="1200" b="1">
              <a:latin typeface="Happy Monkey"/>
              <a:ea typeface="Happy Monkey"/>
              <a:cs typeface="Happy Monkey"/>
              <a:sym typeface="Happy Monkey"/>
            </a:endParaRPr>
          </a:p>
        </p:txBody>
      </p:sp>
      <p:cxnSp>
        <p:nvCxnSpPr>
          <p:cNvPr id="91" name="Google Shape;91;p13"/>
          <p:cNvCxnSpPr/>
          <p:nvPr/>
        </p:nvCxnSpPr>
        <p:spPr>
          <a:xfrm>
            <a:off x="2400300" y="4124475"/>
            <a:ext cx="800100" cy="181200"/>
          </a:xfrm>
          <a:prstGeom prst="straightConnector1">
            <a:avLst/>
          </a:prstGeom>
          <a:noFill/>
          <a:ln w="19050" cap="flat" cmpd="sng">
            <a:solidFill>
              <a:schemeClr val="dk2"/>
            </a:solidFill>
            <a:prstDash val="solid"/>
            <a:round/>
            <a:headEnd type="stealth" w="med" len="med"/>
            <a:tailEnd type="none" w="med" len="med"/>
          </a:ln>
        </p:spPr>
      </p:cxnSp>
      <p:cxnSp>
        <p:nvCxnSpPr>
          <p:cNvPr id="92" name="Google Shape;92;p13"/>
          <p:cNvCxnSpPr>
            <a:endCxn id="88" idx="3"/>
          </p:cNvCxnSpPr>
          <p:nvPr/>
        </p:nvCxnSpPr>
        <p:spPr>
          <a:xfrm flipH="1">
            <a:off x="2662925" y="5057950"/>
            <a:ext cx="585000" cy="188700"/>
          </a:xfrm>
          <a:prstGeom prst="straightConnector1">
            <a:avLst/>
          </a:prstGeom>
          <a:noFill/>
          <a:ln w="19050" cap="flat" cmpd="sng">
            <a:solidFill>
              <a:schemeClr val="dk2"/>
            </a:solidFill>
            <a:prstDash val="solid"/>
            <a:round/>
            <a:headEnd type="none" w="med" len="med"/>
            <a:tailEnd type="stealth" w="med" len="med"/>
          </a:ln>
        </p:spPr>
      </p:cxnSp>
      <p:cxnSp>
        <p:nvCxnSpPr>
          <p:cNvPr id="93" name="Google Shape;93;p13"/>
          <p:cNvCxnSpPr/>
          <p:nvPr/>
        </p:nvCxnSpPr>
        <p:spPr>
          <a:xfrm rot="10800000" flipH="1">
            <a:off x="4305300" y="4114875"/>
            <a:ext cx="990600" cy="200100"/>
          </a:xfrm>
          <a:prstGeom prst="straightConnector1">
            <a:avLst/>
          </a:prstGeom>
          <a:noFill/>
          <a:ln w="19050" cap="flat" cmpd="sng">
            <a:solidFill>
              <a:schemeClr val="dk2"/>
            </a:solidFill>
            <a:prstDash val="solid"/>
            <a:round/>
            <a:headEnd type="none" w="med" len="med"/>
            <a:tailEnd type="stealth" w="med" len="med"/>
          </a:ln>
        </p:spPr>
      </p:cxnSp>
      <p:cxnSp>
        <p:nvCxnSpPr>
          <p:cNvPr id="94" name="Google Shape;94;p13"/>
          <p:cNvCxnSpPr/>
          <p:nvPr/>
        </p:nvCxnSpPr>
        <p:spPr>
          <a:xfrm>
            <a:off x="4305300" y="5076975"/>
            <a:ext cx="752400" cy="85800"/>
          </a:xfrm>
          <a:prstGeom prst="straightConnector1">
            <a:avLst/>
          </a:prstGeom>
          <a:noFill/>
          <a:ln w="19050" cap="flat" cmpd="sng">
            <a:solidFill>
              <a:schemeClr val="dk2"/>
            </a:solidFill>
            <a:prstDash val="solid"/>
            <a:round/>
            <a:headEnd type="none" w="med" len="med"/>
            <a:tailEnd type="stealth" w="med" len="med"/>
          </a:ln>
        </p:spPr>
      </p:cxnSp>
      <p:sp>
        <p:nvSpPr>
          <p:cNvPr id="95" name="Google Shape;95;p13"/>
          <p:cNvSpPr txBox="1"/>
          <p:nvPr/>
        </p:nvSpPr>
        <p:spPr>
          <a:xfrm>
            <a:off x="484925" y="6180188"/>
            <a:ext cx="2178000" cy="5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Particles in a gas have </a:t>
            </a:r>
            <a:r>
              <a:rPr lang="en-GB" sz="1200" b="1">
                <a:latin typeface="Happy Monkey"/>
                <a:ea typeface="Happy Monkey"/>
                <a:cs typeface="Happy Monkey"/>
                <a:sym typeface="Happy Monkey"/>
              </a:rPr>
              <a:t>lots of space</a:t>
            </a:r>
            <a:r>
              <a:rPr lang="en-GB" sz="1200">
                <a:latin typeface="Happy Monkey"/>
                <a:ea typeface="Happy Monkey"/>
                <a:cs typeface="Happy Monkey"/>
                <a:sym typeface="Happy Monkey"/>
              </a:rPr>
              <a:t> between them and are moving very </a:t>
            </a:r>
            <a:r>
              <a:rPr lang="en-GB" sz="1200" b="1">
                <a:latin typeface="Happy Monkey"/>
                <a:ea typeface="Happy Monkey"/>
                <a:cs typeface="Happy Monkey"/>
                <a:sym typeface="Happy Monkey"/>
              </a:rPr>
              <a:t>quickly</a:t>
            </a:r>
            <a:endParaRPr sz="1200" b="1">
              <a:latin typeface="Happy Monkey"/>
              <a:ea typeface="Happy Monkey"/>
              <a:cs typeface="Happy Monkey"/>
              <a:sym typeface="Happy Monkey"/>
            </a:endParaRPr>
          </a:p>
        </p:txBody>
      </p:sp>
      <p:sp>
        <p:nvSpPr>
          <p:cNvPr id="96" name="Google Shape;96;p13"/>
          <p:cNvSpPr txBox="1"/>
          <p:nvPr/>
        </p:nvSpPr>
        <p:spPr>
          <a:xfrm>
            <a:off x="484925" y="7313863"/>
            <a:ext cx="2178000" cy="5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Particles in a gas </a:t>
            </a:r>
            <a:r>
              <a:rPr lang="en-GB" sz="1200" b="1">
                <a:latin typeface="Happy Monkey"/>
                <a:ea typeface="Happy Monkey"/>
                <a:cs typeface="Happy Monkey"/>
                <a:sym typeface="Happy Monkey"/>
              </a:rPr>
              <a:t>are able to flow</a:t>
            </a:r>
            <a:endParaRPr sz="1200" b="1">
              <a:latin typeface="Happy Monkey"/>
              <a:ea typeface="Happy Monkey"/>
              <a:cs typeface="Happy Monkey"/>
              <a:sym typeface="Happy Monkey"/>
            </a:endParaRPr>
          </a:p>
        </p:txBody>
      </p:sp>
      <p:sp>
        <p:nvSpPr>
          <p:cNvPr id="97" name="Google Shape;97;p13"/>
          <p:cNvSpPr txBox="1"/>
          <p:nvPr/>
        </p:nvSpPr>
        <p:spPr>
          <a:xfrm>
            <a:off x="4870925" y="6180113"/>
            <a:ext cx="2178000" cy="5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A gas </a:t>
            </a:r>
            <a:r>
              <a:rPr lang="en-GB" sz="1200" b="1">
                <a:latin typeface="Happy Monkey"/>
                <a:ea typeface="Happy Monkey"/>
                <a:cs typeface="Happy Monkey"/>
                <a:sym typeface="Happy Monkey"/>
              </a:rPr>
              <a:t>can be compressed</a:t>
            </a:r>
            <a:r>
              <a:rPr lang="en-GB" sz="1200">
                <a:latin typeface="Happy Monkey"/>
                <a:ea typeface="Happy Monkey"/>
                <a:cs typeface="Happy Monkey"/>
                <a:sym typeface="Happy Monkey"/>
              </a:rPr>
              <a:t>, </a:t>
            </a:r>
            <a:r>
              <a:rPr lang="en-GB" sz="1200" b="1">
                <a:latin typeface="Happy Monkey"/>
                <a:ea typeface="Happy Monkey"/>
                <a:cs typeface="Happy Monkey"/>
                <a:sym typeface="Happy Monkey"/>
              </a:rPr>
              <a:t>the space between particles gets smaller</a:t>
            </a:r>
            <a:endParaRPr sz="1200" b="1">
              <a:latin typeface="Happy Monkey"/>
              <a:ea typeface="Happy Monkey"/>
              <a:cs typeface="Happy Monkey"/>
              <a:sym typeface="Happy Monkey"/>
            </a:endParaRPr>
          </a:p>
        </p:txBody>
      </p:sp>
      <p:sp>
        <p:nvSpPr>
          <p:cNvPr id="98" name="Google Shape;98;p13"/>
          <p:cNvSpPr txBox="1"/>
          <p:nvPr/>
        </p:nvSpPr>
        <p:spPr>
          <a:xfrm>
            <a:off x="4870925" y="7328113"/>
            <a:ext cx="2178000" cy="5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A gas will take the shape of the </a:t>
            </a:r>
            <a:r>
              <a:rPr lang="en-GB" sz="1200" b="1">
                <a:latin typeface="Happy Monkey"/>
                <a:ea typeface="Happy Monkey"/>
                <a:cs typeface="Happy Monkey"/>
                <a:sym typeface="Happy Monkey"/>
              </a:rPr>
              <a:t>whole container</a:t>
            </a:r>
            <a:endParaRPr sz="1200" b="1">
              <a:latin typeface="Happy Monkey"/>
              <a:ea typeface="Happy Monkey"/>
              <a:cs typeface="Happy Monkey"/>
              <a:sym typeface="Happy Monkey"/>
            </a:endParaRPr>
          </a:p>
        </p:txBody>
      </p:sp>
      <p:cxnSp>
        <p:nvCxnSpPr>
          <p:cNvPr id="99" name="Google Shape;99;p13"/>
          <p:cNvCxnSpPr/>
          <p:nvPr/>
        </p:nvCxnSpPr>
        <p:spPr>
          <a:xfrm>
            <a:off x="2400300" y="6469638"/>
            <a:ext cx="800100" cy="181200"/>
          </a:xfrm>
          <a:prstGeom prst="straightConnector1">
            <a:avLst/>
          </a:prstGeom>
          <a:noFill/>
          <a:ln w="19050" cap="flat" cmpd="sng">
            <a:solidFill>
              <a:schemeClr val="dk2"/>
            </a:solidFill>
            <a:prstDash val="solid"/>
            <a:round/>
            <a:headEnd type="stealth" w="med" len="med"/>
            <a:tailEnd type="none" w="med" len="med"/>
          </a:ln>
        </p:spPr>
      </p:cxnSp>
      <p:cxnSp>
        <p:nvCxnSpPr>
          <p:cNvPr id="100" name="Google Shape;100;p13"/>
          <p:cNvCxnSpPr>
            <a:endCxn id="96" idx="3"/>
          </p:cNvCxnSpPr>
          <p:nvPr/>
        </p:nvCxnSpPr>
        <p:spPr>
          <a:xfrm flipH="1">
            <a:off x="2662925" y="7403113"/>
            <a:ext cx="585000" cy="188700"/>
          </a:xfrm>
          <a:prstGeom prst="straightConnector1">
            <a:avLst/>
          </a:prstGeom>
          <a:noFill/>
          <a:ln w="19050" cap="flat" cmpd="sng">
            <a:solidFill>
              <a:schemeClr val="dk2"/>
            </a:solidFill>
            <a:prstDash val="solid"/>
            <a:round/>
            <a:headEnd type="none" w="med" len="med"/>
            <a:tailEnd type="stealth" w="med" len="med"/>
          </a:ln>
        </p:spPr>
      </p:cxnSp>
      <p:cxnSp>
        <p:nvCxnSpPr>
          <p:cNvPr id="101" name="Google Shape;101;p13"/>
          <p:cNvCxnSpPr/>
          <p:nvPr/>
        </p:nvCxnSpPr>
        <p:spPr>
          <a:xfrm rot="10800000" flipH="1">
            <a:off x="4305300" y="6460038"/>
            <a:ext cx="990600" cy="200100"/>
          </a:xfrm>
          <a:prstGeom prst="straightConnector1">
            <a:avLst/>
          </a:prstGeom>
          <a:noFill/>
          <a:ln w="19050" cap="flat" cmpd="sng">
            <a:solidFill>
              <a:schemeClr val="dk2"/>
            </a:solidFill>
            <a:prstDash val="solid"/>
            <a:round/>
            <a:headEnd type="none" w="med" len="med"/>
            <a:tailEnd type="stealth" w="med" len="med"/>
          </a:ln>
        </p:spPr>
      </p:cxnSp>
      <p:cxnSp>
        <p:nvCxnSpPr>
          <p:cNvPr id="102" name="Google Shape;102;p13"/>
          <p:cNvCxnSpPr/>
          <p:nvPr/>
        </p:nvCxnSpPr>
        <p:spPr>
          <a:xfrm>
            <a:off x="4305300" y="7422138"/>
            <a:ext cx="752400" cy="85800"/>
          </a:xfrm>
          <a:prstGeom prst="straightConnector1">
            <a:avLst/>
          </a:prstGeom>
          <a:noFill/>
          <a:ln w="19050" cap="flat" cmpd="sng">
            <a:solidFill>
              <a:schemeClr val="dk2"/>
            </a:solidFill>
            <a:prstDash val="solid"/>
            <a:round/>
            <a:headEnd type="none" w="med" len="med"/>
            <a:tailEnd type="stealth" w="med" len="med"/>
          </a:ln>
        </p:spPr>
      </p:cxnSp>
      <p:pic>
        <p:nvPicPr>
          <p:cNvPr id="103" name="Google Shape;103;p13"/>
          <p:cNvPicPr preferRelativeResize="0"/>
          <p:nvPr/>
        </p:nvPicPr>
        <p:blipFill rotWithShape="1">
          <a:blip r:embed="rId6">
            <a:alphaModFix/>
          </a:blip>
          <a:srcRect l="11835" t="3307" r="12245" b="18493"/>
          <a:stretch/>
        </p:blipFill>
        <p:spPr>
          <a:xfrm>
            <a:off x="3243609" y="6578786"/>
            <a:ext cx="1018491" cy="1049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44625" y="1153250"/>
            <a:ext cx="7044600" cy="9155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p:nvPr/>
        </p:nvSpPr>
        <p:spPr>
          <a:xfrm>
            <a:off x="0" y="3"/>
            <a:ext cx="7044600" cy="11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595959"/>
                </a:solidFill>
                <a:latin typeface="Fugaz One"/>
                <a:ea typeface="Fugaz One"/>
                <a:cs typeface="Fugaz One"/>
                <a:sym typeface="Fugaz One"/>
              </a:rPr>
              <a:t>What you need to know about ...</a:t>
            </a:r>
            <a:endParaRPr sz="2400">
              <a:solidFill>
                <a:srgbClr val="595959"/>
              </a:solidFill>
              <a:latin typeface="Fugaz One"/>
              <a:ea typeface="Fugaz One"/>
              <a:cs typeface="Fugaz One"/>
              <a:sym typeface="Fugaz One"/>
            </a:endParaRPr>
          </a:p>
        </p:txBody>
      </p:sp>
      <p:sp>
        <p:nvSpPr>
          <p:cNvPr id="56" name="Google Shape;56;p13"/>
          <p:cNvSpPr/>
          <p:nvPr/>
        </p:nvSpPr>
        <p:spPr>
          <a:xfrm>
            <a:off x="2717175" y="415500"/>
            <a:ext cx="4877100" cy="710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Happy Monkey"/>
                <a:ea typeface="Happy Monkey"/>
                <a:cs typeface="Happy Monkey"/>
                <a:sym typeface="Happy Monkey"/>
              </a:rPr>
              <a:t>State Change Graphs</a:t>
            </a:r>
            <a:endParaRPr sz="1800">
              <a:latin typeface="Happy Monkey"/>
              <a:ea typeface="Happy Monkey"/>
              <a:cs typeface="Happy Monkey"/>
              <a:sym typeface="Happy Monkey"/>
            </a:endParaRPr>
          </a:p>
        </p:txBody>
      </p:sp>
      <p:sp>
        <p:nvSpPr>
          <p:cNvPr id="57" name="Google Shape;57;p13"/>
          <p:cNvSpPr txBox="1"/>
          <p:nvPr/>
        </p:nvSpPr>
        <p:spPr>
          <a:xfrm>
            <a:off x="270775" y="1125900"/>
            <a:ext cx="7044600" cy="154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State Change Graphs</a:t>
            </a:r>
            <a:endParaRPr sz="1800">
              <a:latin typeface="Fugaz One"/>
              <a:ea typeface="Fugaz One"/>
              <a:cs typeface="Fugaz One"/>
              <a:sym typeface="Fugaz One"/>
            </a:endParaRPr>
          </a:p>
          <a:p>
            <a:pPr marL="0" lvl="0" indent="0" algn="l" rtl="0">
              <a:spcBef>
                <a:spcPts val="0"/>
              </a:spcBef>
              <a:spcAft>
                <a:spcPts val="0"/>
              </a:spcAft>
              <a:buClr>
                <a:schemeClr val="dk1"/>
              </a:buClr>
              <a:buSzPts val="1100"/>
              <a:buFont typeface="Arial"/>
              <a:buNone/>
            </a:pPr>
            <a:endParaRPr/>
          </a:p>
        </p:txBody>
      </p:sp>
      <p:pic>
        <p:nvPicPr>
          <p:cNvPr id="58" name="Google Shape;58;p13"/>
          <p:cNvPicPr preferRelativeResize="0"/>
          <p:nvPr/>
        </p:nvPicPr>
        <p:blipFill>
          <a:blip r:embed="rId3">
            <a:alphaModFix/>
          </a:blip>
          <a:stretch>
            <a:fillRect/>
          </a:stretch>
        </p:blipFill>
        <p:spPr>
          <a:xfrm>
            <a:off x="1447700" y="4458387"/>
            <a:ext cx="4488226" cy="4221224"/>
          </a:xfrm>
          <a:prstGeom prst="rect">
            <a:avLst/>
          </a:prstGeom>
          <a:noFill/>
          <a:ln>
            <a:noFill/>
          </a:ln>
        </p:spPr>
      </p:pic>
      <p:cxnSp>
        <p:nvCxnSpPr>
          <p:cNvPr id="59" name="Google Shape;59;p13"/>
          <p:cNvCxnSpPr/>
          <p:nvPr/>
        </p:nvCxnSpPr>
        <p:spPr>
          <a:xfrm>
            <a:off x="5058175" y="3594050"/>
            <a:ext cx="0" cy="1413000"/>
          </a:xfrm>
          <a:prstGeom prst="straightConnector1">
            <a:avLst/>
          </a:prstGeom>
          <a:noFill/>
          <a:ln w="19050" cap="flat" cmpd="sng">
            <a:solidFill>
              <a:schemeClr val="dk2"/>
            </a:solidFill>
            <a:prstDash val="solid"/>
            <a:round/>
            <a:headEnd type="stealth" w="med" len="med"/>
            <a:tailEnd type="none" w="med" len="med"/>
          </a:ln>
        </p:spPr>
      </p:cxnSp>
      <p:sp>
        <p:nvSpPr>
          <p:cNvPr id="60" name="Google Shape;60;p13"/>
          <p:cNvSpPr txBox="1"/>
          <p:nvPr/>
        </p:nvSpPr>
        <p:spPr>
          <a:xfrm>
            <a:off x="3969175" y="2501125"/>
            <a:ext cx="2178000" cy="93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a:latin typeface="Happy Monkey"/>
                <a:ea typeface="Happy Monkey"/>
                <a:cs typeface="Happy Monkey"/>
                <a:sym typeface="Happy Monkey"/>
              </a:rPr>
              <a:t>No change of temperature</a:t>
            </a:r>
            <a:r>
              <a:rPr lang="en-GB" sz="1200">
                <a:latin typeface="Happy Monkey"/>
                <a:ea typeface="Happy Monkey"/>
                <a:cs typeface="Happy Monkey"/>
                <a:sym typeface="Happy Monkey"/>
              </a:rPr>
              <a:t> as it changes from a</a:t>
            </a:r>
            <a:r>
              <a:rPr lang="en-GB" sz="1200" b="1">
                <a:latin typeface="Happy Monkey"/>
                <a:ea typeface="Happy Monkey"/>
                <a:cs typeface="Happy Monkey"/>
                <a:sym typeface="Happy Monkey"/>
              </a:rPr>
              <a:t> liquid to a gas</a:t>
            </a:r>
            <a:endParaRPr sz="1200" b="1">
              <a:latin typeface="Happy Monkey"/>
              <a:ea typeface="Happy Monkey"/>
              <a:cs typeface="Happy Monkey"/>
              <a:sym typeface="Happy Monkey"/>
            </a:endParaRPr>
          </a:p>
        </p:txBody>
      </p:sp>
      <p:cxnSp>
        <p:nvCxnSpPr>
          <p:cNvPr id="61" name="Google Shape;61;p13"/>
          <p:cNvCxnSpPr/>
          <p:nvPr/>
        </p:nvCxnSpPr>
        <p:spPr>
          <a:xfrm>
            <a:off x="3065200" y="5219900"/>
            <a:ext cx="0" cy="1413000"/>
          </a:xfrm>
          <a:prstGeom prst="straightConnector1">
            <a:avLst/>
          </a:prstGeom>
          <a:noFill/>
          <a:ln w="19050" cap="flat" cmpd="sng">
            <a:solidFill>
              <a:schemeClr val="dk2"/>
            </a:solidFill>
            <a:prstDash val="solid"/>
            <a:round/>
            <a:headEnd type="stealth" w="med" len="med"/>
            <a:tailEnd type="none" w="med" len="med"/>
          </a:ln>
        </p:spPr>
      </p:cxnSp>
      <p:sp>
        <p:nvSpPr>
          <p:cNvPr id="62" name="Google Shape;62;p13"/>
          <p:cNvSpPr txBox="1"/>
          <p:nvPr/>
        </p:nvSpPr>
        <p:spPr>
          <a:xfrm>
            <a:off x="1976200" y="4126975"/>
            <a:ext cx="2178000" cy="93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a:latin typeface="Happy Monkey"/>
                <a:ea typeface="Happy Monkey"/>
                <a:cs typeface="Happy Monkey"/>
                <a:sym typeface="Happy Monkey"/>
              </a:rPr>
              <a:t>No change of temperature</a:t>
            </a:r>
            <a:r>
              <a:rPr lang="en-GB" sz="1200">
                <a:latin typeface="Happy Monkey"/>
                <a:ea typeface="Happy Monkey"/>
                <a:cs typeface="Happy Monkey"/>
                <a:sym typeface="Happy Monkey"/>
              </a:rPr>
              <a:t> as it changes from a </a:t>
            </a:r>
            <a:r>
              <a:rPr lang="en-GB" sz="1200" b="1">
                <a:latin typeface="Happy Monkey"/>
                <a:ea typeface="Happy Monkey"/>
                <a:cs typeface="Happy Monkey"/>
                <a:sym typeface="Happy Monkey"/>
              </a:rPr>
              <a:t>solid to a liquid</a:t>
            </a:r>
            <a:endParaRPr sz="1200" b="1">
              <a:latin typeface="Happy Monkey"/>
              <a:ea typeface="Happy Monkey"/>
              <a:cs typeface="Happy Monkey"/>
              <a:sym typeface="Happy Monkey"/>
            </a:endParaRPr>
          </a:p>
        </p:txBody>
      </p:sp>
      <p:sp>
        <p:nvSpPr>
          <p:cNvPr id="63" name="Google Shape;63;p13"/>
          <p:cNvSpPr txBox="1"/>
          <p:nvPr/>
        </p:nvSpPr>
        <p:spPr>
          <a:xfrm>
            <a:off x="2208950" y="7225850"/>
            <a:ext cx="962700" cy="33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a:latin typeface="Happy Monkey"/>
                <a:ea typeface="Happy Monkey"/>
                <a:cs typeface="Happy Monkey"/>
                <a:sym typeface="Happy Monkey"/>
              </a:rPr>
              <a:t>Solid</a:t>
            </a:r>
            <a:endParaRPr sz="1200" b="1">
              <a:latin typeface="Happy Monkey"/>
              <a:ea typeface="Happy Monkey"/>
              <a:cs typeface="Happy Monkey"/>
              <a:sym typeface="Happy Monkey"/>
            </a:endParaRPr>
          </a:p>
        </p:txBody>
      </p:sp>
      <p:sp>
        <p:nvSpPr>
          <p:cNvPr id="64" name="Google Shape;64;p13"/>
          <p:cNvSpPr txBox="1"/>
          <p:nvPr/>
        </p:nvSpPr>
        <p:spPr>
          <a:xfrm>
            <a:off x="3780000" y="5797100"/>
            <a:ext cx="962700" cy="33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a:latin typeface="Happy Monkey"/>
                <a:ea typeface="Happy Monkey"/>
                <a:cs typeface="Happy Monkey"/>
                <a:sym typeface="Happy Monkey"/>
              </a:rPr>
              <a:t>Liquid</a:t>
            </a:r>
            <a:endParaRPr sz="1200" b="1">
              <a:latin typeface="Happy Monkey"/>
              <a:ea typeface="Happy Monkey"/>
              <a:cs typeface="Happy Monkey"/>
              <a:sym typeface="Happy Monkey"/>
            </a:endParaRPr>
          </a:p>
        </p:txBody>
      </p:sp>
      <p:sp>
        <p:nvSpPr>
          <p:cNvPr id="65" name="Google Shape;65;p13"/>
          <p:cNvSpPr txBox="1"/>
          <p:nvPr/>
        </p:nvSpPr>
        <p:spPr>
          <a:xfrm>
            <a:off x="5428400" y="4812100"/>
            <a:ext cx="962700" cy="33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a:latin typeface="Happy Monkey"/>
                <a:ea typeface="Happy Monkey"/>
                <a:cs typeface="Happy Monkey"/>
                <a:sym typeface="Happy Monkey"/>
              </a:rPr>
              <a:t>Gas</a:t>
            </a:r>
            <a:endParaRPr sz="1200" b="1">
              <a:latin typeface="Happy Monkey"/>
              <a:ea typeface="Happy Monkey"/>
              <a:cs typeface="Happy Monkey"/>
              <a:sym typeface="Happy Monkey"/>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44625" y="1173225"/>
            <a:ext cx="7044600" cy="2210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p:nvPr/>
        </p:nvSpPr>
        <p:spPr>
          <a:xfrm>
            <a:off x="0" y="3"/>
            <a:ext cx="7044600" cy="11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595959"/>
                </a:solidFill>
                <a:latin typeface="Fugaz One"/>
                <a:ea typeface="Fugaz One"/>
                <a:cs typeface="Fugaz One"/>
                <a:sym typeface="Fugaz One"/>
              </a:rPr>
              <a:t>What you need to know about ...</a:t>
            </a:r>
            <a:endParaRPr sz="2400">
              <a:solidFill>
                <a:srgbClr val="595959"/>
              </a:solidFill>
              <a:latin typeface="Fugaz One"/>
              <a:ea typeface="Fugaz One"/>
              <a:cs typeface="Fugaz One"/>
              <a:sym typeface="Fugaz One"/>
            </a:endParaRPr>
          </a:p>
        </p:txBody>
      </p:sp>
      <p:sp>
        <p:nvSpPr>
          <p:cNvPr id="56" name="Google Shape;56;p13"/>
          <p:cNvSpPr/>
          <p:nvPr/>
        </p:nvSpPr>
        <p:spPr>
          <a:xfrm>
            <a:off x="2717175" y="415500"/>
            <a:ext cx="4877100" cy="710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Happy Monkey"/>
                <a:ea typeface="Happy Monkey"/>
                <a:cs typeface="Happy Monkey"/>
                <a:sym typeface="Happy Monkey"/>
              </a:rPr>
              <a:t>Melting and Boiling Points</a:t>
            </a:r>
            <a:endParaRPr sz="1800">
              <a:latin typeface="Happy Monkey"/>
              <a:ea typeface="Happy Monkey"/>
              <a:cs typeface="Happy Monkey"/>
              <a:sym typeface="Happy Monkey"/>
            </a:endParaRPr>
          </a:p>
        </p:txBody>
      </p:sp>
      <p:sp>
        <p:nvSpPr>
          <p:cNvPr id="57" name="Google Shape;57;p13"/>
          <p:cNvSpPr txBox="1"/>
          <p:nvPr/>
        </p:nvSpPr>
        <p:spPr>
          <a:xfrm>
            <a:off x="270775" y="1125900"/>
            <a:ext cx="7044600" cy="6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Melting points</a:t>
            </a:r>
            <a:endParaRPr sz="1800">
              <a:latin typeface="Fugaz One"/>
              <a:ea typeface="Fugaz One"/>
              <a:cs typeface="Fugaz One"/>
              <a:sym typeface="Fugaz One"/>
            </a:endParaRPr>
          </a:p>
          <a:p>
            <a:pPr marL="0" lvl="0" indent="0" algn="l" rtl="0">
              <a:spcBef>
                <a:spcPts val="0"/>
              </a:spcBef>
              <a:spcAft>
                <a:spcPts val="0"/>
              </a:spcAft>
              <a:buNone/>
            </a:pPr>
            <a:r>
              <a:rPr lang="en-GB" sz="1600" b="1" u="sng">
                <a:latin typeface="Happy Monkey"/>
                <a:ea typeface="Happy Monkey"/>
                <a:cs typeface="Happy Monkey"/>
                <a:sym typeface="Happy Monkey"/>
              </a:rPr>
              <a:t>The melting point of a substance is the temperature at which it changes from a solid to a liquid or a liquid to a solid</a:t>
            </a:r>
            <a:endParaRPr sz="1600" b="1" u="sng">
              <a:latin typeface="Happy Monkey"/>
              <a:ea typeface="Happy Monkey"/>
              <a:cs typeface="Happy Monkey"/>
              <a:sym typeface="Happy Monkey"/>
            </a:endParaRPr>
          </a:p>
        </p:txBody>
      </p:sp>
      <p:pic>
        <p:nvPicPr>
          <p:cNvPr id="58" name="Google Shape;58;p13"/>
          <p:cNvPicPr preferRelativeResize="0"/>
          <p:nvPr/>
        </p:nvPicPr>
        <p:blipFill rotWithShape="1">
          <a:blip r:embed="rId3">
            <a:alphaModFix/>
          </a:blip>
          <a:srcRect l="9913" t="2626" r="9226" b="15793"/>
          <a:stretch/>
        </p:blipFill>
        <p:spPr>
          <a:xfrm>
            <a:off x="1308587" y="2040344"/>
            <a:ext cx="1176900" cy="1187406"/>
          </a:xfrm>
          <a:prstGeom prst="rect">
            <a:avLst/>
          </a:prstGeom>
          <a:noFill/>
          <a:ln>
            <a:noFill/>
          </a:ln>
        </p:spPr>
      </p:pic>
      <p:pic>
        <p:nvPicPr>
          <p:cNvPr id="59" name="Google Shape;59;p13"/>
          <p:cNvPicPr preferRelativeResize="0"/>
          <p:nvPr/>
        </p:nvPicPr>
        <p:blipFill rotWithShape="1">
          <a:blip r:embed="rId4">
            <a:alphaModFix/>
          </a:blip>
          <a:srcRect l="11433" t="10219" r="12242" b="16627"/>
          <a:stretch/>
        </p:blipFill>
        <p:spPr>
          <a:xfrm>
            <a:off x="4559138" y="2070046"/>
            <a:ext cx="1176900" cy="1128017"/>
          </a:xfrm>
          <a:prstGeom prst="rect">
            <a:avLst/>
          </a:prstGeom>
          <a:noFill/>
          <a:ln>
            <a:noFill/>
          </a:ln>
        </p:spPr>
      </p:pic>
      <p:pic>
        <p:nvPicPr>
          <p:cNvPr id="60" name="Google Shape;60;p13"/>
          <p:cNvPicPr preferRelativeResize="0"/>
          <p:nvPr/>
        </p:nvPicPr>
        <p:blipFill rotWithShape="1">
          <a:blip r:embed="rId5">
            <a:alphaModFix/>
          </a:blip>
          <a:srcRect t="10044" b="22588"/>
          <a:stretch/>
        </p:blipFill>
        <p:spPr>
          <a:xfrm>
            <a:off x="2933862" y="2237646"/>
            <a:ext cx="1176900" cy="792817"/>
          </a:xfrm>
          <a:prstGeom prst="rect">
            <a:avLst/>
          </a:prstGeom>
          <a:noFill/>
          <a:ln>
            <a:noFill/>
          </a:ln>
        </p:spPr>
      </p:pic>
      <p:sp>
        <p:nvSpPr>
          <p:cNvPr id="61" name="Google Shape;61;p13"/>
          <p:cNvSpPr/>
          <p:nvPr/>
        </p:nvSpPr>
        <p:spPr>
          <a:xfrm>
            <a:off x="257700" y="3629938"/>
            <a:ext cx="7044600" cy="23823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txBox="1"/>
          <p:nvPr/>
        </p:nvSpPr>
        <p:spPr>
          <a:xfrm>
            <a:off x="283850" y="3582613"/>
            <a:ext cx="7044600" cy="6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Boiling  points</a:t>
            </a:r>
            <a:endParaRPr sz="1800">
              <a:latin typeface="Fugaz One"/>
              <a:ea typeface="Fugaz One"/>
              <a:cs typeface="Fugaz One"/>
              <a:sym typeface="Fugaz One"/>
            </a:endParaRPr>
          </a:p>
          <a:p>
            <a:pPr marL="0" lvl="0" indent="0" algn="l" rtl="0">
              <a:spcBef>
                <a:spcPts val="0"/>
              </a:spcBef>
              <a:spcAft>
                <a:spcPts val="0"/>
              </a:spcAft>
              <a:buNone/>
            </a:pPr>
            <a:r>
              <a:rPr lang="en-GB" sz="1600" b="1" u="sng">
                <a:latin typeface="Happy Monkey"/>
                <a:ea typeface="Happy Monkey"/>
                <a:cs typeface="Happy Monkey"/>
                <a:sym typeface="Happy Monkey"/>
              </a:rPr>
              <a:t>The boiling point of a substance is the temperature at which it changes from a liquid to a gas or a gas to a liquid</a:t>
            </a:r>
            <a:endParaRPr sz="1600" b="1" u="sng">
              <a:latin typeface="Happy Monkey"/>
              <a:ea typeface="Happy Monkey"/>
              <a:cs typeface="Happy Monkey"/>
              <a:sym typeface="Happy Monkey"/>
            </a:endParaRPr>
          </a:p>
        </p:txBody>
      </p:sp>
      <p:pic>
        <p:nvPicPr>
          <p:cNvPr id="63" name="Google Shape;63;p13"/>
          <p:cNvPicPr preferRelativeResize="0"/>
          <p:nvPr/>
        </p:nvPicPr>
        <p:blipFill rotWithShape="1">
          <a:blip r:embed="rId4">
            <a:alphaModFix/>
          </a:blip>
          <a:srcRect l="11433" t="10219" r="12242" b="16627"/>
          <a:stretch/>
        </p:blipFill>
        <p:spPr>
          <a:xfrm>
            <a:off x="1308575" y="4547408"/>
            <a:ext cx="1176900" cy="1128017"/>
          </a:xfrm>
          <a:prstGeom prst="rect">
            <a:avLst/>
          </a:prstGeom>
          <a:noFill/>
          <a:ln>
            <a:noFill/>
          </a:ln>
        </p:spPr>
      </p:pic>
      <p:pic>
        <p:nvPicPr>
          <p:cNvPr id="64" name="Google Shape;64;p13"/>
          <p:cNvPicPr preferRelativeResize="0"/>
          <p:nvPr/>
        </p:nvPicPr>
        <p:blipFill rotWithShape="1">
          <a:blip r:embed="rId5">
            <a:alphaModFix/>
          </a:blip>
          <a:srcRect t="10044" b="22588"/>
          <a:stretch/>
        </p:blipFill>
        <p:spPr>
          <a:xfrm>
            <a:off x="2933862" y="4731108"/>
            <a:ext cx="1176900" cy="792817"/>
          </a:xfrm>
          <a:prstGeom prst="rect">
            <a:avLst/>
          </a:prstGeom>
          <a:noFill/>
          <a:ln>
            <a:noFill/>
          </a:ln>
        </p:spPr>
      </p:pic>
      <p:pic>
        <p:nvPicPr>
          <p:cNvPr id="65" name="Google Shape;65;p13"/>
          <p:cNvPicPr preferRelativeResize="0"/>
          <p:nvPr/>
        </p:nvPicPr>
        <p:blipFill rotWithShape="1">
          <a:blip r:embed="rId6">
            <a:alphaModFix/>
          </a:blip>
          <a:srcRect l="11835" t="3307" r="12245" b="18493"/>
          <a:stretch/>
        </p:blipFill>
        <p:spPr>
          <a:xfrm>
            <a:off x="4567275" y="4605163"/>
            <a:ext cx="1176900" cy="1212288"/>
          </a:xfrm>
          <a:prstGeom prst="rect">
            <a:avLst/>
          </a:prstGeom>
          <a:noFill/>
          <a:ln>
            <a:noFill/>
          </a:ln>
        </p:spPr>
      </p:pic>
      <p:sp>
        <p:nvSpPr>
          <p:cNvPr id="66" name="Google Shape;66;p13"/>
          <p:cNvSpPr/>
          <p:nvPr/>
        </p:nvSpPr>
        <p:spPr>
          <a:xfrm>
            <a:off x="270775" y="6305900"/>
            <a:ext cx="7044600" cy="4209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txBox="1"/>
          <p:nvPr/>
        </p:nvSpPr>
        <p:spPr>
          <a:xfrm>
            <a:off x="296925" y="6258645"/>
            <a:ext cx="7044600" cy="406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Working out which state a substance is at a temperature</a:t>
            </a:r>
            <a:endParaRPr sz="1800">
              <a:latin typeface="Fugaz One"/>
              <a:ea typeface="Fugaz One"/>
              <a:cs typeface="Fugaz One"/>
              <a:sym typeface="Fugaz One"/>
            </a:endParaRPr>
          </a:p>
          <a:p>
            <a:pPr marL="0" lvl="0" indent="0" algn="l" rtl="0">
              <a:spcBef>
                <a:spcPts val="0"/>
              </a:spcBef>
              <a:spcAft>
                <a:spcPts val="0"/>
              </a:spcAft>
              <a:buNone/>
            </a:pPr>
            <a:r>
              <a:rPr lang="en-GB" sz="1600" b="1" u="sng">
                <a:latin typeface="Happy Monkey"/>
                <a:ea typeface="Happy Monkey"/>
                <a:cs typeface="Happy Monkey"/>
                <a:sym typeface="Happy Monkey"/>
              </a:rPr>
              <a:t>If a temperature is lower than  the melting point it is a solid</a:t>
            </a:r>
            <a:endParaRPr sz="1600" b="1" u="sng">
              <a:latin typeface="Happy Monkey"/>
              <a:ea typeface="Happy Monkey"/>
              <a:cs typeface="Happy Monkey"/>
              <a:sym typeface="Happy Monkey"/>
            </a:endParaRPr>
          </a:p>
          <a:p>
            <a:pPr marL="0" lvl="0" indent="0" algn="l" rtl="0">
              <a:spcBef>
                <a:spcPts val="0"/>
              </a:spcBef>
              <a:spcAft>
                <a:spcPts val="0"/>
              </a:spcAft>
              <a:buNone/>
            </a:pPr>
            <a:r>
              <a:rPr lang="en-GB" sz="1600" b="1" u="sng">
                <a:latin typeface="Happy Monkey"/>
                <a:ea typeface="Happy Monkey"/>
                <a:cs typeface="Happy Monkey"/>
                <a:sym typeface="Happy Monkey"/>
              </a:rPr>
              <a:t>If a temperature is between the melting and boiling point it is a liquid</a:t>
            </a:r>
            <a:endParaRPr sz="1600" b="1" u="sng">
              <a:latin typeface="Happy Monkey"/>
              <a:ea typeface="Happy Monkey"/>
              <a:cs typeface="Happy Monkey"/>
              <a:sym typeface="Happy Monkey"/>
            </a:endParaRPr>
          </a:p>
          <a:p>
            <a:pPr marL="0" lvl="0" indent="0" algn="l" rtl="0">
              <a:spcBef>
                <a:spcPts val="0"/>
              </a:spcBef>
              <a:spcAft>
                <a:spcPts val="0"/>
              </a:spcAft>
              <a:buNone/>
            </a:pPr>
            <a:r>
              <a:rPr lang="en-GB" sz="1600" b="1" u="sng">
                <a:latin typeface="Happy Monkey"/>
                <a:ea typeface="Happy Monkey"/>
                <a:cs typeface="Happy Monkey"/>
                <a:sym typeface="Happy Monkey"/>
              </a:rPr>
              <a:t>If a temperature is above the boiling point it is a gas</a:t>
            </a:r>
            <a:endParaRPr sz="1600" b="1" u="sng">
              <a:latin typeface="Happy Monkey"/>
              <a:ea typeface="Happy Monkey"/>
              <a:cs typeface="Happy Monkey"/>
              <a:sym typeface="Happy Monkey"/>
            </a:endParaRPr>
          </a:p>
          <a:p>
            <a:pPr marL="0" lvl="0" indent="0" algn="l" rtl="0">
              <a:spcBef>
                <a:spcPts val="0"/>
              </a:spcBef>
              <a:spcAft>
                <a:spcPts val="0"/>
              </a:spcAft>
              <a:buNone/>
            </a:pPr>
            <a:endParaRPr sz="1600" b="1" u="sng">
              <a:latin typeface="Happy Monkey"/>
              <a:ea typeface="Happy Monkey"/>
              <a:cs typeface="Happy Monkey"/>
              <a:sym typeface="Happy Monkey"/>
            </a:endParaRPr>
          </a:p>
          <a:p>
            <a:pPr marL="0" lvl="0" indent="0" algn="l" rtl="0">
              <a:spcBef>
                <a:spcPts val="0"/>
              </a:spcBef>
              <a:spcAft>
                <a:spcPts val="0"/>
              </a:spcAft>
              <a:buNone/>
            </a:pPr>
            <a:endParaRPr sz="1600" b="1" u="sng">
              <a:latin typeface="Happy Monkey"/>
              <a:ea typeface="Happy Monkey"/>
              <a:cs typeface="Happy Monkey"/>
              <a:sym typeface="Happy Monkey"/>
            </a:endParaRPr>
          </a:p>
          <a:p>
            <a:pPr marL="0" lvl="0" indent="0" algn="l" rtl="0">
              <a:spcBef>
                <a:spcPts val="0"/>
              </a:spcBef>
              <a:spcAft>
                <a:spcPts val="0"/>
              </a:spcAft>
              <a:buNone/>
            </a:pPr>
            <a:endParaRPr sz="1600" b="1" u="sng">
              <a:latin typeface="Happy Monkey"/>
              <a:ea typeface="Happy Monkey"/>
              <a:cs typeface="Happy Monkey"/>
              <a:sym typeface="Happy Monkey"/>
            </a:endParaRPr>
          </a:p>
          <a:p>
            <a:pPr marL="0" lvl="0" indent="0" algn="l" rtl="0">
              <a:spcBef>
                <a:spcPts val="0"/>
              </a:spcBef>
              <a:spcAft>
                <a:spcPts val="0"/>
              </a:spcAft>
              <a:buNone/>
            </a:pPr>
            <a:endParaRPr sz="1600" b="1" u="sng">
              <a:latin typeface="Happy Monkey"/>
              <a:ea typeface="Happy Monkey"/>
              <a:cs typeface="Happy Monkey"/>
              <a:sym typeface="Happy Monkey"/>
            </a:endParaRPr>
          </a:p>
          <a:p>
            <a:pPr marL="0" lvl="0" indent="0" algn="l" rtl="0">
              <a:spcBef>
                <a:spcPts val="0"/>
              </a:spcBef>
              <a:spcAft>
                <a:spcPts val="0"/>
              </a:spcAft>
              <a:buNone/>
            </a:pPr>
            <a:endParaRPr sz="1600" b="1" u="sng">
              <a:latin typeface="Happy Monkey"/>
              <a:ea typeface="Happy Monkey"/>
              <a:cs typeface="Happy Monkey"/>
              <a:sym typeface="Happy Monkey"/>
            </a:endParaRPr>
          </a:p>
          <a:p>
            <a:pPr marL="0" lvl="0" indent="0" algn="l" rtl="0">
              <a:spcBef>
                <a:spcPts val="0"/>
              </a:spcBef>
              <a:spcAft>
                <a:spcPts val="0"/>
              </a:spcAft>
              <a:buNone/>
            </a:pPr>
            <a:endParaRPr sz="1600" b="1" u="sng">
              <a:latin typeface="Happy Monkey"/>
              <a:ea typeface="Happy Monkey"/>
              <a:cs typeface="Happy Monkey"/>
              <a:sym typeface="Happy Monkey"/>
            </a:endParaRPr>
          </a:p>
          <a:p>
            <a:pPr marL="0" lvl="0" indent="0" algn="l" rtl="0">
              <a:spcBef>
                <a:spcPts val="0"/>
              </a:spcBef>
              <a:spcAft>
                <a:spcPts val="0"/>
              </a:spcAft>
              <a:buNone/>
            </a:pPr>
            <a:r>
              <a:rPr lang="en-GB" b="1">
                <a:latin typeface="Happy Monkey"/>
                <a:ea typeface="Happy Monkey"/>
                <a:cs typeface="Happy Monkey"/>
                <a:sym typeface="Happy Monkey"/>
              </a:rPr>
              <a:t>E.g. If the melting point of a substance is -40</a:t>
            </a:r>
            <a:r>
              <a:rPr lang="en-GB" b="1" baseline="30000">
                <a:latin typeface="Happy Monkey"/>
                <a:ea typeface="Happy Monkey"/>
                <a:cs typeface="Happy Monkey"/>
                <a:sym typeface="Happy Monkey"/>
              </a:rPr>
              <a:t>o</a:t>
            </a:r>
            <a:r>
              <a:rPr lang="en-GB" b="1">
                <a:latin typeface="Happy Monkey"/>
                <a:ea typeface="Happy Monkey"/>
                <a:cs typeface="Happy Monkey"/>
                <a:sym typeface="Happy Monkey"/>
              </a:rPr>
              <a:t>C and the boiling point is 85</a:t>
            </a:r>
            <a:r>
              <a:rPr lang="en-GB" b="1" baseline="30000">
                <a:latin typeface="Happy Monkey"/>
                <a:ea typeface="Happy Monkey"/>
                <a:cs typeface="Happy Monkey"/>
                <a:sym typeface="Happy Monkey"/>
              </a:rPr>
              <a:t>o</a:t>
            </a:r>
            <a:r>
              <a:rPr lang="en-GB" b="1">
                <a:latin typeface="Happy Monkey"/>
                <a:ea typeface="Happy Monkey"/>
                <a:cs typeface="Happy Monkey"/>
                <a:sym typeface="Happy Monkey"/>
              </a:rPr>
              <a:t>C, which state would it be at room temperature (20</a:t>
            </a:r>
            <a:r>
              <a:rPr lang="en-GB" b="1" baseline="30000">
                <a:latin typeface="Happy Monkey"/>
                <a:ea typeface="Happy Monkey"/>
                <a:cs typeface="Happy Monkey"/>
                <a:sym typeface="Happy Monkey"/>
              </a:rPr>
              <a:t>o</a:t>
            </a:r>
            <a:r>
              <a:rPr lang="en-GB" b="1">
                <a:latin typeface="Happy Monkey"/>
                <a:ea typeface="Happy Monkey"/>
                <a:cs typeface="Happy Monkey"/>
                <a:sym typeface="Happy Monkey"/>
              </a:rPr>
              <a:t>C)?</a:t>
            </a:r>
            <a:endParaRPr b="1">
              <a:latin typeface="Happy Monkey"/>
              <a:ea typeface="Happy Monkey"/>
              <a:cs typeface="Happy Monkey"/>
              <a:sym typeface="Happy Monkey"/>
            </a:endParaRPr>
          </a:p>
        </p:txBody>
      </p:sp>
      <p:pic>
        <p:nvPicPr>
          <p:cNvPr id="68" name="Google Shape;68;p13"/>
          <p:cNvPicPr preferRelativeResize="0"/>
          <p:nvPr/>
        </p:nvPicPr>
        <p:blipFill rotWithShape="1">
          <a:blip r:embed="rId7">
            <a:alphaModFix/>
          </a:blip>
          <a:srcRect l="13542" t="32691" r="15293" b="59444"/>
          <a:stretch/>
        </p:blipFill>
        <p:spPr>
          <a:xfrm>
            <a:off x="346925" y="8090775"/>
            <a:ext cx="6840000" cy="567450"/>
          </a:xfrm>
          <a:prstGeom prst="rect">
            <a:avLst/>
          </a:prstGeom>
          <a:noFill/>
          <a:ln>
            <a:noFill/>
          </a:ln>
        </p:spPr>
      </p:pic>
      <p:pic>
        <p:nvPicPr>
          <p:cNvPr id="69" name="Google Shape;69;p13"/>
          <p:cNvPicPr preferRelativeResize="0"/>
          <p:nvPr/>
        </p:nvPicPr>
        <p:blipFill rotWithShape="1">
          <a:blip r:embed="rId5">
            <a:alphaModFix/>
          </a:blip>
          <a:srcRect t="41207" b="22587"/>
          <a:stretch/>
        </p:blipFill>
        <p:spPr>
          <a:xfrm rot="-5400000">
            <a:off x="1865312" y="8074812"/>
            <a:ext cx="350851" cy="127026"/>
          </a:xfrm>
          <a:prstGeom prst="rect">
            <a:avLst/>
          </a:prstGeom>
          <a:noFill/>
          <a:ln>
            <a:noFill/>
          </a:ln>
        </p:spPr>
      </p:pic>
      <p:sp>
        <p:nvSpPr>
          <p:cNvPr id="70" name="Google Shape;70;p13"/>
          <p:cNvSpPr txBox="1"/>
          <p:nvPr/>
        </p:nvSpPr>
        <p:spPr>
          <a:xfrm>
            <a:off x="1452275" y="7507125"/>
            <a:ext cx="1176900" cy="35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a:latin typeface="Happy Monkey"/>
                <a:ea typeface="Happy Monkey"/>
                <a:cs typeface="Happy Monkey"/>
                <a:sym typeface="Happy Monkey"/>
              </a:rPr>
              <a:t>Melting Point</a:t>
            </a:r>
            <a:endParaRPr sz="1200" b="1">
              <a:latin typeface="Happy Monkey"/>
              <a:ea typeface="Happy Monkey"/>
              <a:cs typeface="Happy Monkey"/>
              <a:sym typeface="Happy Monkey"/>
            </a:endParaRPr>
          </a:p>
        </p:txBody>
      </p:sp>
      <p:pic>
        <p:nvPicPr>
          <p:cNvPr id="71" name="Google Shape;71;p13"/>
          <p:cNvPicPr preferRelativeResize="0"/>
          <p:nvPr/>
        </p:nvPicPr>
        <p:blipFill rotWithShape="1">
          <a:blip r:embed="rId5">
            <a:alphaModFix/>
          </a:blip>
          <a:srcRect t="41207" b="22587"/>
          <a:stretch/>
        </p:blipFill>
        <p:spPr>
          <a:xfrm rot="-5400000">
            <a:off x="5313663" y="8074812"/>
            <a:ext cx="350851" cy="127025"/>
          </a:xfrm>
          <a:prstGeom prst="rect">
            <a:avLst/>
          </a:prstGeom>
          <a:noFill/>
          <a:ln>
            <a:noFill/>
          </a:ln>
        </p:spPr>
      </p:pic>
      <p:sp>
        <p:nvSpPr>
          <p:cNvPr id="72" name="Google Shape;72;p13"/>
          <p:cNvSpPr txBox="1"/>
          <p:nvPr/>
        </p:nvSpPr>
        <p:spPr>
          <a:xfrm>
            <a:off x="4900625" y="7507125"/>
            <a:ext cx="1176900" cy="35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a:latin typeface="Happy Monkey"/>
                <a:ea typeface="Happy Monkey"/>
                <a:cs typeface="Happy Monkey"/>
                <a:sym typeface="Happy Monkey"/>
              </a:rPr>
              <a:t>Boiling Point</a:t>
            </a:r>
            <a:endParaRPr sz="1200" b="1">
              <a:latin typeface="Happy Monkey"/>
              <a:ea typeface="Happy Monkey"/>
              <a:cs typeface="Happy Monkey"/>
              <a:sym typeface="Happy Monkey"/>
            </a:endParaRPr>
          </a:p>
        </p:txBody>
      </p:sp>
      <p:cxnSp>
        <p:nvCxnSpPr>
          <p:cNvPr id="73" name="Google Shape;73;p13"/>
          <p:cNvCxnSpPr>
            <a:stCxn id="69" idx="2"/>
            <a:endCxn id="71" idx="0"/>
          </p:cNvCxnSpPr>
          <p:nvPr/>
        </p:nvCxnSpPr>
        <p:spPr>
          <a:xfrm>
            <a:off x="2104251" y="8138325"/>
            <a:ext cx="3321300" cy="0"/>
          </a:xfrm>
          <a:prstGeom prst="straightConnector1">
            <a:avLst/>
          </a:prstGeom>
          <a:noFill/>
          <a:ln w="19050" cap="flat" cmpd="sng">
            <a:solidFill>
              <a:srgbClr val="000000"/>
            </a:solidFill>
            <a:prstDash val="solid"/>
            <a:round/>
            <a:headEnd type="triangle" w="med" len="med"/>
            <a:tailEnd type="triangle" w="med" len="med"/>
          </a:ln>
        </p:spPr>
      </p:cxnSp>
      <p:cxnSp>
        <p:nvCxnSpPr>
          <p:cNvPr id="74" name="Google Shape;74;p13"/>
          <p:cNvCxnSpPr>
            <a:endCxn id="69" idx="0"/>
          </p:cNvCxnSpPr>
          <p:nvPr/>
        </p:nvCxnSpPr>
        <p:spPr>
          <a:xfrm>
            <a:off x="556125" y="8138325"/>
            <a:ext cx="1421100" cy="0"/>
          </a:xfrm>
          <a:prstGeom prst="straightConnector1">
            <a:avLst/>
          </a:prstGeom>
          <a:noFill/>
          <a:ln w="19050" cap="flat" cmpd="sng">
            <a:solidFill>
              <a:srgbClr val="000000"/>
            </a:solidFill>
            <a:prstDash val="solid"/>
            <a:round/>
            <a:headEnd type="triangle" w="med" len="med"/>
            <a:tailEnd type="triangle" w="med" len="med"/>
          </a:ln>
        </p:spPr>
      </p:cxnSp>
      <p:cxnSp>
        <p:nvCxnSpPr>
          <p:cNvPr id="75" name="Google Shape;75;p13"/>
          <p:cNvCxnSpPr>
            <a:stCxn id="71" idx="2"/>
          </p:cNvCxnSpPr>
          <p:nvPr/>
        </p:nvCxnSpPr>
        <p:spPr>
          <a:xfrm rot="10800000" flipH="1">
            <a:off x="5552600" y="8134425"/>
            <a:ext cx="1438800" cy="3900"/>
          </a:xfrm>
          <a:prstGeom prst="straightConnector1">
            <a:avLst/>
          </a:prstGeom>
          <a:noFill/>
          <a:ln w="19050" cap="flat" cmpd="sng">
            <a:solidFill>
              <a:srgbClr val="000000"/>
            </a:solidFill>
            <a:prstDash val="solid"/>
            <a:round/>
            <a:headEnd type="triangle" w="med" len="med"/>
            <a:tailEnd type="triangle" w="med" len="med"/>
          </a:ln>
        </p:spPr>
      </p:cxnSp>
      <p:sp>
        <p:nvSpPr>
          <p:cNvPr id="76" name="Google Shape;76;p13"/>
          <p:cNvSpPr txBox="1"/>
          <p:nvPr/>
        </p:nvSpPr>
        <p:spPr>
          <a:xfrm>
            <a:off x="678213" y="7787325"/>
            <a:ext cx="1176900" cy="35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Solid</a:t>
            </a:r>
            <a:endParaRPr sz="1200">
              <a:latin typeface="Happy Monkey"/>
              <a:ea typeface="Happy Monkey"/>
              <a:cs typeface="Happy Monkey"/>
              <a:sym typeface="Happy Monkey"/>
            </a:endParaRPr>
          </a:p>
        </p:txBody>
      </p:sp>
      <p:sp>
        <p:nvSpPr>
          <p:cNvPr id="77" name="Google Shape;77;p13"/>
          <p:cNvSpPr txBox="1"/>
          <p:nvPr/>
        </p:nvSpPr>
        <p:spPr>
          <a:xfrm>
            <a:off x="5683538" y="7787325"/>
            <a:ext cx="1176900" cy="35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Gas</a:t>
            </a:r>
            <a:endParaRPr sz="1200">
              <a:latin typeface="Happy Monkey"/>
              <a:ea typeface="Happy Monkey"/>
              <a:cs typeface="Happy Monkey"/>
              <a:sym typeface="Happy Monkey"/>
            </a:endParaRPr>
          </a:p>
        </p:txBody>
      </p:sp>
      <p:sp>
        <p:nvSpPr>
          <p:cNvPr id="78" name="Google Shape;78;p13"/>
          <p:cNvSpPr txBox="1"/>
          <p:nvPr/>
        </p:nvSpPr>
        <p:spPr>
          <a:xfrm>
            <a:off x="3051888" y="7787325"/>
            <a:ext cx="1176900" cy="35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Liquid</a:t>
            </a:r>
            <a:endParaRPr sz="1200">
              <a:latin typeface="Happy Monkey"/>
              <a:ea typeface="Happy Monkey"/>
              <a:cs typeface="Happy Monkey"/>
              <a:sym typeface="Happy Monkey"/>
            </a:endParaRPr>
          </a:p>
        </p:txBody>
      </p:sp>
      <p:pic>
        <p:nvPicPr>
          <p:cNvPr id="79" name="Google Shape;79;p13"/>
          <p:cNvPicPr preferRelativeResize="0"/>
          <p:nvPr/>
        </p:nvPicPr>
        <p:blipFill rotWithShape="1">
          <a:blip r:embed="rId7">
            <a:alphaModFix/>
          </a:blip>
          <a:srcRect l="13542" t="32691" r="15293" b="59444"/>
          <a:stretch/>
        </p:blipFill>
        <p:spPr>
          <a:xfrm>
            <a:off x="344900" y="9799850"/>
            <a:ext cx="6840000" cy="567450"/>
          </a:xfrm>
          <a:prstGeom prst="rect">
            <a:avLst/>
          </a:prstGeom>
          <a:noFill/>
          <a:ln>
            <a:noFill/>
          </a:ln>
        </p:spPr>
      </p:pic>
      <p:pic>
        <p:nvPicPr>
          <p:cNvPr id="80" name="Google Shape;80;p13"/>
          <p:cNvPicPr preferRelativeResize="0"/>
          <p:nvPr/>
        </p:nvPicPr>
        <p:blipFill rotWithShape="1">
          <a:blip r:embed="rId5">
            <a:alphaModFix/>
          </a:blip>
          <a:srcRect t="41207" b="22587"/>
          <a:stretch/>
        </p:blipFill>
        <p:spPr>
          <a:xfrm rot="-5400000">
            <a:off x="2437862" y="9783887"/>
            <a:ext cx="350851" cy="127026"/>
          </a:xfrm>
          <a:prstGeom prst="rect">
            <a:avLst/>
          </a:prstGeom>
          <a:noFill/>
          <a:ln>
            <a:noFill/>
          </a:ln>
        </p:spPr>
      </p:pic>
      <p:sp>
        <p:nvSpPr>
          <p:cNvPr id="81" name="Google Shape;81;p13"/>
          <p:cNvSpPr txBox="1"/>
          <p:nvPr/>
        </p:nvSpPr>
        <p:spPr>
          <a:xfrm>
            <a:off x="2024838" y="9296725"/>
            <a:ext cx="1176900" cy="35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a:latin typeface="Happy Monkey"/>
                <a:ea typeface="Happy Monkey"/>
                <a:cs typeface="Happy Monkey"/>
                <a:sym typeface="Happy Monkey"/>
              </a:rPr>
              <a:t>Melting Point</a:t>
            </a:r>
            <a:endParaRPr sz="1200" b="1">
              <a:latin typeface="Happy Monkey"/>
              <a:ea typeface="Happy Monkey"/>
              <a:cs typeface="Happy Monkey"/>
              <a:sym typeface="Happy Monkey"/>
            </a:endParaRPr>
          </a:p>
        </p:txBody>
      </p:sp>
      <p:pic>
        <p:nvPicPr>
          <p:cNvPr id="82" name="Google Shape;82;p13"/>
          <p:cNvPicPr preferRelativeResize="0"/>
          <p:nvPr/>
        </p:nvPicPr>
        <p:blipFill rotWithShape="1">
          <a:blip r:embed="rId5">
            <a:alphaModFix/>
          </a:blip>
          <a:srcRect t="41207" b="22587"/>
          <a:stretch/>
        </p:blipFill>
        <p:spPr>
          <a:xfrm rot="-5400000">
            <a:off x="6026013" y="9783887"/>
            <a:ext cx="350851" cy="127025"/>
          </a:xfrm>
          <a:prstGeom prst="rect">
            <a:avLst/>
          </a:prstGeom>
          <a:noFill/>
          <a:ln>
            <a:noFill/>
          </a:ln>
        </p:spPr>
      </p:pic>
      <p:sp>
        <p:nvSpPr>
          <p:cNvPr id="83" name="Google Shape;83;p13"/>
          <p:cNvSpPr txBox="1"/>
          <p:nvPr/>
        </p:nvSpPr>
        <p:spPr>
          <a:xfrm>
            <a:off x="5612988" y="9296725"/>
            <a:ext cx="1176900" cy="35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a:latin typeface="Happy Monkey"/>
                <a:ea typeface="Happy Monkey"/>
                <a:cs typeface="Happy Monkey"/>
                <a:sym typeface="Happy Monkey"/>
              </a:rPr>
              <a:t>Boiling Point</a:t>
            </a:r>
            <a:endParaRPr sz="1200" b="1">
              <a:latin typeface="Happy Monkey"/>
              <a:ea typeface="Happy Monkey"/>
              <a:cs typeface="Happy Monkey"/>
              <a:sym typeface="Happy Monkey"/>
            </a:endParaRPr>
          </a:p>
        </p:txBody>
      </p:sp>
      <p:pic>
        <p:nvPicPr>
          <p:cNvPr id="84" name="Google Shape;84;p13"/>
          <p:cNvPicPr preferRelativeResize="0"/>
          <p:nvPr/>
        </p:nvPicPr>
        <p:blipFill rotWithShape="1">
          <a:blip r:embed="rId5">
            <a:alphaModFix/>
          </a:blip>
          <a:srcRect t="41207" b="22587"/>
          <a:stretch/>
        </p:blipFill>
        <p:spPr>
          <a:xfrm rot="-5400000">
            <a:off x="4159113" y="9783887"/>
            <a:ext cx="350851" cy="127025"/>
          </a:xfrm>
          <a:prstGeom prst="rect">
            <a:avLst/>
          </a:prstGeom>
          <a:noFill/>
          <a:ln>
            <a:noFill/>
          </a:ln>
        </p:spPr>
      </p:pic>
      <p:sp>
        <p:nvSpPr>
          <p:cNvPr id="85" name="Google Shape;85;p13"/>
          <p:cNvSpPr txBox="1"/>
          <p:nvPr/>
        </p:nvSpPr>
        <p:spPr>
          <a:xfrm>
            <a:off x="3560675" y="9296725"/>
            <a:ext cx="1547700" cy="35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latin typeface="Happy Monkey"/>
                <a:ea typeface="Happy Monkey"/>
                <a:cs typeface="Happy Monkey"/>
                <a:sym typeface="Happy Monkey"/>
              </a:rPr>
              <a:t>20</a:t>
            </a:r>
            <a:r>
              <a:rPr lang="en-GB" sz="900" baseline="30000">
                <a:latin typeface="Happy Monkey"/>
                <a:ea typeface="Happy Monkey"/>
                <a:cs typeface="Happy Monkey"/>
                <a:sym typeface="Happy Monkey"/>
              </a:rPr>
              <a:t>o</a:t>
            </a:r>
            <a:r>
              <a:rPr lang="en-GB" sz="900">
                <a:latin typeface="Happy Monkey"/>
                <a:ea typeface="Happy Monkey"/>
                <a:cs typeface="Happy Monkey"/>
                <a:sym typeface="Happy Monkey"/>
              </a:rPr>
              <a:t>C is between melting and boiling point therefore a Liquid</a:t>
            </a:r>
            <a:endParaRPr sz="900">
              <a:latin typeface="Happy Monkey"/>
              <a:ea typeface="Happy Monkey"/>
              <a:cs typeface="Happy Monkey"/>
              <a:sym typeface="Happy Monkey"/>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44625" y="1189100"/>
            <a:ext cx="7044600" cy="5577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p:nvPr/>
        </p:nvSpPr>
        <p:spPr>
          <a:xfrm>
            <a:off x="0" y="3"/>
            <a:ext cx="7044600" cy="11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595959"/>
                </a:solidFill>
                <a:latin typeface="Fugaz One"/>
                <a:ea typeface="Fugaz One"/>
                <a:cs typeface="Fugaz One"/>
                <a:sym typeface="Fugaz One"/>
              </a:rPr>
              <a:t>What you need to know about ...</a:t>
            </a:r>
            <a:endParaRPr sz="2400">
              <a:solidFill>
                <a:srgbClr val="595959"/>
              </a:solidFill>
              <a:latin typeface="Fugaz One"/>
              <a:ea typeface="Fugaz One"/>
              <a:cs typeface="Fugaz One"/>
              <a:sym typeface="Fugaz One"/>
            </a:endParaRPr>
          </a:p>
        </p:txBody>
      </p:sp>
      <p:sp>
        <p:nvSpPr>
          <p:cNvPr id="56" name="Google Shape;56;p13"/>
          <p:cNvSpPr/>
          <p:nvPr/>
        </p:nvSpPr>
        <p:spPr>
          <a:xfrm>
            <a:off x="2717175" y="415500"/>
            <a:ext cx="4877100" cy="710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Happy Monkey"/>
                <a:ea typeface="Happy Monkey"/>
                <a:cs typeface="Happy Monkey"/>
                <a:sym typeface="Happy Monkey"/>
              </a:rPr>
              <a:t>Filtration</a:t>
            </a:r>
            <a:endParaRPr sz="1800">
              <a:latin typeface="Happy Monkey"/>
              <a:ea typeface="Happy Monkey"/>
              <a:cs typeface="Happy Monkey"/>
              <a:sym typeface="Happy Monkey"/>
            </a:endParaRPr>
          </a:p>
        </p:txBody>
      </p:sp>
      <p:sp>
        <p:nvSpPr>
          <p:cNvPr id="57" name="Google Shape;57;p13"/>
          <p:cNvSpPr txBox="1"/>
          <p:nvPr/>
        </p:nvSpPr>
        <p:spPr>
          <a:xfrm>
            <a:off x="270775" y="1125900"/>
            <a:ext cx="7044600" cy="82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Filtration</a:t>
            </a:r>
            <a:endParaRPr sz="1800">
              <a:latin typeface="Fugaz One"/>
              <a:ea typeface="Fugaz One"/>
              <a:cs typeface="Fugaz One"/>
              <a:sym typeface="Fugaz One"/>
            </a:endParaRPr>
          </a:p>
          <a:p>
            <a:pPr marL="0" lvl="0" indent="0" algn="l" rtl="0">
              <a:spcBef>
                <a:spcPts val="0"/>
              </a:spcBef>
              <a:spcAft>
                <a:spcPts val="0"/>
              </a:spcAft>
              <a:buClr>
                <a:schemeClr val="dk1"/>
              </a:buClr>
              <a:buSzPts val="1100"/>
              <a:buFont typeface="Arial"/>
              <a:buNone/>
            </a:pPr>
            <a:r>
              <a:rPr lang="en-GB" sz="1600" b="1" u="sng">
                <a:solidFill>
                  <a:schemeClr val="dk1"/>
                </a:solidFill>
                <a:latin typeface="Happy Monkey"/>
                <a:ea typeface="Happy Monkey"/>
                <a:cs typeface="Happy Monkey"/>
                <a:sym typeface="Happy Monkey"/>
              </a:rPr>
              <a:t>Filtration is a process by which an insoluble solid is removed from a solvent by passing the mixture through filter paper</a:t>
            </a:r>
            <a:endParaRPr sz="1600" b="1" u="sng">
              <a:latin typeface="Happy Monkey"/>
              <a:ea typeface="Happy Monkey"/>
              <a:cs typeface="Happy Monkey"/>
              <a:sym typeface="Happy Monkey"/>
            </a:endParaRPr>
          </a:p>
        </p:txBody>
      </p:sp>
      <p:sp>
        <p:nvSpPr>
          <p:cNvPr id="58" name="Google Shape;58;p13"/>
          <p:cNvSpPr/>
          <p:nvPr/>
        </p:nvSpPr>
        <p:spPr>
          <a:xfrm>
            <a:off x="7362825" y="11382375"/>
            <a:ext cx="363000" cy="3630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txBox="1"/>
          <p:nvPr/>
        </p:nvSpPr>
        <p:spPr>
          <a:xfrm>
            <a:off x="539175" y="3675650"/>
            <a:ext cx="1545000" cy="187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a:latin typeface="Happy Monkey"/>
                <a:ea typeface="Happy Monkey"/>
                <a:cs typeface="Happy Monkey"/>
                <a:sym typeface="Happy Monkey"/>
              </a:rPr>
              <a:t>Filter paper</a:t>
            </a:r>
            <a:r>
              <a:rPr lang="en-GB" sz="1200">
                <a:latin typeface="Happy Monkey"/>
                <a:ea typeface="Happy Monkey"/>
                <a:cs typeface="Happy Monkey"/>
                <a:sym typeface="Happy Monkey"/>
              </a:rPr>
              <a:t> is placed within a funnel, as the mixture passes through the </a:t>
            </a:r>
            <a:r>
              <a:rPr lang="en-GB" sz="1200" b="1">
                <a:latin typeface="Happy Monkey"/>
                <a:ea typeface="Happy Monkey"/>
                <a:cs typeface="Happy Monkey"/>
                <a:sym typeface="Happy Monkey"/>
              </a:rPr>
              <a:t>insoluble solid</a:t>
            </a:r>
            <a:r>
              <a:rPr lang="en-GB" sz="1200">
                <a:latin typeface="Happy Monkey"/>
                <a:ea typeface="Happy Monkey"/>
                <a:cs typeface="Happy Monkey"/>
                <a:sym typeface="Happy Monkey"/>
              </a:rPr>
              <a:t> will be collected, this is known as the </a:t>
            </a:r>
            <a:r>
              <a:rPr lang="en-GB" sz="1200" b="1">
                <a:latin typeface="Happy Monkey"/>
                <a:ea typeface="Happy Monkey"/>
                <a:cs typeface="Happy Monkey"/>
                <a:sym typeface="Happy Monkey"/>
              </a:rPr>
              <a:t>residue</a:t>
            </a:r>
            <a:endParaRPr sz="1200" b="1">
              <a:latin typeface="Happy Monkey"/>
              <a:ea typeface="Happy Monkey"/>
              <a:cs typeface="Happy Monkey"/>
              <a:sym typeface="Happy Monkey"/>
            </a:endParaRPr>
          </a:p>
        </p:txBody>
      </p:sp>
      <p:sp>
        <p:nvSpPr>
          <p:cNvPr id="60" name="Google Shape;60;p13"/>
          <p:cNvSpPr txBox="1"/>
          <p:nvPr/>
        </p:nvSpPr>
        <p:spPr>
          <a:xfrm>
            <a:off x="4670625" y="2637050"/>
            <a:ext cx="1545000" cy="138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The mixture contains both a liquid (solvent) and solid which has not dissolved (insoluble solute)</a:t>
            </a:r>
            <a:endParaRPr sz="1200" b="1">
              <a:latin typeface="Happy Monkey"/>
              <a:ea typeface="Happy Monkey"/>
              <a:cs typeface="Happy Monkey"/>
              <a:sym typeface="Happy Monkey"/>
            </a:endParaRPr>
          </a:p>
        </p:txBody>
      </p:sp>
      <p:sp>
        <p:nvSpPr>
          <p:cNvPr id="61" name="Google Shape;61;p13"/>
          <p:cNvSpPr/>
          <p:nvPr/>
        </p:nvSpPr>
        <p:spPr>
          <a:xfrm>
            <a:off x="270775" y="6899050"/>
            <a:ext cx="3375600" cy="3614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3939775" y="6899049"/>
            <a:ext cx="3375600" cy="3614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txBox="1"/>
          <p:nvPr/>
        </p:nvSpPr>
        <p:spPr>
          <a:xfrm>
            <a:off x="270775" y="6899050"/>
            <a:ext cx="33756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1"/>
                </a:solidFill>
                <a:latin typeface="Fugaz One"/>
                <a:ea typeface="Fugaz One"/>
                <a:cs typeface="Fugaz One"/>
                <a:sym typeface="Fugaz One"/>
              </a:rPr>
              <a:t>Filtration and mass</a:t>
            </a:r>
            <a:endParaRPr sz="1800">
              <a:solidFill>
                <a:schemeClr val="dk1"/>
              </a:solidFill>
              <a:latin typeface="Fugaz One"/>
              <a:ea typeface="Fugaz One"/>
              <a:cs typeface="Fugaz One"/>
              <a:sym typeface="Fugaz One"/>
            </a:endParaRPr>
          </a:p>
          <a:p>
            <a:pPr marL="0" lvl="0" indent="0" algn="l" rtl="0">
              <a:spcBef>
                <a:spcPts val="0"/>
              </a:spcBef>
              <a:spcAft>
                <a:spcPts val="0"/>
              </a:spcAft>
              <a:buNone/>
            </a:pPr>
            <a:endParaRPr sz="1800">
              <a:solidFill>
                <a:schemeClr val="dk1"/>
              </a:solidFill>
              <a:latin typeface="Fugaz One"/>
              <a:ea typeface="Fugaz One"/>
              <a:cs typeface="Fugaz One"/>
              <a:sym typeface="Fugaz One"/>
            </a:endParaRPr>
          </a:p>
          <a:p>
            <a:pPr marL="0" lvl="0" indent="0" algn="l" rtl="0">
              <a:spcBef>
                <a:spcPts val="0"/>
              </a:spcBef>
              <a:spcAft>
                <a:spcPts val="0"/>
              </a:spcAft>
              <a:buNone/>
            </a:pPr>
            <a:r>
              <a:rPr lang="en-GB" b="1">
                <a:solidFill>
                  <a:schemeClr val="dk1"/>
                </a:solidFill>
                <a:latin typeface="Happy Monkey"/>
                <a:ea typeface="Happy Monkey"/>
                <a:cs typeface="Happy Monkey"/>
                <a:sym typeface="Happy Monkey"/>
              </a:rPr>
              <a:t>The mass of the mixture will be equal to the mass of the filtrate added to the mass of the residue.</a:t>
            </a: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ctr" rtl="0">
              <a:spcBef>
                <a:spcPts val="0"/>
              </a:spcBef>
              <a:spcAft>
                <a:spcPts val="0"/>
              </a:spcAft>
              <a:buNone/>
            </a:pPr>
            <a:r>
              <a:rPr lang="en-GB" b="1">
                <a:solidFill>
                  <a:schemeClr val="dk1"/>
                </a:solidFill>
                <a:latin typeface="Happy Monkey"/>
                <a:ea typeface="Happy Monkey"/>
                <a:cs typeface="Happy Monkey"/>
                <a:sym typeface="Happy Monkey"/>
              </a:rPr>
              <a:t>Mass of residue + Mass of filtrate = Mass of mixture</a:t>
            </a:r>
            <a:endParaRPr b="1">
              <a:solidFill>
                <a:schemeClr val="dk1"/>
              </a:solidFill>
              <a:latin typeface="Happy Monkey"/>
              <a:ea typeface="Happy Monkey"/>
              <a:cs typeface="Happy Monkey"/>
              <a:sym typeface="Happy Monkey"/>
            </a:endParaRPr>
          </a:p>
          <a:p>
            <a:pPr marL="0" lvl="0" indent="0" algn="ctr"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ctr"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ctr" rtl="0">
              <a:spcBef>
                <a:spcPts val="0"/>
              </a:spcBef>
              <a:spcAft>
                <a:spcPts val="0"/>
              </a:spcAft>
              <a:buNone/>
            </a:pPr>
            <a:r>
              <a:rPr lang="en-GB" b="1">
                <a:solidFill>
                  <a:schemeClr val="dk1"/>
                </a:solidFill>
                <a:latin typeface="Happy Monkey"/>
                <a:ea typeface="Happy Monkey"/>
                <a:cs typeface="Happy Monkey"/>
                <a:sym typeface="Happy Monkey"/>
              </a:rPr>
              <a:t>E.g. if 12 g of residue are collected in the filter paper, and 100 g of filtrate collected in the conical flask, the total mass of the mixture was 112 g.</a:t>
            </a: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p:txBody>
      </p:sp>
      <p:sp>
        <p:nvSpPr>
          <p:cNvPr id="64" name="Google Shape;64;p13"/>
          <p:cNvSpPr txBox="1"/>
          <p:nvPr/>
        </p:nvSpPr>
        <p:spPr>
          <a:xfrm>
            <a:off x="3939775" y="6899050"/>
            <a:ext cx="33756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1"/>
                </a:solidFill>
                <a:latin typeface="Fugaz One"/>
                <a:ea typeface="Fugaz One"/>
                <a:cs typeface="Fugaz One"/>
                <a:sym typeface="Fugaz One"/>
              </a:rPr>
              <a:t>Uses of filtration</a:t>
            </a:r>
            <a:endParaRPr sz="1800">
              <a:solidFill>
                <a:schemeClr val="dk1"/>
              </a:solidFill>
              <a:latin typeface="Fugaz One"/>
              <a:ea typeface="Fugaz One"/>
              <a:cs typeface="Fugaz One"/>
              <a:sym typeface="Fugaz One"/>
            </a:endParaRPr>
          </a:p>
          <a:p>
            <a:pPr marL="0" lvl="0" indent="0" algn="l" rtl="0">
              <a:spcBef>
                <a:spcPts val="0"/>
              </a:spcBef>
              <a:spcAft>
                <a:spcPts val="0"/>
              </a:spcAft>
              <a:buNone/>
            </a:pPr>
            <a:endParaRPr sz="1800">
              <a:solidFill>
                <a:schemeClr val="dk1"/>
              </a:solidFill>
              <a:latin typeface="Fugaz One"/>
              <a:ea typeface="Fugaz One"/>
              <a:cs typeface="Fugaz One"/>
              <a:sym typeface="Fugaz One"/>
            </a:endParaRPr>
          </a:p>
          <a:p>
            <a:pPr marL="0" lvl="0" indent="0" algn="ctr" rtl="0">
              <a:spcBef>
                <a:spcPts val="0"/>
              </a:spcBef>
              <a:spcAft>
                <a:spcPts val="0"/>
              </a:spcAft>
              <a:buNone/>
            </a:pPr>
            <a:r>
              <a:rPr lang="en-GB" b="1">
                <a:solidFill>
                  <a:schemeClr val="dk1"/>
                </a:solidFill>
                <a:latin typeface="Happy Monkey"/>
                <a:ea typeface="Happy Monkey"/>
                <a:cs typeface="Happy Monkey"/>
                <a:sym typeface="Happy Monkey"/>
              </a:rPr>
              <a:t>Removing solids from drinking water</a:t>
            </a: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ctr" rtl="0">
              <a:spcBef>
                <a:spcPts val="0"/>
              </a:spcBef>
              <a:spcAft>
                <a:spcPts val="0"/>
              </a:spcAft>
              <a:buNone/>
            </a:pPr>
            <a:r>
              <a:rPr lang="en-GB" b="1">
                <a:solidFill>
                  <a:schemeClr val="dk1"/>
                </a:solidFill>
                <a:latin typeface="Happy Monkey"/>
                <a:ea typeface="Happy Monkey"/>
                <a:cs typeface="Happy Monkey"/>
                <a:sym typeface="Happy Monkey"/>
              </a:rPr>
              <a:t>Removing coffee granules</a:t>
            </a:r>
            <a:endParaRPr b="1">
              <a:solidFill>
                <a:schemeClr val="dk1"/>
              </a:solidFill>
              <a:latin typeface="Happy Monkey"/>
              <a:ea typeface="Happy Monkey"/>
              <a:cs typeface="Happy Monkey"/>
              <a:sym typeface="Happy Monkey"/>
            </a:endParaRPr>
          </a:p>
        </p:txBody>
      </p:sp>
      <p:pic>
        <p:nvPicPr>
          <p:cNvPr id="65" name="Google Shape;65;p13"/>
          <p:cNvPicPr preferRelativeResize="0"/>
          <p:nvPr/>
        </p:nvPicPr>
        <p:blipFill rotWithShape="1">
          <a:blip r:embed="rId3">
            <a:alphaModFix/>
          </a:blip>
          <a:srcRect b="16338"/>
          <a:stretch/>
        </p:blipFill>
        <p:spPr>
          <a:xfrm>
            <a:off x="5087550" y="8129501"/>
            <a:ext cx="1080049" cy="903549"/>
          </a:xfrm>
          <a:prstGeom prst="rect">
            <a:avLst/>
          </a:prstGeom>
          <a:noFill/>
          <a:ln>
            <a:noFill/>
          </a:ln>
        </p:spPr>
      </p:pic>
      <p:pic>
        <p:nvPicPr>
          <p:cNvPr id="66" name="Google Shape;66;p13"/>
          <p:cNvPicPr preferRelativeResize="0"/>
          <p:nvPr/>
        </p:nvPicPr>
        <p:blipFill rotWithShape="1">
          <a:blip r:embed="rId4">
            <a:alphaModFix/>
          </a:blip>
          <a:srcRect b="16338"/>
          <a:stretch/>
        </p:blipFill>
        <p:spPr>
          <a:xfrm>
            <a:off x="5087550" y="9488176"/>
            <a:ext cx="1080049" cy="903549"/>
          </a:xfrm>
          <a:prstGeom prst="rect">
            <a:avLst/>
          </a:prstGeom>
          <a:noFill/>
          <a:ln>
            <a:noFill/>
          </a:ln>
        </p:spPr>
      </p:pic>
      <p:pic>
        <p:nvPicPr>
          <p:cNvPr id="67" name="Google Shape;67;p13"/>
          <p:cNvPicPr preferRelativeResize="0"/>
          <p:nvPr/>
        </p:nvPicPr>
        <p:blipFill>
          <a:blip r:embed="rId5">
            <a:alphaModFix/>
          </a:blip>
          <a:stretch>
            <a:fillRect/>
          </a:stretch>
        </p:blipFill>
        <p:spPr>
          <a:xfrm>
            <a:off x="2618328" y="3291405"/>
            <a:ext cx="1807941" cy="2263525"/>
          </a:xfrm>
          <a:prstGeom prst="rect">
            <a:avLst/>
          </a:prstGeom>
          <a:noFill/>
          <a:ln>
            <a:noFill/>
          </a:ln>
        </p:spPr>
      </p:pic>
      <p:sp>
        <p:nvSpPr>
          <p:cNvPr id="68" name="Google Shape;68;p13"/>
          <p:cNvSpPr txBox="1"/>
          <p:nvPr/>
        </p:nvSpPr>
        <p:spPr>
          <a:xfrm>
            <a:off x="3646375" y="4768050"/>
            <a:ext cx="1545000" cy="138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The </a:t>
            </a:r>
            <a:r>
              <a:rPr lang="en-GB" sz="1200" b="1">
                <a:latin typeface="Happy Monkey"/>
                <a:ea typeface="Happy Monkey"/>
                <a:cs typeface="Happy Monkey"/>
                <a:sym typeface="Happy Monkey"/>
              </a:rPr>
              <a:t>filtrate</a:t>
            </a:r>
            <a:r>
              <a:rPr lang="en-GB" sz="1200">
                <a:latin typeface="Happy Monkey"/>
                <a:ea typeface="Happy Monkey"/>
                <a:cs typeface="Happy Monkey"/>
                <a:sym typeface="Happy Monkey"/>
              </a:rPr>
              <a:t> is what is collected in the conical flask</a:t>
            </a:r>
            <a:endParaRPr sz="1200">
              <a:latin typeface="Happy Monkey"/>
              <a:ea typeface="Happy Monkey"/>
              <a:cs typeface="Happy Monkey"/>
              <a:sym typeface="Happy Monkey"/>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44625" y="1189100"/>
            <a:ext cx="7044600" cy="5577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p:nvPr/>
        </p:nvSpPr>
        <p:spPr>
          <a:xfrm>
            <a:off x="0" y="3"/>
            <a:ext cx="7044600" cy="11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595959"/>
                </a:solidFill>
                <a:latin typeface="Fugaz One"/>
                <a:ea typeface="Fugaz One"/>
                <a:cs typeface="Fugaz One"/>
                <a:sym typeface="Fugaz One"/>
              </a:rPr>
              <a:t>What you need to know about ...</a:t>
            </a:r>
            <a:endParaRPr sz="2400">
              <a:solidFill>
                <a:srgbClr val="595959"/>
              </a:solidFill>
              <a:latin typeface="Fugaz One"/>
              <a:ea typeface="Fugaz One"/>
              <a:cs typeface="Fugaz One"/>
              <a:sym typeface="Fugaz One"/>
            </a:endParaRPr>
          </a:p>
        </p:txBody>
      </p:sp>
      <p:sp>
        <p:nvSpPr>
          <p:cNvPr id="56" name="Google Shape;56;p13"/>
          <p:cNvSpPr/>
          <p:nvPr/>
        </p:nvSpPr>
        <p:spPr>
          <a:xfrm>
            <a:off x="2717175" y="415500"/>
            <a:ext cx="4877100" cy="710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Happy Monkey"/>
                <a:ea typeface="Happy Monkey"/>
                <a:cs typeface="Happy Monkey"/>
                <a:sym typeface="Happy Monkey"/>
              </a:rPr>
              <a:t>Chromatography</a:t>
            </a:r>
            <a:endParaRPr sz="1800">
              <a:latin typeface="Happy Monkey"/>
              <a:ea typeface="Happy Monkey"/>
              <a:cs typeface="Happy Monkey"/>
              <a:sym typeface="Happy Monkey"/>
            </a:endParaRPr>
          </a:p>
        </p:txBody>
      </p:sp>
      <p:sp>
        <p:nvSpPr>
          <p:cNvPr id="57" name="Google Shape;57;p13"/>
          <p:cNvSpPr txBox="1"/>
          <p:nvPr/>
        </p:nvSpPr>
        <p:spPr>
          <a:xfrm>
            <a:off x="270775" y="1125900"/>
            <a:ext cx="7044600" cy="82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Chromatography</a:t>
            </a:r>
            <a:endParaRPr sz="1800">
              <a:latin typeface="Fugaz One"/>
              <a:ea typeface="Fugaz One"/>
              <a:cs typeface="Fugaz One"/>
              <a:sym typeface="Fugaz One"/>
            </a:endParaRPr>
          </a:p>
          <a:p>
            <a:pPr marL="0" lvl="0" indent="0" algn="l" rtl="0">
              <a:spcBef>
                <a:spcPts val="0"/>
              </a:spcBef>
              <a:spcAft>
                <a:spcPts val="0"/>
              </a:spcAft>
              <a:buClr>
                <a:schemeClr val="dk1"/>
              </a:buClr>
              <a:buSzPts val="1100"/>
              <a:buFont typeface="Arial"/>
              <a:buNone/>
            </a:pPr>
            <a:r>
              <a:rPr lang="en-GB" sz="1600" b="1" u="sng">
                <a:solidFill>
                  <a:schemeClr val="dk1"/>
                </a:solidFill>
                <a:latin typeface="Happy Monkey"/>
                <a:ea typeface="Happy Monkey"/>
                <a:cs typeface="Happy Monkey"/>
                <a:sym typeface="Happy Monkey"/>
              </a:rPr>
              <a:t>Chromatography is a method by which a mixture of different dissolved substances from one another</a:t>
            </a:r>
            <a:endParaRPr sz="1600" b="1" u="sng">
              <a:latin typeface="Happy Monkey"/>
              <a:ea typeface="Happy Monkey"/>
              <a:cs typeface="Happy Monkey"/>
              <a:sym typeface="Happy Monkey"/>
            </a:endParaRPr>
          </a:p>
        </p:txBody>
      </p:sp>
      <p:sp>
        <p:nvSpPr>
          <p:cNvPr id="58" name="Google Shape;58;p13"/>
          <p:cNvSpPr/>
          <p:nvPr/>
        </p:nvSpPr>
        <p:spPr>
          <a:xfrm>
            <a:off x="7362825" y="11382375"/>
            <a:ext cx="363000" cy="3630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txBox="1"/>
          <p:nvPr/>
        </p:nvSpPr>
        <p:spPr>
          <a:xfrm>
            <a:off x="4699775" y="3843588"/>
            <a:ext cx="1545000" cy="138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The water causes the ink to travel up the paper, </a:t>
            </a:r>
            <a:r>
              <a:rPr lang="en-GB" sz="1200" b="1">
                <a:latin typeface="Happy Monkey"/>
                <a:ea typeface="Happy Monkey"/>
                <a:cs typeface="Happy Monkey"/>
                <a:sym typeface="Happy Monkey"/>
              </a:rPr>
              <a:t>separating</a:t>
            </a:r>
            <a:r>
              <a:rPr lang="en-GB" sz="1200">
                <a:latin typeface="Happy Monkey"/>
                <a:ea typeface="Happy Monkey"/>
                <a:cs typeface="Happy Monkey"/>
                <a:sym typeface="Happy Monkey"/>
              </a:rPr>
              <a:t> to reveal the different parts of the mixture </a:t>
            </a:r>
            <a:endParaRPr sz="1200" b="1">
              <a:latin typeface="Happy Monkey"/>
              <a:ea typeface="Happy Monkey"/>
              <a:cs typeface="Happy Monkey"/>
              <a:sym typeface="Happy Monkey"/>
            </a:endParaRPr>
          </a:p>
        </p:txBody>
      </p:sp>
      <p:sp>
        <p:nvSpPr>
          <p:cNvPr id="60" name="Google Shape;60;p13"/>
          <p:cNvSpPr/>
          <p:nvPr/>
        </p:nvSpPr>
        <p:spPr>
          <a:xfrm>
            <a:off x="270775" y="6899050"/>
            <a:ext cx="3375600" cy="3614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3939775" y="6899049"/>
            <a:ext cx="3375600" cy="3614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txBox="1"/>
          <p:nvPr/>
        </p:nvSpPr>
        <p:spPr>
          <a:xfrm>
            <a:off x="270775" y="6899050"/>
            <a:ext cx="33756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1"/>
                </a:solidFill>
                <a:latin typeface="Fugaz One"/>
                <a:ea typeface="Fugaz One"/>
                <a:cs typeface="Fugaz One"/>
                <a:sym typeface="Fugaz One"/>
              </a:rPr>
              <a:t>Using chromatography</a:t>
            </a:r>
            <a:endParaRPr sz="1800">
              <a:solidFill>
                <a:schemeClr val="dk1"/>
              </a:solidFill>
              <a:latin typeface="Fugaz One"/>
              <a:ea typeface="Fugaz One"/>
              <a:cs typeface="Fugaz One"/>
              <a:sym typeface="Fugaz One"/>
            </a:endParaRPr>
          </a:p>
          <a:p>
            <a:pPr marL="0" lvl="0" indent="0" algn="l" rtl="0">
              <a:spcBef>
                <a:spcPts val="0"/>
              </a:spcBef>
              <a:spcAft>
                <a:spcPts val="0"/>
              </a:spcAft>
              <a:buNone/>
            </a:pPr>
            <a:r>
              <a:rPr lang="en-GB" b="1">
                <a:solidFill>
                  <a:schemeClr val="dk1"/>
                </a:solidFill>
                <a:latin typeface="Happy Monkey"/>
                <a:ea typeface="Happy Monkey"/>
                <a:cs typeface="Happy Monkey"/>
                <a:sym typeface="Happy Monkey"/>
              </a:rPr>
              <a:t>Chromatography can be used to find out what an unknown is. This is done by comparing an unknown mixture to one where you know what it is.</a:t>
            </a: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r>
              <a:rPr lang="en-GB" sz="1200" b="1">
                <a:solidFill>
                  <a:schemeClr val="dk1"/>
                </a:solidFill>
                <a:latin typeface="Happy Monkey"/>
                <a:ea typeface="Happy Monkey"/>
                <a:cs typeface="Happy Monkey"/>
                <a:sym typeface="Happy Monkey"/>
              </a:rPr>
              <a:t>The first mixture matches the third mixture, so they are the same mixture.</a:t>
            </a:r>
            <a:endParaRPr sz="1200"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p:txBody>
      </p:sp>
      <p:sp>
        <p:nvSpPr>
          <p:cNvPr id="63" name="Google Shape;63;p13"/>
          <p:cNvSpPr txBox="1"/>
          <p:nvPr/>
        </p:nvSpPr>
        <p:spPr>
          <a:xfrm>
            <a:off x="3939775" y="6899050"/>
            <a:ext cx="33756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1"/>
                </a:solidFill>
                <a:latin typeface="Fugaz One"/>
                <a:ea typeface="Fugaz One"/>
                <a:cs typeface="Fugaz One"/>
                <a:sym typeface="Fugaz One"/>
              </a:rPr>
              <a:t>Uses of chromatography</a:t>
            </a:r>
            <a:endParaRPr sz="1800">
              <a:solidFill>
                <a:schemeClr val="dk1"/>
              </a:solidFill>
              <a:latin typeface="Fugaz One"/>
              <a:ea typeface="Fugaz One"/>
              <a:cs typeface="Fugaz One"/>
              <a:sym typeface="Fugaz One"/>
            </a:endParaRPr>
          </a:p>
          <a:p>
            <a:pPr marL="0" lvl="0" indent="0" algn="l" rtl="0">
              <a:spcBef>
                <a:spcPts val="0"/>
              </a:spcBef>
              <a:spcAft>
                <a:spcPts val="0"/>
              </a:spcAft>
              <a:buNone/>
            </a:pPr>
            <a:endParaRPr sz="1800">
              <a:solidFill>
                <a:schemeClr val="dk1"/>
              </a:solidFill>
              <a:latin typeface="Fugaz One"/>
              <a:ea typeface="Fugaz One"/>
              <a:cs typeface="Fugaz One"/>
              <a:sym typeface="Fugaz One"/>
            </a:endParaRPr>
          </a:p>
          <a:p>
            <a:pPr marL="0" lvl="0" indent="0" algn="ctr" rtl="0">
              <a:spcBef>
                <a:spcPts val="0"/>
              </a:spcBef>
              <a:spcAft>
                <a:spcPts val="0"/>
              </a:spcAft>
              <a:buNone/>
            </a:pPr>
            <a:r>
              <a:rPr lang="en-GB" b="1">
                <a:solidFill>
                  <a:schemeClr val="dk1"/>
                </a:solidFill>
                <a:latin typeface="Happy Monkey"/>
                <a:ea typeface="Happy Monkey"/>
                <a:cs typeface="Happy Monkey"/>
                <a:sym typeface="Happy Monkey"/>
              </a:rPr>
              <a:t>Identifying unknown mixtures e.g. ink, paints or food colourings</a:t>
            </a: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ctr" rtl="0">
              <a:spcBef>
                <a:spcPts val="0"/>
              </a:spcBef>
              <a:spcAft>
                <a:spcPts val="0"/>
              </a:spcAft>
              <a:buNone/>
            </a:pPr>
            <a:r>
              <a:rPr lang="en-GB" b="1">
                <a:solidFill>
                  <a:schemeClr val="dk1"/>
                </a:solidFill>
                <a:latin typeface="Happy Monkey"/>
                <a:ea typeface="Happy Monkey"/>
                <a:cs typeface="Happy Monkey"/>
                <a:sym typeface="Happy Monkey"/>
              </a:rPr>
              <a:t>DNA fingerprinting identifies the DNA of different people</a:t>
            </a:r>
            <a:endParaRPr b="1">
              <a:solidFill>
                <a:schemeClr val="dk1"/>
              </a:solidFill>
              <a:latin typeface="Happy Monkey"/>
              <a:ea typeface="Happy Monkey"/>
              <a:cs typeface="Happy Monkey"/>
              <a:sym typeface="Happy Monkey"/>
            </a:endParaRPr>
          </a:p>
        </p:txBody>
      </p:sp>
      <p:sp>
        <p:nvSpPr>
          <p:cNvPr id="64" name="Google Shape;64;p13"/>
          <p:cNvSpPr txBox="1"/>
          <p:nvPr/>
        </p:nvSpPr>
        <p:spPr>
          <a:xfrm>
            <a:off x="2749800" y="5025175"/>
            <a:ext cx="1545000" cy="138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The bottom of the beaker is filled with a </a:t>
            </a:r>
            <a:r>
              <a:rPr lang="en-GB" sz="1200" b="1">
                <a:latin typeface="Happy Monkey"/>
                <a:ea typeface="Happy Monkey"/>
                <a:cs typeface="Happy Monkey"/>
                <a:sym typeface="Happy Monkey"/>
              </a:rPr>
              <a:t>solvent (water)</a:t>
            </a:r>
            <a:endParaRPr sz="1200" b="1">
              <a:latin typeface="Happy Monkey"/>
              <a:ea typeface="Happy Monkey"/>
              <a:cs typeface="Happy Monkey"/>
              <a:sym typeface="Happy Monkey"/>
            </a:endParaRPr>
          </a:p>
        </p:txBody>
      </p:sp>
      <p:pic>
        <p:nvPicPr>
          <p:cNvPr id="65" name="Google Shape;65;p13"/>
          <p:cNvPicPr preferRelativeResize="0"/>
          <p:nvPr/>
        </p:nvPicPr>
        <p:blipFill>
          <a:blip r:embed="rId3">
            <a:alphaModFix/>
          </a:blip>
          <a:stretch>
            <a:fillRect/>
          </a:stretch>
        </p:blipFill>
        <p:spPr>
          <a:xfrm>
            <a:off x="1293442" y="8104600"/>
            <a:ext cx="1330258" cy="1854300"/>
          </a:xfrm>
          <a:prstGeom prst="rect">
            <a:avLst/>
          </a:prstGeom>
          <a:noFill/>
          <a:ln>
            <a:noFill/>
          </a:ln>
        </p:spPr>
      </p:pic>
      <p:pic>
        <p:nvPicPr>
          <p:cNvPr id="66" name="Google Shape;66;p13"/>
          <p:cNvPicPr preferRelativeResize="0"/>
          <p:nvPr/>
        </p:nvPicPr>
        <p:blipFill rotWithShape="1">
          <a:blip r:embed="rId4">
            <a:alphaModFix/>
          </a:blip>
          <a:srcRect l="28484" t="14274" r="29701" b="27720"/>
          <a:stretch/>
        </p:blipFill>
        <p:spPr>
          <a:xfrm>
            <a:off x="5301895" y="7947275"/>
            <a:ext cx="651357" cy="903549"/>
          </a:xfrm>
          <a:prstGeom prst="rect">
            <a:avLst/>
          </a:prstGeom>
          <a:noFill/>
          <a:ln>
            <a:noFill/>
          </a:ln>
        </p:spPr>
      </p:pic>
      <p:pic>
        <p:nvPicPr>
          <p:cNvPr id="67" name="Google Shape;67;p13"/>
          <p:cNvPicPr preferRelativeResize="0"/>
          <p:nvPr/>
        </p:nvPicPr>
        <p:blipFill rotWithShape="1">
          <a:blip r:embed="rId5">
            <a:alphaModFix/>
          </a:blip>
          <a:srcRect l="10211" r="8999" b="16338"/>
          <a:stretch/>
        </p:blipFill>
        <p:spPr>
          <a:xfrm>
            <a:off x="5191293" y="9488175"/>
            <a:ext cx="872557" cy="903549"/>
          </a:xfrm>
          <a:prstGeom prst="rect">
            <a:avLst/>
          </a:prstGeom>
          <a:noFill/>
          <a:ln>
            <a:noFill/>
          </a:ln>
        </p:spPr>
      </p:pic>
      <p:pic>
        <p:nvPicPr>
          <p:cNvPr id="68" name="Google Shape;68;p13"/>
          <p:cNvPicPr preferRelativeResize="0"/>
          <p:nvPr/>
        </p:nvPicPr>
        <p:blipFill rotWithShape="1">
          <a:blip r:embed="rId6">
            <a:alphaModFix/>
          </a:blip>
          <a:srcRect l="63732" t="28411" r="5117" b="22339"/>
          <a:stretch/>
        </p:blipFill>
        <p:spPr>
          <a:xfrm>
            <a:off x="2344825" y="2930921"/>
            <a:ext cx="2354950" cy="2094250"/>
          </a:xfrm>
          <a:prstGeom prst="rect">
            <a:avLst/>
          </a:prstGeom>
          <a:noFill/>
          <a:ln>
            <a:noFill/>
          </a:ln>
        </p:spPr>
      </p:pic>
      <p:sp>
        <p:nvSpPr>
          <p:cNvPr id="69" name="Google Shape;69;p13"/>
          <p:cNvSpPr txBox="1"/>
          <p:nvPr/>
        </p:nvSpPr>
        <p:spPr>
          <a:xfrm>
            <a:off x="1078700" y="3922250"/>
            <a:ext cx="1545000" cy="138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a:latin typeface="Happy Monkey"/>
                <a:ea typeface="Happy Monkey"/>
                <a:cs typeface="Happy Monkey"/>
                <a:sym typeface="Happy Monkey"/>
              </a:rPr>
              <a:t>A </a:t>
            </a:r>
            <a:r>
              <a:rPr lang="en-GB" sz="1200">
                <a:latin typeface="Happy Monkey"/>
                <a:ea typeface="Happy Monkey"/>
                <a:cs typeface="Happy Monkey"/>
                <a:sym typeface="Happy Monkey"/>
              </a:rPr>
              <a:t>pencil line</a:t>
            </a:r>
            <a:r>
              <a:rPr lang="en-GB" sz="1200" b="1">
                <a:latin typeface="Happy Monkey"/>
                <a:ea typeface="Happy Monkey"/>
                <a:cs typeface="Happy Monkey"/>
                <a:sym typeface="Happy Monkey"/>
              </a:rPr>
              <a:t> is drawn on the chromatography </a:t>
            </a:r>
            <a:r>
              <a:rPr lang="en-GB" sz="1200">
                <a:latin typeface="Happy Monkey"/>
                <a:ea typeface="Happy Monkey"/>
                <a:cs typeface="Happy Monkey"/>
                <a:sym typeface="Happy Monkey"/>
              </a:rPr>
              <a:t>paper</a:t>
            </a:r>
            <a:r>
              <a:rPr lang="en-GB" sz="1200" b="1">
                <a:latin typeface="Happy Monkey"/>
                <a:ea typeface="Happy Monkey"/>
                <a:cs typeface="Happy Monkey"/>
                <a:sym typeface="Happy Monkey"/>
              </a:rPr>
              <a:t> and spots of the sample being tested (ink) are placed on the line</a:t>
            </a:r>
            <a:endParaRPr sz="1200" b="1">
              <a:latin typeface="Happy Monkey"/>
              <a:ea typeface="Happy Monkey"/>
              <a:cs typeface="Happy Monkey"/>
              <a:sym typeface="Happy Monkey"/>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44625" y="1189100"/>
            <a:ext cx="7044600" cy="5577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p:nvPr/>
        </p:nvSpPr>
        <p:spPr>
          <a:xfrm>
            <a:off x="0" y="3"/>
            <a:ext cx="7044600" cy="11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595959"/>
                </a:solidFill>
                <a:latin typeface="Fugaz One"/>
                <a:ea typeface="Fugaz One"/>
                <a:cs typeface="Fugaz One"/>
                <a:sym typeface="Fugaz One"/>
              </a:rPr>
              <a:t>What you need to know about ...</a:t>
            </a:r>
            <a:endParaRPr sz="2400">
              <a:solidFill>
                <a:srgbClr val="595959"/>
              </a:solidFill>
              <a:latin typeface="Fugaz One"/>
              <a:ea typeface="Fugaz One"/>
              <a:cs typeface="Fugaz One"/>
              <a:sym typeface="Fugaz One"/>
            </a:endParaRPr>
          </a:p>
        </p:txBody>
      </p:sp>
      <p:sp>
        <p:nvSpPr>
          <p:cNvPr id="56" name="Google Shape;56;p13"/>
          <p:cNvSpPr/>
          <p:nvPr/>
        </p:nvSpPr>
        <p:spPr>
          <a:xfrm>
            <a:off x="2717175" y="415500"/>
            <a:ext cx="4877100" cy="710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Happy Monkey"/>
                <a:ea typeface="Happy Monkey"/>
                <a:cs typeface="Happy Monkey"/>
                <a:sym typeface="Happy Monkey"/>
              </a:rPr>
              <a:t>Distillation</a:t>
            </a:r>
            <a:endParaRPr sz="1800">
              <a:latin typeface="Happy Monkey"/>
              <a:ea typeface="Happy Monkey"/>
              <a:cs typeface="Happy Monkey"/>
              <a:sym typeface="Happy Monkey"/>
            </a:endParaRPr>
          </a:p>
        </p:txBody>
      </p:sp>
      <p:sp>
        <p:nvSpPr>
          <p:cNvPr id="57" name="Google Shape;57;p13"/>
          <p:cNvSpPr txBox="1"/>
          <p:nvPr/>
        </p:nvSpPr>
        <p:spPr>
          <a:xfrm>
            <a:off x="270775" y="1125900"/>
            <a:ext cx="7044600" cy="82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Distillation</a:t>
            </a:r>
            <a:endParaRPr sz="1800">
              <a:latin typeface="Fugaz One"/>
              <a:ea typeface="Fugaz One"/>
              <a:cs typeface="Fugaz One"/>
              <a:sym typeface="Fugaz One"/>
            </a:endParaRPr>
          </a:p>
          <a:p>
            <a:pPr marL="0" lvl="0" indent="0" algn="l" rtl="0">
              <a:spcBef>
                <a:spcPts val="0"/>
              </a:spcBef>
              <a:spcAft>
                <a:spcPts val="0"/>
              </a:spcAft>
              <a:buClr>
                <a:schemeClr val="dk1"/>
              </a:buClr>
              <a:buSzPts val="1100"/>
              <a:buFont typeface="Arial"/>
              <a:buNone/>
            </a:pPr>
            <a:r>
              <a:rPr lang="en-GB" sz="1600" b="1" u="sng">
                <a:solidFill>
                  <a:schemeClr val="dk1"/>
                </a:solidFill>
                <a:latin typeface="Happy Monkey"/>
                <a:ea typeface="Happy Monkey"/>
                <a:cs typeface="Happy Monkey"/>
                <a:sym typeface="Happy Monkey"/>
              </a:rPr>
              <a:t>Distillation is a process in which a mixture of liquids can be separated using their different boiling points.</a:t>
            </a:r>
            <a:endParaRPr sz="1600" b="1" u="sng">
              <a:latin typeface="Happy Monkey"/>
              <a:ea typeface="Happy Monkey"/>
              <a:cs typeface="Happy Monkey"/>
              <a:sym typeface="Happy Monkey"/>
            </a:endParaRPr>
          </a:p>
        </p:txBody>
      </p:sp>
      <p:sp>
        <p:nvSpPr>
          <p:cNvPr id="58" name="Google Shape;58;p13"/>
          <p:cNvSpPr/>
          <p:nvPr/>
        </p:nvSpPr>
        <p:spPr>
          <a:xfrm>
            <a:off x="7362825" y="11382375"/>
            <a:ext cx="363000" cy="3630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13"/>
          <p:cNvPicPr preferRelativeResize="0"/>
          <p:nvPr/>
        </p:nvPicPr>
        <p:blipFill>
          <a:blip r:embed="rId3">
            <a:alphaModFix/>
          </a:blip>
          <a:stretch>
            <a:fillRect/>
          </a:stretch>
        </p:blipFill>
        <p:spPr>
          <a:xfrm>
            <a:off x="1932126" y="3191651"/>
            <a:ext cx="3669576" cy="2872099"/>
          </a:xfrm>
          <a:prstGeom prst="rect">
            <a:avLst/>
          </a:prstGeom>
          <a:noFill/>
          <a:ln>
            <a:noFill/>
          </a:ln>
        </p:spPr>
      </p:pic>
      <p:sp>
        <p:nvSpPr>
          <p:cNvPr id="60" name="Google Shape;60;p13"/>
          <p:cNvSpPr txBox="1"/>
          <p:nvPr/>
        </p:nvSpPr>
        <p:spPr>
          <a:xfrm>
            <a:off x="539175" y="3675650"/>
            <a:ext cx="1545000" cy="138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The mixture is placed in the </a:t>
            </a:r>
            <a:r>
              <a:rPr lang="en-GB" sz="1200" b="1">
                <a:latin typeface="Happy Monkey"/>
                <a:ea typeface="Happy Monkey"/>
                <a:cs typeface="Happy Monkey"/>
                <a:sym typeface="Happy Monkey"/>
              </a:rPr>
              <a:t>round bottom flask</a:t>
            </a:r>
            <a:r>
              <a:rPr lang="en-GB" sz="1200">
                <a:latin typeface="Happy Monkey"/>
                <a:ea typeface="Happy Monkey"/>
                <a:cs typeface="Happy Monkey"/>
                <a:sym typeface="Happy Monkey"/>
              </a:rPr>
              <a:t>, it is heated and </a:t>
            </a:r>
            <a:r>
              <a:rPr lang="en-GB" sz="1200" b="1">
                <a:latin typeface="Happy Monkey"/>
                <a:ea typeface="Happy Monkey"/>
                <a:cs typeface="Happy Monkey"/>
                <a:sym typeface="Happy Monkey"/>
              </a:rPr>
              <a:t>evaporation</a:t>
            </a:r>
            <a:r>
              <a:rPr lang="en-GB" sz="1200">
                <a:latin typeface="Happy Monkey"/>
                <a:ea typeface="Happy Monkey"/>
                <a:cs typeface="Happy Monkey"/>
                <a:sym typeface="Happy Monkey"/>
              </a:rPr>
              <a:t> of one part occurs</a:t>
            </a:r>
            <a:endParaRPr sz="1200">
              <a:latin typeface="Happy Monkey"/>
              <a:ea typeface="Happy Monkey"/>
              <a:cs typeface="Happy Monkey"/>
              <a:sym typeface="Happy Monkey"/>
            </a:endParaRPr>
          </a:p>
        </p:txBody>
      </p:sp>
      <p:sp>
        <p:nvSpPr>
          <p:cNvPr id="61" name="Google Shape;61;p13"/>
          <p:cNvSpPr txBox="1"/>
          <p:nvPr/>
        </p:nvSpPr>
        <p:spPr>
          <a:xfrm>
            <a:off x="4670625" y="2637050"/>
            <a:ext cx="1545000" cy="138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The </a:t>
            </a:r>
            <a:r>
              <a:rPr lang="en-GB" sz="1200" b="1">
                <a:latin typeface="Happy Monkey"/>
                <a:ea typeface="Happy Monkey"/>
                <a:cs typeface="Happy Monkey"/>
                <a:sym typeface="Happy Monkey"/>
              </a:rPr>
              <a:t>gas</a:t>
            </a:r>
            <a:r>
              <a:rPr lang="en-GB" sz="1200">
                <a:latin typeface="Happy Monkey"/>
                <a:ea typeface="Happy Monkey"/>
                <a:cs typeface="Happy Monkey"/>
                <a:sym typeface="Happy Monkey"/>
              </a:rPr>
              <a:t> goes into the </a:t>
            </a:r>
            <a:r>
              <a:rPr lang="en-GB" sz="1200" b="1">
                <a:latin typeface="Happy Monkey"/>
                <a:ea typeface="Happy Monkey"/>
                <a:cs typeface="Happy Monkey"/>
                <a:sym typeface="Happy Monkey"/>
              </a:rPr>
              <a:t>condenser</a:t>
            </a:r>
            <a:r>
              <a:rPr lang="en-GB" sz="1200">
                <a:latin typeface="Happy Monkey"/>
                <a:ea typeface="Happy Monkey"/>
                <a:cs typeface="Happy Monkey"/>
                <a:sym typeface="Happy Monkey"/>
              </a:rPr>
              <a:t>, here it is </a:t>
            </a:r>
            <a:r>
              <a:rPr lang="en-GB" sz="1200" b="1">
                <a:latin typeface="Happy Monkey"/>
                <a:ea typeface="Happy Monkey"/>
                <a:cs typeface="Happy Monkey"/>
                <a:sym typeface="Happy Monkey"/>
              </a:rPr>
              <a:t>cooled</a:t>
            </a:r>
            <a:r>
              <a:rPr lang="en-GB" sz="1200">
                <a:latin typeface="Happy Monkey"/>
                <a:ea typeface="Happy Monkey"/>
                <a:cs typeface="Happy Monkey"/>
                <a:sym typeface="Happy Monkey"/>
              </a:rPr>
              <a:t> and turns into a </a:t>
            </a:r>
            <a:r>
              <a:rPr lang="en-GB" sz="1200" b="1">
                <a:latin typeface="Happy Monkey"/>
                <a:ea typeface="Happy Monkey"/>
                <a:cs typeface="Happy Monkey"/>
                <a:sym typeface="Happy Monkey"/>
              </a:rPr>
              <a:t>liquid </a:t>
            </a:r>
            <a:r>
              <a:rPr lang="en-GB" sz="1200">
                <a:latin typeface="Happy Monkey"/>
                <a:ea typeface="Happy Monkey"/>
                <a:cs typeface="Happy Monkey"/>
                <a:sym typeface="Happy Monkey"/>
              </a:rPr>
              <a:t> through </a:t>
            </a:r>
            <a:r>
              <a:rPr lang="en-GB" sz="1200" b="1">
                <a:latin typeface="Happy Monkey"/>
                <a:ea typeface="Happy Monkey"/>
                <a:cs typeface="Happy Monkey"/>
                <a:sym typeface="Happy Monkey"/>
              </a:rPr>
              <a:t>condensation</a:t>
            </a:r>
            <a:endParaRPr sz="1200" b="1">
              <a:latin typeface="Happy Monkey"/>
              <a:ea typeface="Happy Monkey"/>
              <a:cs typeface="Happy Monkey"/>
              <a:sym typeface="Happy Monkey"/>
            </a:endParaRPr>
          </a:p>
        </p:txBody>
      </p:sp>
      <p:sp>
        <p:nvSpPr>
          <p:cNvPr id="62" name="Google Shape;62;p13"/>
          <p:cNvSpPr txBox="1"/>
          <p:nvPr/>
        </p:nvSpPr>
        <p:spPr>
          <a:xfrm>
            <a:off x="5499600" y="4712800"/>
            <a:ext cx="1545000" cy="138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The liquid is collected here, it is known as the </a:t>
            </a:r>
            <a:r>
              <a:rPr lang="en-GB" sz="1200" b="1">
                <a:latin typeface="Happy Monkey"/>
                <a:ea typeface="Happy Monkey"/>
                <a:cs typeface="Happy Monkey"/>
                <a:sym typeface="Happy Monkey"/>
              </a:rPr>
              <a:t>distillate</a:t>
            </a:r>
            <a:endParaRPr sz="1200" b="1">
              <a:latin typeface="Happy Monkey"/>
              <a:ea typeface="Happy Monkey"/>
              <a:cs typeface="Happy Monkey"/>
              <a:sym typeface="Happy Monkey"/>
            </a:endParaRPr>
          </a:p>
        </p:txBody>
      </p:sp>
      <p:sp>
        <p:nvSpPr>
          <p:cNvPr id="63" name="Google Shape;63;p13"/>
          <p:cNvSpPr/>
          <p:nvPr/>
        </p:nvSpPr>
        <p:spPr>
          <a:xfrm>
            <a:off x="270775" y="6899050"/>
            <a:ext cx="3375600" cy="3614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3939775" y="6899049"/>
            <a:ext cx="3375600" cy="3614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txBox="1"/>
          <p:nvPr/>
        </p:nvSpPr>
        <p:spPr>
          <a:xfrm>
            <a:off x="270775" y="6899050"/>
            <a:ext cx="33756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1"/>
                </a:solidFill>
                <a:latin typeface="Fugaz One"/>
                <a:ea typeface="Fugaz One"/>
                <a:cs typeface="Fugaz One"/>
                <a:sym typeface="Fugaz One"/>
              </a:rPr>
              <a:t>State changes and distillation</a:t>
            </a:r>
            <a:endParaRPr sz="1800">
              <a:solidFill>
                <a:schemeClr val="dk1"/>
              </a:solidFill>
              <a:latin typeface="Fugaz One"/>
              <a:ea typeface="Fugaz One"/>
              <a:cs typeface="Fugaz One"/>
              <a:sym typeface="Fugaz One"/>
            </a:endParaRPr>
          </a:p>
          <a:p>
            <a:pPr marL="0" lvl="0" indent="0" algn="l" rtl="0">
              <a:spcBef>
                <a:spcPts val="0"/>
              </a:spcBef>
              <a:spcAft>
                <a:spcPts val="0"/>
              </a:spcAft>
              <a:buNone/>
            </a:pPr>
            <a:endParaRPr sz="1800">
              <a:solidFill>
                <a:schemeClr val="dk1"/>
              </a:solidFill>
              <a:latin typeface="Fugaz One"/>
              <a:ea typeface="Fugaz One"/>
              <a:cs typeface="Fugaz One"/>
              <a:sym typeface="Fugaz One"/>
            </a:endParaRPr>
          </a:p>
          <a:p>
            <a:pPr marL="0" lvl="0" indent="0" algn="l" rtl="0">
              <a:spcBef>
                <a:spcPts val="0"/>
              </a:spcBef>
              <a:spcAft>
                <a:spcPts val="0"/>
              </a:spcAft>
              <a:buNone/>
            </a:pPr>
            <a:r>
              <a:rPr lang="en-GB" b="1">
                <a:solidFill>
                  <a:schemeClr val="dk1"/>
                </a:solidFill>
                <a:latin typeface="Happy Monkey"/>
                <a:ea typeface="Happy Monkey"/>
                <a:cs typeface="Happy Monkey"/>
                <a:sym typeface="Happy Monkey"/>
              </a:rPr>
              <a:t>In the round bottom flask, the part of the mixture with the lowest boiling point turns from a liquid to a gas in evaporation.</a:t>
            </a: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r>
              <a:rPr lang="en-GB" b="1">
                <a:solidFill>
                  <a:schemeClr val="dk1"/>
                </a:solidFill>
                <a:latin typeface="Happy Monkey"/>
                <a:ea typeface="Happy Monkey"/>
                <a:cs typeface="Happy Monkey"/>
                <a:sym typeface="Happy Monkey"/>
              </a:rPr>
              <a:t>In the condenser the gas turns into a liquid through condensation. </a:t>
            </a:r>
            <a:endParaRPr sz="1200" b="1"/>
          </a:p>
        </p:txBody>
      </p:sp>
      <p:pic>
        <p:nvPicPr>
          <p:cNvPr id="66" name="Google Shape;66;p13"/>
          <p:cNvPicPr preferRelativeResize="0"/>
          <p:nvPr/>
        </p:nvPicPr>
        <p:blipFill rotWithShape="1">
          <a:blip r:embed="rId4">
            <a:alphaModFix/>
          </a:blip>
          <a:srcRect l="11433" t="10219" r="12242" b="16627"/>
          <a:stretch/>
        </p:blipFill>
        <p:spPr>
          <a:xfrm>
            <a:off x="658950" y="9466420"/>
            <a:ext cx="689659" cy="661017"/>
          </a:xfrm>
          <a:prstGeom prst="rect">
            <a:avLst/>
          </a:prstGeom>
          <a:noFill/>
          <a:ln>
            <a:noFill/>
          </a:ln>
        </p:spPr>
      </p:pic>
      <p:pic>
        <p:nvPicPr>
          <p:cNvPr id="67" name="Google Shape;67;p13"/>
          <p:cNvPicPr preferRelativeResize="0"/>
          <p:nvPr/>
        </p:nvPicPr>
        <p:blipFill rotWithShape="1">
          <a:blip r:embed="rId5">
            <a:alphaModFix/>
          </a:blip>
          <a:srcRect t="10044" b="22588"/>
          <a:stretch/>
        </p:blipFill>
        <p:spPr>
          <a:xfrm>
            <a:off x="1611356" y="9515527"/>
            <a:ext cx="689659" cy="464590"/>
          </a:xfrm>
          <a:prstGeom prst="rect">
            <a:avLst/>
          </a:prstGeom>
          <a:noFill/>
          <a:ln>
            <a:noFill/>
          </a:ln>
        </p:spPr>
      </p:pic>
      <p:pic>
        <p:nvPicPr>
          <p:cNvPr id="68" name="Google Shape;68;p13"/>
          <p:cNvPicPr preferRelativeResize="0"/>
          <p:nvPr/>
        </p:nvPicPr>
        <p:blipFill rotWithShape="1">
          <a:blip r:embed="rId6">
            <a:alphaModFix/>
          </a:blip>
          <a:srcRect l="11835" t="3307" r="12245" b="18493"/>
          <a:stretch/>
        </p:blipFill>
        <p:spPr>
          <a:xfrm>
            <a:off x="2568531" y="9441723"/>
            <a:ext cx="689659" cy="710400"/>
          </a:xfrm>
          <a:prstGeom prst="rect">
            <a:avLst/>
          </a:prstGeom>
          <a:noFill/>
          <a:ln>
            <a:noFill/>
          </a:ln>
        </p:spPr>
      </p:pic>
      <p:sp>
        <p:nvSpPr>
          <p:cNvPr id="69" name="Google Shape;69;p13"/>
          <p:cNvSpPr txBox="1"/>
          <p:nvPr/>
        </p:nvSpPr>
        <p:spPr>
          <a:xfrm>
            <a:off x="3939775" y="6899050"/>
            <a:ext cx="33756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1"/>
                </a:solidFill>
                <a:latin typeface="Fugaz One"/>
                <a:ea typeface="Fugaz One"/>
                <a:cs typeface="Fugaz One"/>
                <a:sym typeface="Fugaz One"/>
              </a:rPr>
              <a:t>Uses of distillation</a:t>
            </a:r>
            <a:endParaRPr sz="1800">
              <a:solidFill>
                <a:schemeClr val="dk1"/>
              </a:solidFill>
              <a:latin typeface="Fugaz One"/>
              <a:ea typeface="Fugaz One"/>
              <a:cs typeface="Fugaz One"/>
              <a:sym typeface="Fugaz One"/>
            </a:endParaRPr>
          </a:p>
          <a:p>
            <a:pPr marL="0" lvl="0" indent="0" algn="l" rtl="0">
              <a:spcBef>
                <a:spcPts val="0"/>
              </a:spcBef>
              <a:spcAft>
                <a:spcPts val="0"/>
              </a:spcAft>
              <a:buNone/>
            </a:pPr>
            <a:endParaRPr sz="1800">
              <a:solidFill>
                <a:schemeClr val="dk1"/>
              </a:solidFill>
              <a:latin typeface="Fugaz One"/>
              <a:ea typeface="Fugaz One"/>
              <a:cs typeface="Fugaz One"/>
              <a:sym typeface="Fugaz One"/>
            </a:endParaRPr>
          </a:p>
          <a:p>
            <a:pPr marL="0" lvl="0" indent="0" algn="ctr" rtl="0">
              <a:spcBef>
                <a:spcPts val="0"/>
              </a:spcBef>
              <a:spcAft>
                <a:spcPts val="0"/>
              </a:spcAft>
              <a:buNone/>
            </a:pPr>
            <a:r>
              <a:rPr lang="en-GB" b="1">
                <a:solidFill>
                  <a:schemeClr val="dk1"/>
                </a:solidFill>
                <a:latin typeface="Happy Monkey"/>
                <a:ea typeface="Happy Monkey"/>
                <a:cs typeface="Happy Monkey"/>
                <a:sym typeface="Happy Monkey"/>
              </a:rPr>
              <a:t>Separating oil into different fuels</a:t>
            </a: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ctr" rtl="0">
              <a:spcBef>
                <a:spcPts val="0"/>
              </a:spcBef>
              <a:spcAft>
                <a:spcPts val="0"/>
              </a:spcAft>
              <a:buNone/>
            </a:pPr>
            <a:r>
              <a:rPr lang="en-GB" b="1">
                <a:solidFill>
                  <a:schemeClr val="dk1"/>
                </a:solidFill>
                <a:latin typeface="Happy Monkey"/>
                <a:ea typeface="Happy Monkey"/>
                <a:cs typeface="Happy Monkey"/>
                <a:sym typeface="Happy Monkey"/>
              </a:rPr>
              <a:t>Separating alcohol from water</a:t>
            </a:r>
            <a:endParaRPr b="1">
              <a:solidFill>
                <a:schemeClr val="dk1"/>
              </a:solidFill>
              <a:latin typeface="Happy Monkey"/>
              <a:ea typeface="Happy Monkey"/>
              <a:cs typeface="Happy Monkey"/>
              <a:sym typeface="Happy Monkey"/>
            </a:endParaRPr>
          </a:p>
        </p:txBody>
      </p:sp>
      <p:pic>
        <p:nvPicPr>
          <p:cNvPr id="70" name="Google Shape;70;p13"/>
          <p:cNvPicPr preferRelativeResize="0"/>
          <p:nvPr/>
        </p:nvPicPr>
        <p:blipFill rotWithShape="1">
          <a:blip r:embed="rId7">
            <a:alphaModFix/>
          </a:blip>
          <a:srcRect b="12365"/>
          <a:stretch/>
        </p:blipFill>
        <p:spPr>
          <a:xfrm>
            <a:off x="5087547" y="7925778"/>
            <a:ext cx="1080065" cy="946524"/>
          </a:xfrm>
          <a:prstGeom prst="rect">
            <a:avLst/>
          </a:prstGeom>
          <a:noFill/>
          <a:ln>
            <a:noFill/>
          </a:ln>
        </p:spPr>
      </p:pic>
      <p:pic>
        <p:nvPicPr>
          <p:cNvPr id="71" name="Google Shape;71;p13"/>
          <p:cNvPicPr preferRelativeResize="0"/>
          <p:nvPr/>
        </p:nvPicPr>
        <p:blipFill rotWithShape="1">
          <a:blip r:embed="rId8">
            <a:alphaModFix/>
          </a:blip>
          <a:srcRect b="13584"/>
          <a:stretch/>
        </p:blipFill>
        <p:spPr>
          <a:xfrm>
            <a:off x="5087550" y="9330262"/>
            <a:ext cx="1080049" cy="93333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44625" y="1189100"/>
            <a:ext cx="7044600" cy="3000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p:nvPr/>
        </p:nvSpPr>
        <p:spPr>
          <a:xfrm>
            <a:off x="0" y="3"/>
            <a:ext cx="7044600" cy="11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595959"/>
                </a:solidFill>
                <a:latin typeface="Fugaz One"/>
                <a:ea typeface="Fugaz One"/>
                <a:cs typeface="Fugaz One"/>
                <a:sym typeface="Fugaz One"/>
              </a:rPr>
              <a:t>What you need to know about ...</a:t>
            </a:r>
            <a:endParaRPr sz="2400">
              <a:solidFill>
                <a:srgbClr val="595959"/>
              </a:solidFill>
              <a:latin typeface="Fugaz One"/>
              <a:ea typeface="Fugaz One"/>
              <a:cs typeface="Fugaz One"/>
              <a:sym typeface="Fugaz One"/>
            </a:endParaRPr>
          </a:p>
        </p:txBody>
      </p:sp>
      <p:sp>
        <p:nvSpPr>
          <p:cNvPr id="56" name="Google Shape;56;p13"/>
          <p:cNvSpPr/>
          <p:nvPr/>
        </p:nvSpPr>
        <p:spPr>
          <a:xfrm>
            <a:off x="2717175" y="415500"/>
            <a:ext cx="4877100" cy="710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Happy Monkey"/>
                <a:ea typeface="Happy Monkey"/>
                <a:cs typeface="Happy Monkey"/>
                <a:sym typeface="Happy Monkey"/>
              </a:rPr>
              <a:t>Solutions and Solubility</a:t>
            </a:r>
            <a:endParaRPr sz="1800">
              <a:latin typeface="Happy Monkey"/>
              <a:ea typeface="Happy Monkey"/>
              <a:cs typeface="Happy Monkey"/>
              <a:sym typeface="Happy Monkey"/>
            </a:endParaRPr>
          </a:p>
        </p:txBody>
      </p:sp>
      <p:sp>
        <p:nvSpPr>
          <p:cNvPr id="57" name="Google Shape;57;p13"/>
          <p:cNvSpPr txBox="1"/>
          <p:nvPr/>
        </p:nvSpPr>
        <p:spPr>
          <a:xfrm>
            <a:off x="270775" y="1125900"/>
            <a:ext cx="7044600" cy="82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Solutions</a:t>
            </a:r>
            <a:endParaRPr sz="1800">
              <a:latin typeface="Fugaz One"/>
              <a:ea typeface="Fugaz One"/>
              <a:cs typeface="Fugaz One"/>
              <a:sym typeface="Fugaz One"/>
            </a:endParaRPr>
          </a:p>
          <a:p>
            <a:pPr marL="0" lvl="0" indent="0" algn="l" rtl="0">
              <a:spcBef>
                <a:spcPts val="0"/>
              </a:spcBef>
              <a:spcAft>
                <a:spcPts val="0"/>
              </a:spcAft>
              <a:buClr>
                <a:schemeClr val="dk1"/>
              </a:buClr>
              <a:buSzPts val="1100"/>
              <a:buFont typeface="Arial"/>
              <a:buNone/>
            </a:pPr>
            <a:r>
              <a:rPr lang="en-GB" sz="1600" b="1" u="sng">
                <a:solidFill>
                  <a:schemeClr val="dk1"/>
                </a:solidFill>
                <a:latin typeface="Happy Monkey"/>
                <a:ea typeface="Happy Monkey"/>
                <a:cs typeface="Happy Monkey"/>
                <a:sym typeface="Happy Monkey"/>
              </a:rPr>
              <a:t>A solution is the end result when a solute dissolves in a solvent, e.g. salt (a solute) dissolving in water (a solvent) to form salt water (a solution)</a:t>
            </a:r>
            <a:endParaRPr sz="1600" b="1" u="sng">
              <a:latin typeface="Happy Monkey"/>
              <a:ea typeface="Happy Monkey"/>
              <a:cs typeface="Happy Monkey"/>
              <a:sym typeface="Happy Monkey"/>
            </a:endParaRPr>
          </a:p>
        </p:txBody>
      </p:sp>
      <p:sp>
        <p:nvSpPr>
          <p:cNvPr id="58" name="Google Shape;58;p13"/>
          <p:cNvSpPr/>
          <p:nvPr/>
        </p:nvSpPr>
        <p:spPr>
          <a:xfrm>
            <a:off x="7362825" y="11382375"/>
            <a:ext cx="363000" cy="3630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270775" y="6616600"/>
            <a:ext cx="3375600" cy="3896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3939775" y="6616450"/>
            <a:ext cx="3375600" cy="3896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txBox="1"/>
          <p:nvPr/>
        </p:nvSpPr>
        <p:spPr>
          <a:xfrm>
            <a:off x="270775" y="6616600"/>
            <a:ext cx="3375600" cy="32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1"/>
                </a:solidFill>
                <a:latin typeface="Fugaz One"/>
                <a:ea typeface="Fugaz One"/>
                <a:cs typeface="Fugaz One"/>
                <a:sym typeface="Fugaz One"/>
              </a:rPr>
              <a:t>Solubility</a:t>
            </a:r>
            <a:endParaRPr sz="1800">
              <a:solidFill>
                <a:schemeClr val="dk1"/>
              </a:solidFill>
              <a:latin typeface="Fugaz One"/>
              <a:ea typeface="Fugaz One"/>
              <a:cs typeface="Fugaz One"/>
              <a:sym typeface="Fugaz One"/>
            </a:endParaRPr>
          </a:p>
          <a:p>
            <a:pPr marL="0" lvl="0" indent="0" algn="l" rtl="0">
              <a:spcBef>
                <a:spcPts val="0"/>
              </a:spcBef>
              <a:spcAft>
                <a:spcPts val="0"/>
              </a:spcAft>
              <a:buNone/>
            </a:pPr>
            <a:r>
              <a:rPr lang="en-GB" sz="1600" b="1" u="sng">
                <a:solidFill>
                  <a:schemeClr val="dk1"/>
                </a:solidFill>
                <a:latin typeface="Happy Monkey"/>
                <a:ea typeface="Happy Monkey"/>
                <a:cs typeface="Happy Monkey"/>
                <a:sym typeface="Happy Monkey"/>
              </a:rPr>
              <a:t>Solubility is a measure of how much solute will dissolve in a solvent</a:t>
            </a:r>
            <a:endParaRPr sz="1600" b="1" u="sng">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sz="1600" b="1" u="sng">
              <a:solidFill>
                <a:schemeClr val="dk1"/>
              </a:solidFill>
              <a:latin typeface="Happy Monkey"/>
              <a:ea typeface="Happy Monkey"/>
              <a:cs typeface="Happy Monkey"/>
              <a:sym typeface="Happy Monkey"/>
            </a:endParaRPr>
          </a:p>
          <a:p>
            <a:pPr marL="0" lvl="0" indent="0" algn="l" rtl="0">
              <a:spcBef>
                <a:spcPts val="0"/>
              </a:spcBef>
              <a:spcAft>
                <a:spcPts val="0"/>
              </a:spcAft>
              <a:buNone/>
            </a:pPr>
            <a:r>
              <a:rPr lang="en-GB">
                <a:solidFill>
                  <a:schemeClr val="dk1"/>
                </a:solidFill>
                <a:latin typeface="Happy Monkey"/>
                <a:ea typeface="Happy Monkey"/>
                <a:cs typeface="Happy Monkey"/>
                <a:sym typeface="Happy Monkey"/>
              </a:rPr>
              <a:t>Not all solutes will dissolve in all solvents</a:t>
            </a:r>
            <a:endParaRPr>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a:solidFill>
                <a:schemeClr val="dk1"/>
              </a:solidFill>
              <a:latin typeface="Happy Monkey"/>
              <a:ea typeface="Happy Monkey"/>
              <a:cs typeface="Happy Monkey"/>
              <a:sym typeface="Happy Monkey"/>
            </a:endParaRPr>
          </a:p>
          <a:p>
            <a:pPr marL="0" lvl="0" indent="0" algn="l" rtl="0">
              <a:spcBef>
                <a:spcPts val="0"/>
              </a:spcBef>
              <a:spcAft>
                <a:spcPts val="0"/>
              </a:spcAft>
              <a:buNone/>
            </a:pPr>
            <a:r>
              <a:rPr lang="en-GB">
                <a:solidFill>
                  <a:schemeClr val="dk1"/>
                </a:solidFill>
                <a:latin typeface="Happy Monkey"/>
                <a:ea typeface="Happy Monkey"/>
                <a:cs typeface="Happy Monkey"/>
                <a:sym typeface="Happy Monkey"/>
              </a:rPr>
              <a:t>Substances which will dissolve are known as </a:t>
            </a:r>
            <a:r>
              <a:rPr lang="en-GB" b="1">
                <a:solidFill>
                  <a:schemeClr val="dk1"/>
                </a:solidFill>
                <a:latin typeface="Happy Monkey"/>
                <a:ea typeface="Happy Monkey"/>
                <a:cs typeface="Happy Monkey"/>
                <a:sym typeface="Happy Monkey"/>
              </a:rPr>
              <a:t>soluble</a:t>
            </a: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l" rtl="0">
              <a:spcBef>
                <a:spcPts val="0"/>
              </a:spcBef>
              <a:spcAft>
                <a:spcPts val="0"/>
              </a:spcAft>
              <a:buClr>
                <a:schemeClr val="dk1"/>
              </a:buClr>
              <a:buSzPts val="1100"/>
              <a:buFont typeface="Arial"/>
              <a:buNone/>
            </a:pPr>
            <a:r>
              <a:rPr lang="en-GB">
                <a:solidFill>
                  <a:schemeClr val="dk1"/>
                </a:solidFill>
                <a:latin typeface="Happy Monkey"/>
                <a:ea typeface="Happy Monkey"/>
                <a:cs typeface="Happy Monkey"/>
                <a:sym typeface="Happy Monkey"/>
              </a:rPr>
              <a:t>Substances which will do not dissolve are known as in</a:t>
            </a:r>
            <a:r>
              <a:rPr lang="en-GB" b="1">
                <a:solidFill>
                  <a:schemeClr val="dk1"/>
                </a:solidFill>
                <a:latin typeface="Happy Monkey"/>
                <a:ea typeface="Happy Monkey"/>
                <a:cs typeface="Happy Monkey"/>
                <a:sym typeface="Happy Monkey"/>
              </a:rPr>
              <a:t>soluble</a:t>
            </a: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sz="1800">
              <a:solidFill>
                <a:schemeClr val="dk1"/>
              </a:solidFill>
              <a:latin typeface="Fugaz One"/>
              <a:ea typeface="Fugaz One"/>
              <a:cs typeface="Fugaz One"/>
              <a:sym typeface="Fugaz One"/>
            </a:endParaRPr>
          </a:p>
        </p:txBody>
      </p:sp>
      <p:sp>
        <p:nvSpPr>
          <p:cNvPr id="62" name="Google Shape;62;p13"/>
          <p:cNvSpPr txBox="1"/>
          <p:nvPr/>
        </p:nvSpPr>
        <p:spPr>
          <a:xfrm>
            <a:off x="3939775" y="6616451"/>
            <a:ext cx="3375600" cy="32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1"/>
                </a:solidFill>
                <a:latin typeface="Fugaz One"/>
                <a:ea typeface="Fugaz One"/>
                <a:cs typeface="Fugaz One"/>
                <a:sym typeface="Fugaz One"/>
              </a:rPr>
              <a:t>Factors affecting solubility</a:t>
            </a:r>
            <a:endParaRPr sz="1800">
              <a:solidFill>
                <a:schemeClr val="dk1"/>
              </a:solidFill>
              <a:latin typeface="Fugaz One"/>
              <a:ea typeface="Fugaz One"/>
              <a:cs typeface="Fugaz One"/>
              <a:sym typeface="Fugaz One"/>
            </a:endParaRPr>
          </a:p>
          <a:p>
            <a:pPr marL="0" lvl="0" indent="0" algn="l" rtl="0">
              <a:spcBef>
                <a:spcPts val="0"/>
              </a:spcBef>
              <a:spcAft>
                <a:spcPts val="0"/>
              </a:spcAft>
              <a:buClr>
                <a:schemeClr val="dk1"/>
              </a:buClr>
              <a:buSzPts val="1100"/>
              <a:buFont typeface="Arial"/>
              <a:buNone/>
            </a:pPr>
            <a:r>
              <a:rPr lang="en-GB">
                <a:solidFill>
                  <a:schemeClr val="dk1"/>
                </a:solidFill>
                <a:latin typeface="Happy Monkey"/>
                <a:ea typeface="Happy Monkey"/>
                <a:cs typeface="Happy Monkey"/>
                <a:sym typeface="Happy Monkey"/>
              </a:rPr>
              <a:t>More solute will dissolve in a solution if:</a:t>
            </a:r>
            <a:endParaRPr>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ctr" rtl="0">
              <a:spcBef>
                <a:spcPts val="0"/>
              </a:spcBef>
              <a:spcAft>
                <a:spcPts val="0"/>
              </a:spcAft>
              <a:buNone/>
            </a:pPr>
            <a:r>
              <a:rPr lang="en-GB">
                <a:solidFill>
                  <a:schemeClr val="dk1"/>
                </a:solidFill>
                <a:latin typeface="Happy Monkey"/>
                <a:ea typeface="Happy Monkey"/>
                <a:cs typeface="Happy Monkey"/>
                <a:sym typeface="Happy Monkey"/>
              </a:rPr>
              <a:t>The </a:t>
            </a:r>
            <a:r>
              <a:rPr lang="en-GB" b="1">
                <a:solidFill>
                  <a:schemeClr val="dk1"/>
                </a:solidFill>
                <a:latin typeface="Happy Monkey"/>
                <a:ea typeface="Happy Monkey"/>
                <a:cs typeface="Happy Monkey"/>
                <a:sym typeface="Happy Monkey"/>
              </a:rPr>
              <a:t>temperature</a:t>
            </a:r>
            <a:r>
              <a:rPr lang="en-GB">
                <a:solidFill>
                  <a:schemeClr val="dk1"/>
                </a:solidFill>
                <a:latin typeface="Happy Monkey"/>
                <a:ea typeface="Happy Monkey"/>
                <a:cs typeface="Happy Monkey"/>
                <a:sym typeface="Happy Monkey"/>
              </a:rPr>
              <a:t> of the solution is </a:t>
            </a:r>
            <a:r>
              <a:rPr lang="en-GB" b="1">
                <a:solidFill>
                  <a:schemeClr val="dk1"/>
                </a:solidFill>
                <a:latin typeface="Happy Monkey"/>
                <a:ea typeface="Happy Monkey"/>
                <a:cs typeface="Happy Monkey"/>
                <a:sym typeface="Happy Monkey"/>
              </a:rPr>
              <a:t>increased</a:t>
            </a:r>
            <a:endParaRPr b="1">
              <a:solidFill>
                <a:schemeClr val="dk1"/>
              </a:solidFill>
              <a:latin typeface="Happy Monkey"/>
              <a:ea typeface="Happy Monkey"/>
              <a:cs typeface="Happy Monkey"/>
              <a:sym typeface="Happy Monkey"/>
            </a:endParaRPr>
          </a:p>
          <a:p>
            <a:pPr marL="0" lvl="0" indent="0" algn="ctr"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ctr"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ctr"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b="1">
              <a:solidFill>
                <a:schemeClr val="dk1"/>
              </a:solidFill>
              <a:latin typeface="Happy Monkey"/>
              <a:ea typeface="Happy Monkey"/>
              <a:cs typeface="Happy Monkey"/>
              <a:sym typeface="Happy Monkey"/>
            </a:endParaRPr>
          </a:p>
          <a:p>
            <a:pPr marL="0" lvl="0" indent="0" algn="ctr" rtl="0">
              <a:spcBef>
                <a:spcPts val="0"/>
              </a:spcBef>
              <a:spcAft>
                <a:spcPts val="0"/>
              </a:spcAft>
              <a:buClr>
                <a:schemeClr val="dk1"/>
              </a:buClr>
              <a:buSzPts val="1100"/>
              <a:buFont typeface="Arial"/>
              <a:buNone/>
            </a:pPr>
            <a:r>
              <a:rPr lang="en-GB">
                <a:solidFill>
                  <a:schemeClr val="dk1"/>
                </a:solidFill>
                <a:latin typeface="Happy Monkey"/>
                <a:ea typeface="Happy Monkey"/>
                <a:cs typeface="Happy Monkey"/>
                <a:sym typeface="Happy Monkey"/>
              </a:rPr>
              <a:t>The </a:t>
            </a:r>
            <a:r>
              <a:rPr lang="en-GB" b="1">
                <a:solidFill>
                  <a:schemeClr val="dk1"/>
                </a:solidFill>
                <a:latin typeface="Happy Monkey"/>
                <a:ea typeface="Happy Monkey"/>
                <a:cs typeface="Happy Monkey"/>
                <a:sym typeface="Happy Monkey"/>
              </a:rPr>
              <a:t>surface area</a:t>
            </a:r>
            <a:r>
              <a:rPr lang="en-GB">
                <a:solidFill>
                  <a:schemeClr val="dk1"/>
                </a:solidFill>
                <a:latin typeface="Happy Monkey"/>
                <a:ea typeface="Happy Monkey"/>
                <a:cs typeface="Happy Monkey"/>
                <a:sym typeface="Happy Monkey"/>
              </a:rPr>
              <a:t> of the solution is </a:t>
            </a:r>
            <a:r>
              <a:rPr lang="en-GB" b="1">
                <a:solidFill>
                  <a:schemeClr val="dk1"/>
                </a:solidFill>
                <a:latin typeface="Happy Monkey"/>
                <a:ea typeface="Happy Monkey"/>
                <a:cs typeface="Happy Monkey"/>
                <a:sym typeface="Happy Monkey"/>
              </a:rPr>
              <a:t>increased</a:t>
            </a:r>
            <a:r>
              <a:rPr lang="en-GB">
                <a:solidFill>
                  <a:schemeClr val="dk1"/>
                </a:solidFill>
                <a:latin typeface="Happy Monkey"/>
                <a:ea typeface="Happy Monkey"/>
                <a:cs typeface="Happy Monkey"/>
                <a:sym typeface="Happy Monkey"/>
              </a:rPr>
              <a:t>, e.g. sugar granules instead of cubes</a:t>
            </a:r>
            <a:endParaRPr>
              <a:solidFill>
                <a:schemeClr val="dk1"/>
              </a:solidFill>
              <a:latin typeface="Happy Monkey"/>
              <a:ea typeface="Happy Monkey"/>
              <a:cs typeface="Happy Monkey"/>
              <a:sym typeface="Happy Monkey"/>
            </a:endParaRPr>
          </a:p>
        </p:txBody>
      </p:sp>
      <p:pic>
        <p:nvPicPr>
          <p:cNvPr id="63" name="Google Shape;63;p13"/>
          <p:cNvPicPr preferRelativeResize="0"/>
          <p:nvPr/>
        </p:nvPicPr>
        <p:blipFill rotWithShape="1">
          <a:blip r:embed="rId3">
            <a:alphaModFix/>
          </a:blip>
          <a:srcRect t="13894" b="28571"/>
          <a:stretch/>
        </p:blipFill>
        <p:spPr>
          <a:xfrm>
            <a:off x="2165575" y="2416150"/>
            <a:ext cx="1427582" cy="821399"/>
          </a:xfrm>
          <a:prstGeom prst="rect">
            <a:avLst/>
          </a:prstGeom>
          <a:noFill/>
          <a:ln>
            <a:noFill/>
          </a:ln>
        </p:spPr>
      </p:pic>
      <p:pic>
        <p:nvPicPr>
          <p:cNvPr id="64" name="Google Shape;64;p13"/>
          <p:cNvPicPr preferRelativeResize="0"/>
          <p:nvPr/>
        </p:nvPicPr>
        <p:blipFill rotWithShape="1">
          <a:blip r:embed="rId4">
            <a:alphaModFix/>
          </a:blip>
          <a:srcRect l="11434" t="4604" r="11411" b="20768"/>
          <a:stretch/>
        </p:blipFill>
        <p:spPr>
          <a:xfrm>
            <a:off x="850836" y="2711817"/>
            <a:ext cx="237883" cy="230065"/>
          </a:xfrm>
          <a:prstGeom prst="rect">
            <a:avLst/>
          </a:prstGeom>
          <a:noFill/>
          <a:ln>
            <a:noFill/>
          </a:ln>
        </p:spPr>
      </p:pic>
      <p:pic>
        <p:nvPicPr>
          <p:cNvPr id="65" name="Google Shape;65;p13"/>
          <p:cNvPicPr preferRelativeResize="0"/>
          <p:nvPr/>
        </p:nvPicPr>
        <p:blipFill rotWithShape="1">
          <a:blip r:embed="rId5">
            <a:alphaModFix/>
          </a:blip>
          <a:srcRect l="19146" t="13299" r="19288" b="25639"/>
          <a:stretch/>
        </p:blipFill>
        <p:spPr>
          <a:xfrm>
            <a:off x="1392930" y="2594550"/>
            <a:ext cx="468433" cy="464601"/>
          </a:xfrm>
          <a:prstGeom prst="rect">
            <a:avLst/>
          </a:prstGeom>
          <a:noFill/>
          <a:ln>
            <a:noFill/>
          </a:ln>
        </p:spPr>
      </p:pic>
      <p:pic>
        <p:nvPicPr>
          <p:cNvPr id="66" name="Google Shape;66;p13"/>
          <p:cNvPicPr preferRelativeResize="0"/>
          <p:nvPr/>
        </p:nvPicPr>
        <p:blipFill rotWithShape="1">
          <a:blip r:embed="rId6">
            <a:alphaModFix/>
          </a:blip>
          <a:srcRect t="10044" b="56598"/>
          <a:stretch/>
        </p:blipFill>
        <p:spPr>
          <a:xfrm>
            <a:off x="3897350" y="2594549"/>
            <a:ext cx="1080049" cy="360278"/>
          </a:xfrm>
          <a:prstGeom prst="rect">
            <a:avLst/>
          </a:prstGeom>
          <a:noFill/>
          <a:ln>
            <a:noFill/>
          </a:ln>
        </p:spPr>
      </p:pic>
      <p:pic>
        <p:nvPicPr>
          <p:cNvPr id="67" name="Google Shape;67;p13"/>
          <p:cNvPicPr preferRelativeResize="0"/>
          <p:nvPr/>
        </p:nvPicPr>
        <p:blipFill rotWithShape="1">
          <a:blip r:embed="rId3">
            <a:alphaModFix/>
          </a:blip>
          <a:srcRect t="13894" b="28571"/>
          <a:stretch/>
        </p:blipFill>
        <p:spPr>
          <a:xfrm>
            <a:off x="5281600" y="2363989"/>
            <a:ext cx="1427575" cy="821396"/>
          </a:xfrm>
          <a:prstGeom prst="rect">
            <a:avLst/>
          </a:prstGeom>
          <a:noFill/>
          <a:ln>
            <a:noFill/>
          </a:ln>
        </p:spPr>
      </p:pic>
      <p:pic>
        <p:nvPicPr>
          <p:cNvPr id="68" name="Google Shape;68;p13"/>
          <p:cNvPicPr preferRelativeResize="0"/>
          <p:nvPr/>
        </p:nvPicPr>
        <p:blipFill rotWithShape="1">
          <a:blip r:embed="rId4">
            <a:alphaModFix/>
          </a:blip>
          <a:srcRect l="11434" t="64151" r="74880" b="20768"/>
          <a:stretch/>
        </p:blipFill>
        <p:spPr>
          <a:xfrm>
            <a:off x="5518087" y="2998634"/>
            <a:ext cx="42194" cy="46489"/>
          </a:xfrm>
          <a:prstGeom prst="rect">
            <a:avLst/>
          </a:prstGeom>
          <a:noFill/>
          <a:ln>
            <a:noFill/>
          </a:ln>
        </p:spPr>
      </p:pic>
      <p:pic>
        <p:nvPicPr>
          <p:cNvPr id="69" name="Google Shape;69;p13"/>
          <p:cNvPicPr preferRelativeResize="0"/>
          <p:nvPr/>
        </p:nvPicPr>
        <p:blipFill rotWithShape="1">
          <a:blip r:embed="rId4">
            <a:alphaModFix/>
          </a:blip>
          <a:srcRect l="11434" t="64151" r="74880" b="20768"/>
          <a:stretch/>
        </p:blipFill>
        <p:spPr>
          <a:xfrm>
            <a:off x="5535260" y="2846683"/>
            <a:ext cx="42194" cy="46489"/>
          </a:xfrm>
          <a:prstGeom prst="rect">
            <a:avLst/>
          </a:prstGeom>
          <a:noFill/>
          <a:ln>
            <a:noFill/>
          </a:ln>
        </p:spPr>
      </p:pic>
      <p:pic>
        <p:nvPicPr>
          <p:cNvPr id="70" name="Google Shape;70;p13"/>
          <p:cNvPicPr preferRelativeResize="0"/>
          <p:nvPr/>
        </p:nvPicPr>
        <p:blipFill rotWithShape="1">
          <a:blip r:embed="rId4">
            <a:alphaModFix/>
          </a:blip>
          <a:srcRect l="11434" t="64151" r="74880" b="20768"/>
          <a:stretch/>
        </p:blipFill>
        <p:spPr>
          <a:xfrm>
            <a:off x="5770944" y="2886895"/>
            <a:ext cx="42194" cy="46489"/>
          </a:xfrm>
          <a:prstGeom prst="rect">
            <a:avLst/>
          </a:prstGeom>
          <a:noFill/>
          <a:ln>
            <a:noFill/>
          </a:ln>
        </p:spPr>
      </p:pic>
      <p:pic>
        <p:nvPicPr>
          <p:cNvPr id="71" name="Google Shape;71;p13"/>
          <p:cNvPicPr preferRelativeResize="0"/>
          <p:nvPr/>
        </p:nvPicPr>
        <p:blipFill rotWithShape="1">
          <a:blip r:embed="rId4">
            <a:alphaModFix/>
          </a:blip>
          <a:srcRect l="11434" t="64151" r="74880" b="20768"/>
          <a:stretch/>
        </p:blipFill>
        <p:spPr>
          <a:xfrm>
            <a:off x="6123676" y="2770765"/>
            <a:ext cx="42194" cy="46489"/>
          </a:xfrm>
          <a:prstGeom prst="rect">
            <a:avLst/>
          </a:prstGeom>
          <a:noFill/>
          <a:ln>
            <a:noFill/>
          </a:ln>
        </p:spPr>
      </p:pic>
      <p:pic>
        <p:nvPicPr>
          <p:cNvPr id="72" name="Google Shape;72;p13"/>
          <p:cNvPicPr preferRelativeResize="0"/>
          <p:nvPr/>
        </p:nvPicPr>
        <p:blipFill rotWithShape="1">
          <a:blip r:embed="rId4">
            <a:alphaModFix/>
          </a:blip>
          <a:srcRect l="11434" t="64151" r="74880" b="20768"/>
          <a:stretch/>
        </p:blipFill>
        <p:spPr>
          <a:xfrm>
            <a:off x="5858349" y="2998634"/>
            <a:ext cx="42194" cy="46489"/>
          </a:xfrm>
          <a:prstGeom prst="rect">
            <a:avLst/>
          </a:prstGeom>
          <a:noFill/>
          <a:ln>
            <a:noFill/>
          </a:ln>
        </p:spPr>
      </p:pic>
      <p:pic>
        <p:nvPicPr>
          <p:cNvPr id="73" name="Google Shape;73;p13"/>
          <p:cNvPicPr preferRelativeResize="0"/>
          <p:nvPr/>
        </p:nvPicPr>
        <p:blipFill rotWithShape="1">
          <a:blip r:embed="rId4">
            <a:alphaModFix/>
          </a:blip>
          <a:srcRect l="11434" t="64151" r="74880" b="20768"/>
          <a:stretch/>
        </p:blipFill>
        <p:spPr>
          <a:xfrm>
            <a:off x="6300042" y="2897620"/>
            <a:ext cx="42194" cy="46489"/>
          </a:xfrm>
          <a:prstGeom prst="rect">
            <a:avLst/>
          </a:prstGeom>
          <a:noFill/>
          <a:ln>
            <a:noFill/>
          </a:ln>
        </p:spPr>
      </p:pic>
      <p:pic>
        <p:nvPicPr>
          <p:cNvPr id="74" name="Google Shape;74;p13"/>
          <p:cNvPicPr preferRelativeResize="0"/>
          <p:nvPr/>
        </p:nvPicPr>
        <p:blipFill rotWithShape="1">
          <a:blip r:embed="rId4">
            <a:alphaModFix/>
          </a:blip>
          <a:srcRect l="11434" t="64151" r="74880" b="20768"/>
          <a:stretch/>
        </p:blipFill>
        <p:spPr>
          <a:xfrm>
            <a:off x="5672610" y="2810919"/>
            <a:ext cx="42194" cy="46489"/>
          </a:xfrm>
          <a:prstGeom prst="rect">
            <a:avLst/>
          </a:prstGeom>
          <a:noFill/>
          <a:ln>
            <a:noFill/>
          </a:ln>
        </p:spPr>
      </p:pic>
      <p:pic>
        <p:nvPicPr>
          <p:cNvPr id="75" name="Google Shape;75;p13"/>
          <p:cNvPicPr preferRelativeResize="0"/>
          <p:nvPr/>
        </p:nvPicPr>
        <p:blipFill rotWithShape="1">
          <a:blip r:embed="rId4">
            <a:alphaModFix/>
          </a:blip>
          <a:srcRect l="11434" t="64151" r="74880" b="20768"/>
          <a:stretch/>
        </p:blipFill>
        <p:spPr>
          <a:xfrm>
            <a:off x="5908294" y="2851132"/>
            <a:ext cx="42194" cy="46489"/>
          </a:xfrm>
          <a:prstGeom prst="rect">
            <a:avLst/>
          </a:prstGeom>
          <a:noFill/>
          <a:ln>
            <a:noFill/>
          </a:ln>
        </p:spPr>
      </p:pic>
      <p:pic>
        <p:nvPicPr>
          <p:cNvPr id="76" name="Google Shape;76;p13"/>
          <p:cNvPicPr preferRelativeResize="0"/>
          <p:nvPr/>
        </p:nvPicPr>
        <p:blipFill rotWithShape="1">
          <a:blip r:embed="rId4">
            <a:alphaModFix/>
          </a:blip>
          <a:srcRect l="11434" t="64151" r="74880" b="20768"/>
          <a:stretch/>
        </p:blipFill>
        <p:spPr>
          <a:xfrm>
            <a:off x="6165158" y="2988859"/>
            <a:ext cx="42194" cy="46489"/>
          </a:xfrm>
          <a:prstGeom prst="rect">
            <a:avLst/>
          </a:prstGeom>
          <a:noFill/>
          <a:ln>
            <a:noFill/>
          </a:ln>
        </p:spPr>
      </p:pic>
      <p:pic>
        <p:nvPicPr>
          <p:cNvPr id="77" name="Google Shape;77;p13"/>
          <p:cNvPicPr preferRelativeResize="0"/>
          <p:nvPr/>
        </p:nvPicPr>
        <p:blipFill rotWithShape="1">
          <a:blip r:embed="rId4">
            <a:alphaModFix/>
          </a:blip>
          <a:srcRect l="11434" t="64151" r="74880" b="20768"/>
          <a:stretch/>
        </p:blipFill>
        <p:spPr>
          <a:xfrm>
            <a:off x="6024014" y="2988868"/>
            <a:ext cx="42194" cy="46489"/>
          </a:xfrm>
          <a:prstGeom prst="rect">
            <a:avLst/>
          </a:prstGeom>
          <a:noFill/>
          <a:ln>
            <a:noFill/>
          </a:ln>
        </p:spPr>
      </p:pic>
      <p:pic>
        <p:nvPicPr>
          <p:cNvPr id="78" name="Google Shape;78;p13"/>
          <p:cNvPicPr preferRelativeResize="0"/>
          <p:nvPr/>
        </p:nvPicPr>
        <p:blipFill rotWithShape="1">
          <a:blip r:embed="rId4">
            <a:alphaModFix/>
          </a:blip>
          <a:srcRect l="11434" t="64151" r="74880" b="20768"/>
          <a:stretch/>
        </p:blipFill>
        <p:spPr>
          <a:xfrm>
            <a:off x="6088355" y="2868133"/>
            <a:ext cx="42194" cy="46489"/>
          </a:xfrm>
          <a:prstGeom prst="rect">
            <a:avLst/>
          </a:prstGeom>
          <a:noFill/>
          <a:ln>
            <a:noFill/>
          </a:ln>
        </p:spPr>
      </p:pic>
      <p:pic>
        <p:nvPicPr>
          <p:cNvPr id="79" name="Google Shape;79;p13"/>
          <p:cNvPicPr preferRelativeResize="0"/>
          <p:nvPr/>
        </p:nvPicPr>
        <p:blipFill rotWithShape="1">
          <a:blip r:embed="rId4">
            <a:alphaModFix/>
          </a:blip>
          <a:srcRect l="11434" t="64151" r="74880" b="20768"/>
          <a:stretch/>
        </p:blipFill>
        <p:spPr>
          <a:xfrm>
            <a:off x="6353346" y="2810928"/>
            <a:ext cx="42194" cy="46489"/>
          </a:xfrm>
          <a:prstGeom prst="rect">
            <a:avLst/>
          </a:prstGeom>
          <a:noFill/>
          <a:ln>
            <a:noFill/>
          </a:ln>
        </p:spPr>
      </p:pic>
      <p:pic>
        <p:nvPicPr>
          <p:cNvPr id="80" name="Google Shape;80;p13"/>
          <p:cNvPicPr preferRelativeResize="0"/>
          <p:nvPr/>
        </p:nvPicPr>
        <p:blipFill rotWithShape="1">
          <a:blip r:embed="rId4">
            <a:alphaModFix/>
          </a:blip>
          <a:srcRect l="11434" t="64151" r="74880" b="20768"/>
          <a:stretch/>
        </p:blipFill>
        <p:spPr>
          <a:xfrm>
            <a:off x="6471967" y="2956095"/>
            <a:ext cx="42194" cy="46489"/>
          </a:xfrm>
          <a:prstGeom prst="rect">
            <a:avLst/>
          </a:prstGeom>
          <a:noFill/>
          <a:ln>
            <a:noFill/>
          </a:ln>
        </p:spPr>
      </p:pic>
      <p:sp>
        <p:nvSpPr>
          <p:cNvPr id="81" name="Google Shape;81;p13"/>
          <p:cNvSpPr txBox="1"/>
          <p:nvPr/>
        </p:nvSpPr>
        <p:spPr>
          <a:xfrm>
            <a:off x="5352413" y="3206950"/>
            <a:ext cx="1385400" cy="5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a:latin typeface="Happy Monkey"/>
                <a:ea typeface="Happy Monkey"/>
                <a:cs typeface="Happy Monkey"/>
                <a:sym typeface="Happy Monkey"/>
              </a:rPr>
              <a:t>Solution</a:t>
            </a:r>
            <a:endParaRPr sz="1200" b="1">
              <a:latin typeface="Happy Monkey"/>
              <a:ea typeface="Happy Monkey"/>
              <a:cs typeface="Happy Monkey"/>
              <a:sym typeface="Happy Monkey"/>
            </a:endParaRPr>
          </a:p>
          <a:p>
            <a:pPr marL="0" lvl="0" indent="0" algn="ctr" rtl="0">
              <a:spcBef>
                <a:spcPts val="0"/>
              </a:spcBef>
              <a:spcAft>
                <a:spcPts val="0"/>
              </a:spcAft>
              <a:buNone/>
            </a:pPr>
            <a:r>
              <a:rPr lang="en-GB" sz="1200">
                <a:latin typeface="Happy Monkey"/>
                <a:ea typeface="Happy Monkey"/>
                <a:cs typeface="Happy Monkey"/>
                <a:sym typeface="Happy Monkey"/>
              </a:rPr>
              <a:t>(the end result)</a:t>
            </a:r>
            <a:endParaRPr sz="1200">
              <a:latin typeface="Happy Monkey"/>
              <a:ea typeface="Happy Monkey"/>
              <a:cs typeface="Happy Monkey"/>
              <a:sym typeface="Happy Monkey"/>
            </a:endParaRPr>
          </a:p>
        </p:txBody>
      </p:sp>
      <p:sp>
        <p:nvSpPr>
          <p:cNvPr id="82" name="Google Shape;82;p13"/>
          <p:cNvSpPr txBox="1"/>
          <p:nvPr/>
        </p:nvSpPr>
        <p:spPr>
          <a:xfrm>
            <a:off x="2186650" y="3206950"/>
            <a:ext cx="1385400" cy="5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a:latin typeface="Happy Monkey"/>
                <a:ea typeface="Happy Monkey"/>
                <a:cs typeface="Happy Monkey"/>
                <a:sym typeface="Happy Monkey"/>
              </a:rPr>
              <a:t>Solvent</a:t>
            </a:r>
            <a:endParaRPr sz="1200" b="1">
              <a:latin typeface="Happy Monkey"/>
              <a:ea typeface="Happy Monkey"/>
              <a:cs typeface="Happy Monkey"/>
              <a:sym typeface="Happy Monkey"/>
            </a:endParaRPr>
          </a:p>
          <a:p>
            <a:pPr marL="0" lvl="0" indent="0" algn="ctr" rtl="0">
              <a:spcBef>
                <a:spcPts val="0"/>
              </a:spcBef>
              <a:spcAft>
                <a:spcPts val="0"/>
              </a:spcAft>
              <a:buNone/>
            </a:pPr>
            <a:r>
              <a:rPr lang="en-GB" sz="1200">
                <a:latin typeface="Happy Monkey"/>
                <a:ea typeface="Happy Monkey"/>
                <a:cs typeface="Happy Monkey"/>
                <a:sym typeface="Happy Monkey"/>
              </a:rPr>
              <a:t>(what the solute dissolves into)</a:t>
            </a:r>
            <a:endParaRPr sz="1200">
              <a:latin typeface="Happy Monkey"/>
              <a:ea typeface="Happy Monkey"/>
              <a:cs typeface="Happy Monkey"/>
              <a:sym typeface="Happy Monkey"/>
            </a:endParaRPr>
          </a:p>
        </p:txBody>
      </p:sp>
      <p:sp>
        <p:nvSpPr>
          <p:cNvPr id="83" name="Google Shape;83;p13"/>
          <p:cNvSpPr txBox="1"/>
          <p:nvPr/>
        </p:nvSpPr>
        <p:spPr>
          <a:xfrm>
            <a:off x="277075" y="3206950"/>
            <a:ext cx="1385400" cy="5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a:latin typeface="Happy Monkey"/>
                <a:ea typeface="Happy Monkey"/>
                <a:cs typeface="Happy Monkey"/>
                <a:sym typeface="Happy Monkey"/>
              </a:rPr>
              <a:t>Solute</a:t>
            </a:r>
            <a:endParaRPr sz="1200" b="1">
              <a:latin typeface="Happy Monkey"/>
              <a:ea typeface="Happy Monkey"/>
              <a:cs typeface="Happy Monkey"/>
              <a:sym typeface="Happy Monkey"/>
            </a:endParaRPr>
          </a:p>
          <a:p>
            <a:pPr marL="0" lvl="0" indent="0" algn="ctr" rtl="0">
              <a:spcBef>
                <a:spcPts val="0"/>
              </a:spcBef>
              <a:spcAft>
                <a:spcPts val="0"/>
              </a:spcAft>
              <a:buNone/>
            </a:pPr>
            <a:r>
              <a:rPr lang="en-GB" sz="1200">
                <a:latin typeface="Happy Monkey"/>
                <a:ea typeface="Happy Monkey"/>
                <a:cs typeface="Happy Monkey"/>
                <a:sym typeface="Happy Monkey"/>
              </a:rPr>
              <a:t>(what the does the dissolving)</a:t>
            </a:r>
            <a:endParaRPr sz="1200">
              <a:latin typeface="Happy Monkey"/>
              <a:ea typeface="Happy Monkey"/>
              <a:cs typeface="Happy Monkey"/>
              <a:sym typeface="Happy Monkey"/>
            </a:endParaRPr>
          </a:p>
        </p:txBody>
      </p:sp>
      <p:sp>
        <p:nvSpPr>
          <p:cNvPr id="84" name="Google Shape;84;p13"/>
          <p:cNvSpPr/>
          <p:nvPr/>
        </p:nvSpPr>
        <p:spPr>
          <a:xfrm>
            <a:off x="257700" y="4315500"/>
            <a:ext cx="7044600" cy="2174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txBox="1"/>
          <p:nvPr/>
        </p:nvSpPr>
        <p:spPr>
          <a:xfrm>
            <a:off x="283850" y="4252300"/>
            <a:ext cx="7044600" cy="82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Solutions and Mass</a:t>
            </a:r>
            <a:endParaRPr sz="1800">
              <a:latin typeface="Fugaz One"/>
              <a:ea typeface="Fugaz One"/>
              <a:cs typeface="Fugaz One"/>
              <a:sym typeface="Fugaz One"/>
            </a:endParaRPr>
          </a:p>
          <a:p>
            <a:pPr marL="0" lvl="0" indent="0" algn="l" rtl="0">
              <a:spcBef>
                <a:spcPts val="0"/>
              </a:spcBef>
              <a:spcAft>
                <a:spcPts val="0"/>
              </a:spcAft>
              <a:buClr>
                <a:schemeClr val="dk1"/>
              </a:buClr>
              <a:buSzPts val="1100"/>
              <a:buFont typeface="Arial"/>
              <a:buNone/>
            </a:pPr>
            <a:r>
              <a:rPr lang="en-GB" sz="1600" b="1" u="sng">
                <a:solidFill>
                  <a:schemeClr val="dk1"/>
                </a:solidFill>
                <a:latin typeface="Happy Monkey"/>
                <a:ea typeface="Happy Monkey"/>
                <a:cs typeface="Happy Monkey"/>
                <a:sym typeface="Happy Monkey"/>
              </a:rPr>
              <a:t>The mass is conserved in a solution</a:t>
            </a:r>
            <a:endParaRPr sz="1600" b="1" u="sng">
              <a:solidFill>
                <a:schemeClr val="dk1"/>
              </a:solidFill>
              <a:latin typeface="Happy Monkey"/>
              <a:ea typeface="Happy Monkey"/>
              <a:cs typeface="Happy Monkey"/>
              <a:sym typeface="Happy Monkey"/>
            </a:endParaRPr>
          </a:p>
          <a:p>
            <a:pPr marL="0" lvl="0" indent="0" algn="l" rtl="0">
              <a:spcBef>
                <a:spcPts val="0"/>
              </a:spcBef>
              <a:spcAft>
                <a:spcPts val="0"/>
              </a:spcAft>
              <a:buClr>
                <a:schemeClr val="dk1"/>
              </a:buClr>
              <a:buSzPts val="1100"/>
              <a:buFont typeface="Arial"/>
              <a:buNone/>
            </a:pPr>
            <a:endParaRPr sz="1600" b="1" u="sng">
              <a:solidFill>
                <a:schemeClr val="dk1"/>
              </a:solidFill>
              <a:latin typeface="Happy Monkey"/>
              <a:ea typeface="Happy Monkey"/>
              <a:cs typeface="Happy Monkey"/>
              <a:sym typeface="Happy Monkey"/>
            </a:endParaRPr>
          </a:p>
          <a:p>
            <a:pPr marL="0" lvl="0" indent="0" algn="ctr" rtl="0">
              <a:spcBef>
                <a:spcPts val="0"/>
              </a:spcBef>
              <a:spcAft>
                <a:spcPts val="0"/>
              </a:spcAft>
              <a:buClr>
                <a:schemeClr val="dk1"/>
              </a:buClr>
              <a:buSzPts val="1100"/>
              <a:buFont typeface="Arial"/>
              <a:buNone/>
            </a:pPr>
            <a:r>
              <a:rPr lang="en-GB" sz="1600" b="1">
                <a:solidFill>
                  <a:schemeClr val="dk1"/>
                </a:solidFill>
                <a:latin typeface="Happy Monkey"/>
                <a:ea typeface="Happy Monkey"/>
                <a:cs typeface="Happy Monkey"/>
                <a:sym typeface="Happy Monkey"/>
              </a:rPr>
              <a:t>Mass of solute + mass of solvent → Mass of solution</a:t>
            </a:r>
            <a:endParaRPr sz="1600" b="1">
              <a:solidFill>
                <a:schemeClr val="dk1"/>
              </a:solidFill>
              <a:latin typeface="Happy Monkey"/>
              <a:ea typeface="Happy Monkey"/>
              <a:cs typeface="Happy Monkey"/>
              <a:sym typeface="Happy Monkey"/>
            </a:endParaRPr>
          </a:p>
          <a:p>
            <a:pPr marL="0" lvl="0" indent="0" algn="ctr" rtl="0">
              <a:spcBef>
                <a:spcPts val="0"/>
              </a:spcBef>
              <a:spcAft>
                <a:spcPts val="0"/>
              </a:spcAft>
              <a:buClr>
                <a:schemeClr val="dk1"/>
              </a:buClr>
              <a:buSzPts val="1100"/>
              <a:buFont typeface="Arial"/>
              <a:buNone/>
            </a:pPr>
            <a:endParaRPr sz="1600" b="1">
              <a:solidFill>
                <a:schemeClr val="dk1"/>
              </a:solidFill>
              <a:latin typeface="Happy Monkey"/>
              <a:ea typeface="Happy Monkey"/>
              <a:cs typeface="Happy Monkey"/>
              <a:sym typeface="Happy Monkey"/>
            </a:endParaRPr>
          </a:p>
          <a:p>
            <a:pPr marL="0" lvl="0" indent="0" algn="ctr" rtl="0">
              <a:spcBef>
                <a:spcPts val="0"/>
              </a:spcBef>
              <a:spcAft>
                <a:spcPts val="0"/>
              </a:spcAft>
              <a:buClr>
                <a:schemeClr val="dk1"/>
              </a:buClr>
              <a:buSzPts val="1100"/>
              <a:buFont typeface="Arial"/>
              <a:buNone/>
            </a:pPr>
            <a:r>
              <a:rPr lang="en-GB" sz="1600" b="1">
                <a:solidFill>
                  <a:schemeClr val="dk1"/>
                </a:solidFill>
                <a:latin typeface="Happy Monkey"/>
                <a:ea typeface="Happy Monkey"/>
                <a:cs typeface="Happy Monkey"/>
                <a:sym typeface="Happy Monkey"/>
              </a:rPr>
              <a:t>E.g.</a:t>
            </a:r>
            <a:endParaRPr sz="1600" b="1">
              <a:solidFill>
                <a:schemeClr val="dk1"/>
              </a:solidFill>
              <a:latin typeface="Happy Monkey"/>
              <a:ea typeface="Happy Monkey"/>
              <a:cs typeface="Happy Monkey"/>
              <a:sym typeface="Happy Monkey"/>
            </a:endParaRPr>
          </a:p>
          <a:p>
            <a:pPr marL="0" lvl="0" indent="0" algn="ctr" rtl="0">
              <a:spcBef>
                <a:spcPts val="0"/>
              </a:spcBef>
              <a:spcAft>
                <a:spcPts val="0"/>
              </a:spcAft>
              <a:buClr>
                <a:schemeClr val="dk1"/>
              </a:buClr>
              <a:buSzPts val="1100"/>
              <a:buFont typeface="Arial"/>
              <a:buNone/>
            </a:pPr>
            <a:endParaRPr sz="1600" b="1">
              <a:solidFill>
                <a:schemeClr val="dk1"/>
              </a:solidFill>
              <a:latin typeface="Happy Monkey"/>
              <a:ea typeface="Happy Monkey"/>
              <a:cs typeface="Happy Monkey"/>
              <a:sym typeface="Happy Monkey"/>
            </a:endParaRPr>
          </a:p>
          <a:p>
            <a:pPr marL="0" lvl="0" indent="0" algn="ctr" rtl="0">
              <a:spcBef>
                <a:spcPts val="0"/>
              </a:spcBef>
              <a:spcAft>
                <a:spcPts val="0"/>
              </a:spcAft>
              <a:buClr>
                <a:schemeClr val="dk1"/>
              </a:buClr>
              <a:buSzPts val="1100"/>
              <a:buFont typeface="Arial"/>
              <a:buNone/>
            </a:pPr>
            <a:r>
              <a:rPr lang="en-GB" sz="1600" b="1">
                <a:solidFill>
                  <a:schemeClr val="dk1"/>
                </a:solidFill>
                <a:latin typeface="Happy Monkey"/>
                <a:ea typeface="Happy Monkey"/>
                <a:cs typeface="Happy Monkey"/>
                <a:sym typeface="Happy Monkey"/>
              </a:rPr>
              <a:t>5 g of salt + 50 g of water → 55 g of salt water</a:t>
            </a:r>
            <a:endParaRPr sz="1600" b="1">
              <a:solidFill>
                <a:schemeClr val="dk1"/>
              </a:solidFill>
              <a:latin typeface="Happy Monkey"/>
              <a:ea typeface="Happy Monkey"/>
              <a:cs typeface="Happy Monkey"/>
              <a:sym typeface="Happy Monkey"/>
            </a:endParaRPr>
          </a:p>
        </p:txBody>
      </p:sp>
      <p:pic>
        <p:nvPicPr>
          <p:cNvPr id="86" name="Google Shape;86;p13"/>
          <p:cNvPicPr preferRelativeResize="0"/>
          <p:nvPr/>
        </p:nvPicPr>
        <p:blipFill rotWithShape="1">
          <a:blip r:embed="rId7">
            <a:alphaModFix/>
          </a:blip>
          <a:srcRect l="20284" t="4073" r="19967" b="14286"/>
          <a:stretch/>
        </p:blipFill>
        <p:spPr>
          <a:xfrm>
            <a:off x="5402560" y="8200096"/>
            <a:ext cx="450046" cy="614964"/>
          </a:xfrm>
          <a:prstGeom prst="rect">
            <a:avLst/>
          </a:prstGeom>
          <a:noFill/>
          <a:ln>
            <a:noFill/>
          </a:ln>
        </p:spPr>
      </p:pic>
      <p:pic>
        <p:nvPicPr>
          <p:cNvPr id="87" name="Google Shape;87;p13"/>
          <p:cNvPicPr preferRelativeResize="0"/>
          <p:nvPr/>
        </p:nvPicPr>
        <p:blipFill rotWithShape="1">
          <a:blip r:embed="rId8">
            <a:alphaModFix/>
          </a:blip>
          <a:srcRect l="10390" t="6656" r="11252" b="20674"/>
          <a:stretch/>
        </p:blipFill>
        <p:spPr>
          <a:xfrm>
            <a:off x="4618551" y="9679800"/>
            <a:ext cx="663049" cy="614950"/>
          </a:xfrm>
          <a:prstGeom prst="rect">
            <a:avLst/>
          </a:prstGeom>
          <a:noFill/>
          <a:ln>
            <a:noFill/>
          </a:ln>
        </p:spPr>
      </p:pic>
      <p:pic>
        <p:nvPicPr>
          <p:cNvPr id="88" name="Google Shape;88;p13"/>
          <p:cNvPicPr preferRelativeResize="0"/>
          <p:nvPr/>
        </p:nvPicPr>
        <p:blipFill rotWithShape="1">
          <a:blip r:embed="rId6">
            <a:alphaModFix/>
          </a:blip>
          <a:srcRect t="10044" b="56598"/>
          <a:stretch/>
        </p:blipFill>
        <p:spPr>
          <a:xfrm>
            <a:off x="5296050" y="9876680"/>
            <a:ext cx="663050" cy="221191"/>
          </a:xfrm>
          <a:prstGeom prst="rect">
            <a:avLst/>
          </a:prstGeom>
          <a:noFill/>
          <a:ln>
            <a:noFill/>
          </a:ln>
        </p:spPr>
      </p:pic>
      <p:pic>
        <p:nvPicPr>
          <p:cNvPr id="89" name="Google Shape;89;p13"/>
          <p:cNvPicPr preferRelativeResize="0"/>
          <p:nvPr/>
        </p:nvPicPr>
        <p:blipFill rotWithShape="1">
          <a:blip r:embed="rId9">
            <a:alphaModFix/>
          </a:blip>
          <a:srcRect b="14251"/>
          <a:stretch/>
        </p:blipFill>
        <p:spPr>
          <a:xfrm>
            <a:off x="5973550" y="9679808"/>
            <a:ext cx="663051" cy="56854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44625" y="1173225"/>
            <a:ext cx="7044600" cy="3541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p:nvPr/>
        </p:nvSpPr>
        <p:spPr>
          <a:xfrm>
            <a:off x="0" y="3"/>
            <a:ext cx="7044600" cy="11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595959"/>
                </a:solidFill>
                <a:latin typeface="Fugaz One"/>
                <a:ea typeface="Fugaz One"/>
                <a:cs typeface="Fugaz One"/>
                <a:sym typeface="Fugaz One"/>
              </a:rPr>
              <a:t>What you need to know about ...</a:t>
            </a:r>
            <a:endParaRPr sz="2400">
              <a:solidFill>
                <a:srgbClr val="595959"/>
              </a:solidFill>
              <a:latin typeface="Fugaz One"/>
              <a:ea typeface="Fugaz One"/>
              <a:cs typeface="Fugaz One"/>
              <a:sym typeface="Fugaz One"/>
            </a:endParaRPr>
          </a:p>
        </p:txBody>
      </p:sp>
      <p:sp>
        <p:nvSpPr>
          <p:cNvPr id="56" name="Google Shape;56;p13"/>
          <p:cNvSpPr/>
          <p:nvPr/>
        </p:nvSpPr>
        <p:spPr>
          <a:xfrm>
            <a:off x="2717175" y="415500"/>
            <a:ext cx="4877100" cy="710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Happy Monkey"/>
                <a:ea typeface="Happy Monkey"/>
                <a:cs typeface="Happy Monkey"/>
                <a:sym typeface="Happy Monkey"/>
              </a:rPr>
              <a:t>Reactions of metals</a:t>
            </a:r>
            <a:endParaRPr sz="1800">
              <a:latin typeface="Happy Monkey"/>
              <a:ea typeface="Happy Monkey"/>
              <a:cs typeface="Happy Monkey"/>
              <a:sym typeface="Happy Monkey"/>
            </a:endParaRPr>
          </a:p>
        </p:txBody>
      </p:sp>
      <p:sp>
        <p:nvSpPr>
          <p:cNvPr id="57" name="Google Shape;57;p13"/>
          <p:cNvSpPr txBox="1"/>
          <p:nvPr/>
        </p:nvSpPr>
        <p:spPr>
          <a:xfrm>
            <a:off x="270775" y="1125900"/>
            <a:ext cx="7044600" cy="6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Metals and acids</a:t>
            </a:r>
            <a:br>
              <a:rPr lang="en-GB" sz="1800">
                <a:latin typeface="Fugaz One"/>
                <a:ea typeface="Fugaz One"/>
                <a:cs typeface="Fugaz One"/>
                <a:sym typeface="Fugaz One"/>
              </a:rPr>
            </a:br>
            <a:endParaRPr sz="1800">
              <a:latin typeface="Fugaz One"/>
              <a:ea typeface="Fugaz One"/>
              <a:cs typeface="Fugaz One"/>
              <a:sym typeface="Fugaz One"/>
            </a:endParaRPr>
          </a:p>
          <a:p>
            <a:pPr marL="0" lvl="0" indent="0" algn="l" rtl="0">
              <a:spcBef>
                <a:spcPts val="0"/>
              </a:spcBef>
              <a:spcAft>
                <a:spcPts val="0"/>
              </a:spcAft>
              <a:buNone/>
            </a:pPr>
            <a:r>
              <a:rPr lang="en-GB" sz="1600" b="1" u="sng">
                <a:latin typeface="Happy Monkey"/>
                <a:ea typeface="Happy Monkey"/>
                <a:cs typeface="Happy Monkey"/>
                <a:sym typeface="Happy Monkey"/>
              </a:rPr>
              <a:t>Metals always react with an acid to form a salt and hydrogen</a:t>
            </a:r>
            <a:endParaRPr sz="1600" b="1" u="sng">
              <a:latin typeface="Happy Monkey"/>
              <a:ea typeface="Happy Monkey"/>
              <a:cs typeface="Happy Monkey"/>
              <a:sym typeface="Happy Monkey"/>
            </a:endParaRPr>
          </a:p>
        </p:txBody>
      </p:sp>
      <p:sp>
        <p:nvSpPr>
          <p:cNvPr id="58" name="Google Shape;58;p13"/>
          <p:cNvSpPr txBox="1"/>
          <p:nvPr/>
        </p:nvSpPr>
        <p:spPr>
          <a:xfrm>
            <a:off x="393150" y="2772975"/>
            <a:ext cx="6773700" cy="147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b="1">
              <a:latin typeface="Happy Monkey"/>
              <a:ea typeface="Happy Monkey"/>
              <a:cs typeface="Happy Monkey"/>
              <a:sym typeface="Happy Monkey"/>
            </a:endParaRPr>
          </a:p>
          <a:p>
            <a:pPr marL="0" lvl="0" indent="0" algn="ctr" rtl="0">
              <a:spcBef>
                <a:spcPts val="0"/>
              </a:spcBef>
              <a:spcAft>
                <a:spcPts val="0"/>
              </a:spcAft>
              <a:buNone/>
            </a:pPr>
            <a:endParaRPr b="1">
              <a:latin typeface="Happy Monkey"/>
              <a:ea typeface="Happy Monkey"/>
              <a:cs typeface="Happy Monkey"/>
              <a:sym typeface="Happy Monkey"/>
            </a:endParaRPr>
          </a:p>
          <a:p>
            <a:pPr marL="0" lvl="0" indent="0" algn="ctr" rtl="0">
              <a:spcBef>
                <a:spcPts val="0"/>
              </a:spcBef>
              <a:spcAft>
                <a:spcPts val="0"/>
              </a:spcAft>
              <a:buNone/>
            </a:pPr>
            <a:r>
              <a:rPr lang="en-GB" sz="1800">
                <a:latin typeface="Fugaz One"/>
                <a:ea typeface="Fugaz One"/>
                <a:cs typeface="Fugaz One"/>
                <a:sym typeface="Fugaz One"/>
              </a:rPr>
              <a:t>Metal + Acid → Salt + Hydrogen</a:t>
            </a:r>
            <a:endParaRPr sz="1800">
              <a:latin typeface="Fugaz One"/>
              <a:ea typeface="Fugaz One"/>
              <a:cs typeface="Fugaz One"/>
              <a:sym typeface="Fugaz One"/>
            </a:endParaRPr>
          </a:p>
          <a:p>
            <a:pPr marL="0" lvl="0" indent="0" algn="ctr" rtl="0">
              <a:spcBef>
                <a:spcPts val="0"/>
              </a:spcBef>
              <a:spcAft>
                <a:spcPts val="0"/>
              </a:spcAft>
              <a:buNone/>
            </a:pPr>
            <a:r>
              <a:rPr lang="en-GB" sz="1800">
                <a:latin typeface="Fugaz One"/>
                <a:ea typeface="Fugaz One"/>
                <a:cs typeface="Fugaz One"/>
                <a:sym typeface="Fugaz One"/>
              </a:rPr>
              <a:t>Zinc + Nitric acid → Zinc Nitrate + Hydrogen</a:t>
            </a:r>
            <a:endParaRPr sz="1800">
              <a:latin typeface="Fugaz One"/>
              <a:ea typeface="Fugaz One"/>
              <a:cs typeface="Fugaz One"/>
              <a:sym typeface="Fugaz One"/>
            </a:endParaRPr>
          </a:p>
        </p:txBody>
      </p:sp>
      <p:cxnSp>
        <p:nvCxnSpPr>
          <p:cNvPr id="59" name="Google Shape;59;p13"/>
          <p:cNvCxnSpPr>
            <a:stCxn id="60" idx="1"/>
          </p:cNvCxnSpPr>
          <p:nvPr/>
        </p:nvCxnSpPr>
        <p:spPr>
          <a:xfrm flipH="1">
            <a:off x="5219650" y="3003820"/>
            <a:ext cx="301800" cy="301500"/>
          </a:xfrm>
          <a:prstGeom prst="straightConnector1">
            <a:avLst/>
          </a:prstGeom>
          <a:noFill/>
          <a:ln w="28575" cap="flat" cmpd="sng">
            <a:solidFill>
              <a:schemeClr val="dk2"/>
            </a:solidFill>
            <a:prstDash val="solid"/>
            <a:round/>
            <a:headEnd type="stealth" w="med" len="med"/>
            <a:tailEnd type="none" w="med" len="med"/>
          </a:ln>
        </p:spPr>
      </p:cxnSp>
      <p:cxnSp>
        <p:nvCxnSpPr>
          <p:cNvPr id="61" name="Google Shape;61;p13"/>
          <p:cNvCxnSpPr/>
          <p:nvPr/>
        </p:nvCxnSpPr>
        <p:spPr>
          <a:xfrm>
            <a:off x="4095750" y="3857625"/>
            <a:ext cx="504900" cy="543000"/>
          </a:xfrm>
          <a:prstGeom prst="straightConnector1">
            <a:avLst/>
          </a:prstGeom>
          <a:noFill/>
          <a:ln w="28575" cap="flat" cmpd="sng">
            <a:solidFill>
              <a:schemeClr val="dk2"/>
            </a:solidFill>
            <a:prstDash val="solid"/>
            <a:round/>
            <a:headEnd type="none" w="med" len="med"/>
            <a:tailEnd type="stealth" w="med" len="med"/>
          </a:ln>
        </p:spPr>
      </p:cxnSp>
      <p:sp>
        <p:nvSpPr>
          <p:cNvPr id="62" name="Google Shape;62;p13"/>
          <p:cNvSpPr txBox="1"/>
          <p:nvPr/>
        </p:nvSpPr>
        <p:spPr>
          <a:xfrm>
            <a:off x="4957400" y="2349650"/>
            <a:ext cx="2304600" cy="710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200" b="1">
                <a:latin typeface="Happy Monkey"/>
                <a:ea typeface="Happy Monkey"/>
                <a:cs typeface="Happy Monkey"/>
                <a:sym typeface="Happy Monkey"/>
              </a:rPr>
              <a:t>Hydrogen</a:t>
            </a:r>
            <a:r>
              <a:rPr lang="en-GB" sz="1200">
                <a:latin typeface="Happy Monkey"/>
                <a:ea typeface="Happy Monkey"/>
                <a:cs typeface="Happy Monkey"/>
                <a:sym typeface="Happy Monkey"/>
              </a:rPr>
              <a:t> is a gas, we use the </a:t>
            </a:r>
            <a:r>
              <a:rPr lang="en-GB" sz="1200" b="1">
                <a:latin typeface="Happy Monkey"/>
                <a:ea typeface="Happy Monkey"/>
                <a:cs typeface="Happy Monkey"/>
                <a:sym typeface="Happy Monkey"/>
              </a:rPr>
              <a:t>squeaky pop test</a:t>
            </a:r>
            <a:r>
              <a:rPr lang="en-GB" sz="1200">
                <a:latin typeface="Happy Monkey"/>
                <a:ea typeface="Happy Monkey"/>
                <a:cs typeface="Happy Monkey"/>
                <a:sym typeface="Happy Monkey"/>
              </a:rPr>
              <a:t> to test for hydrogen</a:t>
            </a:r>
            <a:endParaRPr sz="1200">
              <a:latin typeface="Happy Monkey"/>
              <a:ea typeface="Happy Monkey"/>
              <a:cs typeface="Happy Monkey"/>
              <a:sym typeface="Happy Monkey"/>
            </a:endParaRPr>
          </a:p>
        </p:txBody>
      </p:sp>
      <p:cxnSp>
        <p:nvCxnSpPr>
          <p:cNvPr id="63" name="Google Shape;63;p13"/>
          <p:cNvCxnSpPr/>
          <p:nvPr/>
        </p:nvCxnSpPr>
        <p:spPr>
          <a:xfrm rot="10800000">
            <a:off x="1596750" y="2905200"/>
            <a:ext cx="517800" cy="371400"/>
          </a:xfrm>
          <a:prstGeom prst="straightConnector1">
            <a:avLst/>
          </a:prstGeom>
          <a:noFill/>
          <a:ln w="28575" cap="flat" cmpd="sng">
            <a:solidFill>
              <a:schemeClr val="dk2"/>
            </a:solidFill>
            <a:prstDash val="solid"/>
            <a:round/>
            <a:headEnd type="none" w="med" len="med"/>
            <a:tailEnd type="stealth" w="med" len="med"/>
          </a:ln>
        </p:spPr>
      </p:cxnSp>
      <p:sp>
        <p:nvSpPr>
          <p:cNvPr id="64" name="Google Shape;64;p13"/>
          <p:cNvSpPr/>
          <p:nvPr/>
        </p:nvSpPr>
        <p:spPr>
          <a:xfrm>
            <a:off x="244625" y="4762350"/>
            <a:ext cx="7017300" cy="1475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txBox="1"/>
          <p:nvPr/>
        </p:nvSpPr>
        <p:spPr>
          <a:xfrm>
            <a:off x="244625" y="4882400"/>
            <a:ext cx="6922200" cy="6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Metals and water</a:t>
            </a:r>
            <a:endParaRPr sz="1600">
              <a:latin typeface="Happy Monkey"/>
              <a:ea typeface="Happy Monkey"/>
              <a:cs typeface="Happy Monkey"/>
              <a:sym typeface="Happy Monkey"/>
            </a:endParaRPr>
          </a:p>
          <a:p>
            <a:pPr marL="0" lvl="0" indent="0" algn="l" rtl="0">
              <a:spcBef>
                <a:spcPts val="0"/>
              </a:spcBef>
              <a:spcAft>
                <a:spcPts val="0"/>
              </a:spcAft>
              <a:buNone/>
            </a:pPr>
            <a:r>
              <a:rPr lang="en-GB" b="1" u="sng">
                <a:latin typeface="Happy Monkey"/>
                <a:ea typeface="Happy Monkey"/>
                <a:cs typeface="Happy Monkey"/>
                <a:sym typeface="Happy Monkey"/>
              </a:rPr>
              <a:t>Metals always react with water to form metal hydroxide and hydrogen</a:t>
            </a:r>
            <a:endParaRPr b="1" u="sng">
              <a:latin typeface="Happy Monkey"/>
              <a:ea typeface="Happy Monkey"/>
              <a:cs typeface="Happy Monkey"/>
              <a:sym typeface="Happy Monkey"/>
            </a:endParaRPr>
          </a:p>
          <a:p>
            <a:pPr marL="0" lvl="0" indent="0" algn="l" rtl="0">
              <a:spcBef>
                <a:spcPts val="0"/>
              </a:spcBef>
              <a:spcAft>
                <a:spcPts val="0"/>
              </a:spcAft>
              <a:buNone/>
            </a:pPr>
            <a:br>
              <a:rPr lang="en-GB" sz="1800" b="1" u="sng">
                <a:latin typeface="Happy Monkey"/>
                <a:ea typeface="Happy Monkey"/>
                <a:cs typeface="Happy Monkey"/>
                <a:sym typeface="Happy Monkey"/>
              </a:rPr>
            </a:br>
            <a:endParaRPr sz="1800" b="1" u="sng">
              <a:latin typeface="Happy Monkey"/>
              <a:ea typeface="Happy Monkey"/>
              <a:cs typeface="Happy Monkey"/>
              <a:sym typeface="Happy Monkey"/>
            </a:endParaRPr>
          </a:p>
        </p:txBody>
      </p:sp>
      <p:pic>
        <p:nvPicPr>
          <p:cNvPr id="60" name="Google Shape;60;p13"/>
          <p:cNvPicPr preferRelativeResize="0"/>
          <p:nvPr/>
        </p:nvPicPr>
        <p:blipFill rotWithShape="1">
          <a:blip r:embed="rId3">
            <a:alphaModFix/>
          </a:blip>
          <a:srcRect l="19068" r="18081" b="13569"/>
          <a:stretch/>
        </p:blipFill>
        <p:spPr>
          <a:xfrm>
            <a:off x="5521450" y="2819396"/>
            <a:ext cx="268200" cy="368849"/>
          </a:xfrm>
          <a:prstGeom prst="rect">
            <a:avLst/>
          </a:prstGeom>
          <a:noFill/>
          <a:ln>
            <a:noFill/>
          </a:ln>
        </p:spPr>
      </p:pic>
      <p:sp>
        <p:nvSpPr>
          <p:cNvPr id="66" name="Google Shape;66;p13"/>
          <p:cNvSpPr txBox="1"/>
          <p:nvPr/>
        </p:nvSpPr>
        <p:spPr>
          <a:xfrm>
            <a:off x="307900" y="2191775"/>
            <a:ext cx="2178000" cy="123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latin typeface="Happy Monkey"/>
                <a:ea typeface="Happy Monkey"/>
                <a:cs typeface="Happy Monkey"/>
                <a:sym typeface="Happy Monkey"/>
              </a:rPr>
              <a:t>Three types of acids can be used here:</a:t>
            </a:r>
            <a:endParaRPr sz="1200">
              <a:latin typeface="Happy Monkey"/>
              <a:ea typeface="Happy Monkey"/>
              <a:cs typeface="Happy Monkey"/>
              <a:sym typeface="Happy Monkey"/>
            </a:endParaRPr>
          </a:p>
          <a:p>
            <a:pPr marL="0" lvl="0" indent="0" algn="l" rtl="0">
              <a:spcBef>
                <a:spcPts val="0"/>
              </a:spcBef>
              <a:spcAft>
                <a:spcPts val="0"/>
              </a:spcAft>
              <a:buNone/>
            </a:pPr>
            <a:r>
              <a:rPr lang="en-GB" sz="1200" b="1">
                <a:latin typeface="Happy Monkey"/>
                <a:ea typeface="Happy Monkey"/>
                <a:cs typeface="Happy Monkey"/>
                <a:sym typeface="Happy Monkey"/>
              </a:rPr>
              <a:t>Hydrochloric</a:t>
            </a:r>
            <a:r>
              <a:rPr lang="en-GB" sz="1200">
                <a:latin typeface="Happy Monkey"/>
                <a:ea typeface="Happy Monkey"/>
                <a:cs typeface="Happy Monkey"/>
                <a:sym typeface="Happy Monkey"/>
              </a:rPr>
              <a:t> acid</a:t>
            </a:r>
            <a:endParaRPr sz="1200">
              <a:latin typeface="Happy Monkey"/>
              <a:ea typeface="Happy Monkey"/>
              <a:cs typeface="Happy Monkey"/>
              <a:sym typeface="Happy Monkey"/>
            </a:endParaRPr>
          </a:p>
          <a:p>
            <a:pPr marL="0" lvl="0" indent="0" algn="l" rtl="0">
              <a:spcBef>
                <a:spcPts val="0"/>
              </a:spcBef>
              <a:spcAft>
                <a:spcPts val="0"/>
              </a:spcAft>
              <a:buNone/>
            </a:pPr>
            <a:r>
              <a:rPr lang="en-GB" sz="1200" b="1">
                <a:latin typeface="Happy Monkey"/>
                <a:ea typeface="Happy Monkey"/>
                <a:cs typeface="Happy Monkey"/>
                <a:sym typeface="Happy Monkey"/>
              </a:rPr>
              <a:t>Sulphuric</a:t>
            </a:r>
            <a:r>
              <a:rPr lang="en-GB" sz="1200">
                <a:latin typeface="Happy Monkey"/>
                <a:ea typeface="Happy Monkey"/>
                <a:cs typeface="Happy Monkey"/>
                <a:sym typeface="Happy Monkey"/>
              </a:rPr>
              <a:t> acid</a:t>
            </a:r>
            <a:endParaRPr sz="1200">
              <a:latin typeface="Happy Monkey"/>
              <a:ea typeface="Happy Monkey"/>
              <a:cs typeface="Happy Monkey"/>
              <a:sym typeface="Happy Monkey"/>
            </a:endParaRPr>
          </a:p>
          <a:p>
            <a:pPr marL="0" lvl="0" indent="0" algn="l" rtl="0">
              <a:spcBef>
                <a:spcPts val="0"/>
              </a:spcBef>
              <a:spcAft>
                <a:spcPts val="0"/>
              </a:spcAft>
              <a:buNone/>
            </a:pPr>
            <a:r>
              <a:rPr lang="en-GB" sz="1200" b="1">
                <a:latin typeface="Happy Monkey"/>
                <a:ea typeface="Happy Monkey"/>
                <a:cs typeface="Happy Monkey"/>
                <a:sym typeface="Happy Monkey"/>
              </a:rPr>
              <a:t>Nitric</a:t>
            </a:r>
            <a:r>
              <a:rPr lang="en-GB" sz="1200">
                <a:latin typeface="Happy Monkey"/>
                <a:ea typeface="Happy Monkey"/>
                <a:cs typeface="Happy Monkey"/>
                <a:sym typeface="Happy Monkey"/>
              </a:rPr>
              <a:t> acid</a:t>
            </a:r>
            <a:endParaRPr sz="1200">
              <a:latin typeface="Happy Monkey"/>
              <a:ea typeface="Happy Monkey"/>
              <a:cs typeface="Happy Monkey"/>
              <a:sym typeface="Happy Monkey"/>
            </a:endParaRPr>
          </a:p>
        </p:txBody>
      </p:sp>
      <p:sp>
        <p:nvSpPr>
          <p:cNvPr id="67" name="Google Shape;67;p13"/>
          <p:cNvSpPr txBox="1"/>
          <p:nvPr/>
        </p:nvSpPr>
        <p:spPr>
          <a:xfrm>
            <a:off x="4566550" y="3857625"/>
            <a:ext cx="2178000" cy="123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latin typeface="Happy Monkey"/>
                <a:ea typeface="Happy Monkey"/>
                <a:cs typeface="Happy Monkey"/>
                <a:sym typeface="Happy Monkey"/>
              </a:rPr>
              <a:t>The </a:t>
            </a:r>
            <a:r>
              <a:rPr lang="en-GB" sz="1200" b="1">
                <a:latin typeface="Happy Monkey"/>
                <a:ea typeface="Happy Monkey"/>
                <a:cs typeface="Happy Monkey"/>
                <a:sym typeface="Happy Monkey"/>
              </a:rPr>
              <a:t>first</a:t>
            </a:r>
            <a:r>
              <a:rPr lang="en-GB" sz="1200">
                <a:latin typeface="Happy Monkey"/>
                <a:ea typeface="Happy Monkey"/>
                <a:cs typeface="Happy Monkey"/>
                <a:sym typeface="Happy Monkey"/>
              </a:rPr>
              <a:t> part of the </a:t>
            </a:r>
            <a:r>
              <a:rPr lang="en-GB" sz="1200" b="1">
                <a:latin typeface="Happy Monkey"/>
                <a:ea typeface="Happy Monkey"/>
                <a:cs typeface="Happy Monkey"/>
                <a:sym typeface="Happy Monkey"/>
              </a:rPr>
              <a:t>salts name</a:t>
            </a:r>
            <a:r>
              <a:rPr lang="en-GB" sz="1200">
                <a:latin typeface="Happy Monkey"/>
                <a:ea typeface="Happy Monkey"/>
                <a:cs typeface="Happy Monkey"/>
                <a:sym typeface="Happy Monkey"/>
              </a:rPr>
              <a:t> comes from the </a:t>
            </a:r>
            <a:r>
              <a:rPr lang="en-GB" sz="1200" b="1">
                <a:latin typeface="Happy Monkey"/>
                <a:ea typeface="Happy Monkey"/>
                <a:cs typeface="Happy Monkey"/>
                <a:sym typeface="Happy Monkey"/>
              </a:rPr>
              <a:t>metal</a:t>
            </a:r>
            <a:r>
              <a:rPr lang="en-GB" sz="1200">
                <a:latin typeface="Happy Monkey"/>
                <a:ea typeface="Happy Monkey"/>
                <a:cs typeface="Happy Monkey"/>
                <a:sym typeface="Happy Monkey"/>
              </a:rPr>
              <a:t>, the </a:t>
            </a:r>
            <a:r>
              <a:rPr lang="en-GB" sz="1200" b="1">
                <a:latin typeface="Happy Monkey"/>
                <a:ea typeface="Happy Monkey"/>
                <a:cs typeface="Happy Monkey"/>
                <a:sym typeface="Happy Monkey"/>
              </a:rPr>
              <a:t>second</a:t>
            </a:r>
            <a:r>
              <a:rPr lang="en-GB" sz="1200">
                <a:latin typeface="Happy Monkey"/>
                <a:ea typeface="Happy Monkey"/>
                <a:cs typeface="Happy Monkey"/>
                <a:sym typeface="Happy Monkey"/>
              </a:rPr>
              <a:t> from the </a:t>
            </a:r>
            <a:r>
              <a:rPr lang="en-GB" sz="1200" b="1">
                <a:latin typeface="Happy Monkey"/>
                <a:ea typeface="Happy Monkey"/>
                <a:cs typeface="Happy Monkey"/>
                <a:sym typeface="Happy Monkey"/>
              </a:rPr>
              <a:t>acid</a:t>
            </a:r>
            <a:endParaRPr sz="1200" b="1">
              <a:latin typeface="Happy Monkey"/>
              <a:ea typeface="Happy Monkey"/>
              <a:cs typeface="Happy Monkey"/>
              <a:sym typeface="Happy Monkey"/>
            </a:endParaRPr>
          </a:p>
        </p:txBody>
      </p:sp>
      <p:sp>
        <p:nvSpPr>
          <p:cNvPr id="68" name="Google Shape;68;p13"/>
          <p:cNvSpPr txBox="1"/>
          <p:nvPr/>
        </p:nvSpPr>
        <p:spPr>
          <a:xfrm>
            <a:off x="2362025" y="2143725"/>
            <a:ext cx="2809800" cy="123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a:latin typeface="Happy Monkey"/>
                <a:ea typeface="Happy Monkey"/>
                <a:cs typeface="Happy Monkey"/>
                <a:sym typeface="Happy Monkey"/>
              </a:rPr>
              <a:t>Hydrochloric</a:t>
            </a:r>
            <a:r>
              <a:rPr lang="en-GB" sz="1200">
                <a:latin typeface="Happy Monkey"/>
                <a:ea typeface="Happy Monkey"/>
                <a:cs typeface="Happy Monkey"/>
                <a:sym typeface="Happy Monkey"/>
              </a:rPr>
              <a:t> acid forms </a:t>
            </a:r>
            <a:r>
              <a:rPr lang="en-GB" sz="1200" b="1">
                <a:latin typeface="Happy Monkey"/>
                <a:ea typeface="Happy Monkey"/>
                <a:cs typeface="Happy Monkey"/>
                <a:sym typeface="Happy Monkey"/>
              </a:rPr>
              <a:t>chlorides</a:t>
            </a:r>
            <a:endParaRPr sz="1200" b="1">
              <a:latin typeface="Happy Monkey"/>
              <a:ea typeface="Happy Monkey"/>
              <a:cs typeface="Happy Monkey"/>
              <a:sym typeface="Happy Monkey"/>
            </a:endParaRPr>
          </a:p>
          <a:p>
            <a:pPr marL="0" lvl="0" indent="0" algn="ctr" rtl="0">
              <a:spcBef>
                <a:spcPts val="0"/>
              </a:spcBef>
              <a:spcAft>
                <a:spcPts val="0"/>
              </a:spcAft>
              <a:buNone/>
            </a:pPr>
            <a:r>
              <a:rPr lang="en-GB" sz="1200" b="1">
                <a:latin typeface="Happy Monkey"/>
                <a:ea typeface="Happy Monkey"/>
                <a:cs typeface="Happy Monkey"/>
                <a:sym typeface="Happy Monkey"/>
              </a:rPr>
              <a:t>Sulphuric</a:t>
            </a:r>
            <a:r>
              <a:rPr lang="en-GB" sz="1200">
                <a:latin typeface="Happy Monkey"/>
                <a:ea typeface="Happy Monkey"/>
                <a:cs typeface="Happy Monkey"/>
                <a:sym typeface="Happy Monkey"/>
              </a:rPr>
              <a:t> acids from </a:t>
            </a:r>
            <a:r>
              <a:rPr lang="en-GB" sz="1200" b="1">
                <a:latin typeface="Happy Monkey"/>
                <a:ea typeface="Happy Monkey"/>
                <a:cs typeface="Happy Monkey"/>
                <a:sym typeface="Happy Monkey"/>
              </a:rPr>
              <a:t>sulphate</a:t>
            </a:r>
            <a:endParaRPr sz="1200" b="1">
              <a:latin typeface="Happy Monkey"/>
              <a:ea typeface="Happy Monkey"/>
              <a:cs typeface="Happy Monkey"/>
              <a:sym typeface="Happy Monkey"/>
            </a:endParaRPr>
          </a:p>
          <a:p>
            <a:pPr marL="0" lvl="0" indent="0" algn="ctr" rtl="0">
              <a:spcBef>
                <a:spcPts val="0"/>
              </a:spcBef>
              <a:spcAft>
                <a:spcPts val="0"/>
              </a:spcAft>
              <a:buNone/>
            </a:pPr>
            <a:r>
              <a:rPr lang="en-GB" sz="1200" b="1">
                <a:latin typeface="Happy Monkey"/>
                <a:ea typeface="Happy Monkey"/>
                <a:cs typeface="Happy Monkey"/>
                <a:sym typeface="Happy Monkey"/>
              </a:rPr>
              <a:t>Nitric</a:t>
            </a:r>
            <a:r>
              <a:rPr lang="en-GB" sz="1200">
                <a:latin typeface="Happy Monkey"/>
                <a:ea typeface="Happy Monkey"/>
                <a:cs typeface="Happy Monkey"/>
                <a:sym typeface="Happy Monkey"/>
              </a:rPr>
              <a:t> acids form </a:t>
            </a:r>
            <a:r>
              <a:rPr lang="en-GB" sz="1200" b="1">
                <a:latin typeface="Happy Monkey"/>
                <a:ea typeface="Happy Monkey"/>
                <a:cs typeface="Happy Monkey"/>
                <a:sym typeface="Happy Monkey"/>
              </a:rPr>
              <a:t>nitrates</a:t>
            </a:r>
            <a:endParaRPr sz="1200" b="1">
              <a:latin typeface="Happy Monkey"/>
              <a:ea typeface="Happy Monkey"/>
              <a:cs typeface="Happy Monkey"/>
              <a:sym typeface="Happy Monkey"/>
            </a:endParaRPr>
          </a:p>
          <a:p>
            <a:pPr marL="0" lvl="0" indent="0" algn="l" rtl="0">
              <a:spcBef>
                <a:spcPts val="0"/>
              </a:spcBef>
              <a:spcAft>
                <a:spcPts val="0"/>
              </a:spcAft>
              <a:buNone/>
            </a:pPr>
            <a:endParaRPr sz="1200">
              <a:latin typeface="Happy Monkey"/>
              <a:ea typeface="Happy Monkey"/>
              <a:cs typeface="Happy Monkey"/>
              <a:sym typeface="Happy Monkey"/>
            </a:endParaRPr>
          </a:p>
        </p:txBody>
      </p:sp>
      <p:cxnSp>
        <p:nvCxnSpPr>
          <p:cNvPr id="69" name="Google Shape;69;p13"/>
          <p:cNvCxnSpPr/>
          <p:nvPr/>
        </p:nvCxnSpPr>
        <p:spPr>
          <a:xfrm>
            <a:off x="3710425" y="2848725"/>
            <a:ext cx="204300" cy="380400"/>
          </a:xfrm>
          <a:prstGeom prst="straightConnector1">
            <a:avLst/>
          </a:prstGeom>
          <a:noFill/>
          <a:ln w="28575" cap="flat" cmpd="sng">
            <a:solidFill>
              <a:schemeClr val="dk2"/>
            </a:solidFill>
            <a:prstDash val="solid"/>
            <a:round/>
            <a:headEnd type="stealth" w="med" len="med"/>
            <a:tailEnd type="none" w="med" len="med"/>
          </a:ln>
        </p:spPr>
      </p:cxnSp>
      <p:sp>
        <p:nvSpPr>
          <p:cNvPr id="70" name="Google Shape;70;p13"/>
          <p:cNvSpPr txBox="1"/>
          <p:nvPr/>
        </p:nvSpPr>
        <p:spPr>
          <a:xfrm>
            <a:off x="406225" y="5547563"/>
            <a:ext cx="6773700" cy="71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a:latin typeface="Fugaz One"/>
                <a:ea typeface="Fugaz One"/>
                <a:cs typeface="Fugaz One"/>
                <a:sym typeface="Fugaz One"/>
              </a:rPr>
              <a:t>Metal + Water → Metal hydroxide + Hydrogen</a:t>
            </a:r>
            <a:endParaRPr sz="1600">
              <a:latin typeface="Fugaz One"/>
              <a:ea typeface="Fugaz One"/>
              <a:cs typeface="Fugaz One"/>
              <a:sym typeface="Fugaz One"/>
            </a:endParaRPr>
          </a:p>
          <a:p>
            <a:pPr marL="0" lvl="0" indent="0" algn="ctr" rtl="0">
              <a:spcBef>
                <a:spcPts val="0"/>
              </a:spcBef>
              <a:spcAft>
                <a:spcPts val="0"/>
              </a:spcAft>
              <a:buNone/>
            </a:pPr>
            <a:r>
              <a:rPr lang="en-GB" sz="1600">
                <a:latin typeface="Fugaz One"/>
                <a:ea typeface="Fugaz One"/>
                <a:cs typeface="Fugaz One"/>
                <a:sym typeface="Fugaz One"/>
              </a:rPr>
              <a:t>Zinc + Water → Zinc hydroxide + Hydrogen</a:t>
            </a:r>
            <a:endParaRPr sz="1600">
              <a:latin typeface="Fugaz One"/>
              <a:ea typeface="Fugaz One"/>
              <a:cs typeface="Fugaz One"/>
              <a:sym typeface="Fugaz One"/>
            </a:endParaRPr>
          </a:p>
        </p:txBody>
      </p:sp>
      <p:sp>
        <p:nvSpPr>
          <p:cNvPr id="71" name="Google Shape;71;p13"/>
          <p:cNvSpPr/>
          <p:nvPr/>
        </p:nvSpPr>
        <p:spPr>
          <a:xfrm>
            <a:off x="271350" y="6308150"/>
            <a:ext cx="7017300" cy="1475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txBox="1"/>
          <p:nvPr/>
        </p:nvSpPr>
        <p:spPr>
          <a:xfrm>
            <a:off x="271350" y="6428200"/>
            <a:ext cx="6922200" cy="6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Metals and oxygen</a:t>
            </a:r>
            <a:endParaRPr sz="1600">
              <a:latin typeface="Happy Monkey"/>
              <a:ea typeface="Happy Monkey"/>
              <a:cs typeface="Happy Monkey"/>
              <a:sym typeface="Happy Monkey"/>
            </a:endParaRPr>
          </a:p>
          <a:p>
            <a:pPr marL="0" lvl="0" indent="0" algn="l" rtl="0">
              <a:spcBef>
                <a:spcPts val="0"/>
              </a:spcBef>
              <a:spcAft>
                <a:spcPts val="0"/>
              </a:spcAft>
              <a:buNone/>
            </a:pPr>
            <a:r>
              <a:rPr lang="en-GB" b="1" u="sng">
                <a:latin typeface="Happy Monkey"/>
                <a:ea typeface="Happy Monkey"/>
                <a:cs typeface="Happy Monkey"/>
                <a:sym typeface="Happy Monkey"/>
              </a:rPr>
              <a:t>Metals always react </a:t>
            </a:r>
            <a:r>
              <a:rPr lang="en-GB" u="sng">
                <a:latin typeface="Happy Monkey"/>
                <a:ea typeface="Happy Monkey"/>
                <a:cs typeface="Happy Monkey"/>
                <a:sym typeface="Happy Monkey"/>
              </a:rPr>
              <a:t>with</a:t>
            </a:r>
            <a:r>
              <a:rPr lang="en-GB" b="1" u="sng">
                <a:latin typeface="Happy Monkey"/>
                <a:ea typeface="Happy Monkey"/>
                <a:cs typeface="Happy Monkey"/>
                <a:sym typeface="Happy Monkey"/>
              </a:rPr>
              <a:t> oxygen to form metal </a:t>
            </a:r>
            <a:r>
              <a:rPr lang="en-GB" u="sng">
                <a:latin typeface="Happy Monkey"/>
                <a:ea typeface="Happy Monkey"/>
                <a:cs typeface="Happy Monkey"/>
                <a:sym typeface="Happy Monkey"/>
              </a:rPr>
              <a:t>oxides</a:t>
            </a:r>
            <a:endParaRPr u="sng">
              <a:latin typeface="Happy Monkey"/>
              <a:ea typeface="Happy Monkey"/>
              <a:cs typeface="Happy Monkey"/>
              <a:sym typeface="Happy Monkey"/>
            </a:endParaRPr>
          </a:p>
          <a:p>
            <a:pPr marL="0" lvl="0" indent="0" algn="l" rtl="0">
              <a:spcBef>
                <a:spcPts val="0"/>
              </a:spcBef>
              <a:spcAft>
                <a:spcPts val="0"/>
              </a:spcAft>
              <a:buNone/>
            </a:pPr>
            <a:br>
              <a:rPr lang="en-GB" sz="1800" b="1" u="sng">
                <a:latin typeface="Happy Monkey"/>
                <a:ea typeface="Happy Monkey"/>
                <a:cs typeface="Happy Monkey"/>
                <a:sym typeface="Happy Monkey"/>
              </a:rPr>
            </a:br>
            <a:endParaRPr sz="1800" b="1" u="sng">
              <a:latin typeface="Happy Monkey"/>
              <a:ea typeface="Happy Monkey"/>
              <a:cs typeface="Happy Monkey"/>
              <a:sym typeface="Happy Monkey"/>
            </a:endParaRPr>
          </a:p>
        </p:txBody>
      </p:sp>
      <p:sp>
        <p:nvSpPr>
          <p:cNvPr id="73" name="Google Shape;73;p13"/>
          <p:cNvSpPr txBox="1"/>
          <p:nvPr/>
        </p:nvSpPr>
        <p:spPr>
          <a:xfrm>
            <a:off x="425725" y="7074475"/>
            <a:ext cx="6773700" cy="71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a:latin typeface="Fugaz One"/>
                <a:ea typeface="Fugaz One"/>
                <a:cs typeface="Fugaz One"/>
                <a:sym typeface="Fugaz One"/>
              </a:rPr>
              <a:t>Metal + Oxygen → Metal oxide</a:t>
            </a:r>
            <a:endParaRPr sz="1600">
              <a:latin typeface="Fugaz One"/>
              <a:ea typeface="Fugaz One"/>
              <a:cs typeface="Fugaz One"/>
              <a:sym typeface="Fugaz One"/>
            </a:endParaRPr>
          </a:p>
          <a:p>
            <a:pPr marL="0" lvl="0" indent="0" algn="ctr" rtl="0">
              <a:spcBef>
                <a:spcPts val="0"/>
              </a:spcBef>
              <a:spcAft>
                <a:spcPts val="0"/>
              </a:spcAft>
              <a:buNone/>
            </a:pPr>
            <a:r>
              <a:rPr lang="en-GB" sz="1600">
                <a:latin typeface="Fugaz One"/>
                <a:ea typeface="Fugaz One"/>
                <a:cs typeface="Fugaz One"/>
                <a:sym typeface="Fugaz One"/>
              </a:rPr>
              <a:t>Zinc + Oxygen → Zinc oxide</a:t>
            </a:r>
            <a:endParaRPr sz="1600">
              <a:latin typeface="Fugaz One"/>
              <a:ea typeface="Fugaz One"/>
              <a:cs typeface="Fugaz One"/>
              <a:sym typeface="Fugaz One"/>
            </a:endParaRPr>
          </a:p>
        </p:txBody>
      </p:sp>
      <p:sp>
        <p:nvSpPr>
          <p:cNvPr id="74" name="Google Shape;74;p13"/>
          <p:cNvSpPr/>
          <p:nvPr/>
        </p:nvSpPr>
        <p:spPr>
          <a:xfrm>
            <a:off x="220250" y="7853950"/>
            <a:ext cx="2557800" cy="2633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txBox="1"/>
          <p:nvPr/>
        </p:nvSpPr>
        <p:spPr>
          <a:xfrm>
            <a:off x="250538" y="7927850"/>
            <a:ext cx="2557800" cy="6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Reactivity series</a:t>
            </a:r>
            <a:endParaRPr sz="1600">
              <a:latin typeface="Happy Monkey"/>
              <a:ea typeface="Happy Monkey"/>
              <a:cs typeface="Happy Monkey"/>
              <a:sym typeface="Happy Monkey"/>
            </a:endParaRPr>
          </a:p>
          <a:p>
            <a:pPr marL="0" lvl="0" indent="0" algn="l" rtl="0">
              <a:spcBef>
                <a:spcPts val="0"/>
              </a:spcBef>
              <a:spcAft>
                <a:spcPts val="0"/>
              </a:spcAft>
              <a:buNone/>
            </a:pPr>
            <a:r>
              <a:rPr lang="en-GB" sz="1300" u="sng">
                <a:latin typeface="Happy Monkey"/>
                <a:ea typeface="Happy Monkey"/>
                <a:cs typeface="Happy Monkey"/>
                <a:sym typeface="Happy Monkey"/>
              </a:rPr>
              <a:t>The </a:t>
            </a:r>
            <a:r>
              <a:rPr lang="en-GB" sz="1300" b="1" u="sng">
                <a:latin typeface="Happy Monkey"/>
                <a:ea typeface="Happy Monkey"/>
                <a:cs typeface="Happy Monkey"/>
                <a:sym typeface="Happy Monkey"/>
              </a:rPr>
              <a:t>higher</a:t>
            </a:r>
            <a:r>
              <a:rPr lang="en-GB" sz="1300" u="sng">
                <a:latin typeface="Happy Monkey"/>
                <a:ea typeface="Happy Monkey"/>
                <a:cs typeface="Happy Monkey"/>
                <a:sym typeface="Happy Monkey"/>
              </a:rPr>
              <a:t> a metal is in the reactivity series, the </a:t>
            </a:r>
            <a:r>
              <a:rPr lang="en-GB" sz="1300" b="1" u="sng">
                <a:latin typeface="Happy Monkey"/>
                <a:ea typeface="Happy Monkey"/>
                <a:cs typeface="Happy Monkey"/>
                <a:sym typeface="Happy Monkey"/>
              </a:rPr>
              <a:t>more</a:t>
            </a:r>
            <a:r>
              <a:rPr lang="en-GB" sz="1300" u="sng">
                <a:latin typeface="Happy Monkey"/>
                <a:ea typeface="Happy Monkey"/>
                <a:cs typeface="Happy Monkey"/>
                <a:sym typeface="Happy Monkey"/>
              </a:rPr>
              <a:t> </a:t>
            </a:r>
            <a:r>
              <a:rPr lang="en-GB" sz="1300" b="1" u="sng">
                <a:latin typeface="Happy Monkey"/>
                <a:ea typeface="Happy Monkey"/>
                <a:cs typeface="Happy Monkey"/>
                <a:sym typeface="Happy Monkey"/>
              </a:rPr>
              <a:t>reactive</a:t>
            </a:r>
            <a:r>
              <a:rPr lang="en-GB" sz="1300" u="sng">
                <a:latin typeface="Happy Monkey"/>
                <a:ea typeface="Happy Monkey"/>
                <a:cs typeface="Happy Monkey"/>
                <a:sym typeface="Happy Monkey"/>
              </a:rPr>
              <a:t> it is</a:t>
            </a:r>
            <a:endParaRPr sz="1300" u="sng">
              <a:latin typeface="Happy Monkey"/>
              <a:ea typeface="Happy Monkey"/>
              <a:cs typeface="Happy Monkey"/>
              <a:sym typeface="Happy Monkey"/>
            </a:endParaRPr>
          </a:p>
          <a:p>
            <a:pPr marL="0" lvl="0" indent="0" algn="l" rtl="0">
              <a:spcBef>
                <a:spcPts val="0"/>
              </a:spcBef>
              <a:spcAft>
                <a:spcPts val="0"/>
              </a:spcAft>
              <a:buNone/>
            </a:pPr>
            <a:br>
              <a:rPr lang="en-GB" sz="1800" b="1" u="sng">
                <a:latin typeface="Happy Monkey"/>
                <a:ea typeface="Happy Monkey"/>
                <a:cs typeface="Happy Monkey"/>
                <a:sym typeface="Happy Monkey"/>
              </a:rPr>
            </a:br>
            <a:endParaRPr sz="1800" b="1" u="sng">
              <a:latin typeface="Happy Monkey"/>
              <a:ea typeface="Happy Monkey"/>
              <a:cs typeface="Happy Monkey"/>
              <a:sym typeface="Happy Monkey"/>
            </a:endParaRPr>
          </a:p>
        </p:txBody>
      </p:sp>
      <p:pic>
        <p:nvPicPr>
          <p:cNvPr id="76" name="Google Shape;76;p13"/>
          <p:cNvPicPr preferRelativeResize="0"/>
          <p:nvPr/>
        </p:nvPicPr>
        <p:blipFill rotWithShape="1">
          <a:blip r:embed="rId4">
            <a:alphaModFix/>
          </a:blip>
          <a:srcRect l="29866" r="28710" b="16345"/>
          <a:stretch/>
        </p:blipFill>
        <p:spPr>
          <a:xfrm>
            <a:off x="393138" y="9111300"/>
            <a:ext cx="504899" cy="1019588"/>
          </a:xfrm>
          <a:prstGeom prst="rect">
            <a:avLst/>
          </a:prstGeom>
          <a:noFill/>
          <a:ln>
            <a:noFill/>
          </a:ln>
        </p:spPr>
      </p:pic>
      <p:sp>
        <p:nvSpPr>
          <p:cNvPr id="77" name="Google Shape;77;p13"/>
          <p:cNvSpPr txBox="1"/>
          <p:nvPr/>
        </p:nvSpPr>
        <p:spPr>
          <a:xfrm>
            <a:off x="991113" y="9111300"/>
            <a:ext cx="1176900" cy="101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latin typeface="Happy Monkey"/>
                <a:ea typeface="Happy Monkey"/>
                <a:cs typeface="Happy Monkey"/>
                <a:sym typeface="Happy Monkey"/>
              </a:rPr>
              <a:t>Potassium</a:t>
            </a:r>
            <a:endParaRPr sz="1200">
              <a:latin typeface="Happy Monkey"/>
              <a:ea typeface="Happy Monkey"/>
              <a:cs typeface="Happy Monkey"/>
              <a:sym typeface="Happy Monkey"/>
            </a:endParaRPr>
          </a:p>
          <a:p>
            <a:pPr marL="0" lvl="0" indent="0" algn="l" rtl="0">
              <a:spcBef>
                <a:spcPts val="0"/>
              </a:spcBef>
              <a:spcAft>
                <a:spcPts val="0"/>
              </a:spcAft>
              <a:buNone/>
            </a:pPr>
            <a:r>
              <a:rPr lang="en-GB" sz="1200">
                <a:latin typeface="Happy Monkey"/>
                <a:ea typeface="Happy Monkey"/>
                <a:cs typeface="Happy Monkey"/>
                <a:sym typeface="Happy Monkey"/>
              </a:rPr>
              <a:t>Sodium</a:t>
            </a:r>
            <a:endParaRPr sz="1200">
              <a:latin typeface="Happy Monkey"/>
              <a:ea typeface="Happy Monkey"/>
              <a:cs typeface="Happy Monkey"/>
              <a:sym typeface="Happy Monkey"/>
            </a:endParaRPr>
          </a:p>
          <a:p>
            <a:pPr marL="0" lvl="0" indent="0" algn="l" rtl="0">
              <a:spcBef>
                <a:spcPts val="0"/>
              </a:spcBef>
              <a:spcAft>
                <a:spcPts val="0"/>
              </a:spcAft>
              <a:buNone/>
            </a:pPr>
            <a:r>
              <a:rPr lang="en-GB" sz="1200">
                <a:latin typeface="Happy Monkey"/>
                <a:ea typeface="Happy Monkey"/>
                <a:cs typeface="Happy Monkey"/>
                <a:sym typeface="Happy Monkey"/>
              </a:rPr>
              <a:t>Calcium</a:t>
            </a:r>
            <a:endParaRPr sz="1200">
              <a:latin typeface="Happy Monkey"/>
              <a:ea typeface="Happy Monkey"/>
              <a:cs typeface="Happy Monkey"/>
              <a:sym typeface="Happy Monkey"/>
            </a:endParaRPr>
          </a:p>
          <a:p>
            <a:pPr marL="0" lvl="0" indent="0" algn="l" rtl="0">
              <a:spcBef>
                <a:spcPts val="0"/>
              </a:spcBef>
              <a:spcAft>
                <a:spcPts val="0"/>
              </a:spcAft>
              <a:buNone/>
            </a:pPr>
            <a:r>
              <a:rPr lang="en-GB" sz="1200">
                <a:latin typeface="Happy Monkey"/>
                <a:ea typeface="Happy Monkey"/>
                <a:cs typeface="Happy Monkey"/>
                <a:sym typeface="Happy Monkey"/>
              </a:rPr>
              <a:t>Magnesium</a:t>
            </a:r>
            <a:endParaRPr sz="1200">
              <a:latin typeface="Happy Monkey"/>
              <a:ea typeface="Happy Monkey"/>
              <a:cs typeface="Happy Monkey"/>
              <a:sym typeface="Happy Monkey"/>
            </a:endParaRPr>
          </a:p>
          <a:p>
            <a:pPr marL="0" lvl="0" indent="0" algn="l" rtl="0">
              <a:spcBef>
                <a:spcPts val="0"/>
              </a:spcBef>
              <a:spcAft>
                <a:spcPts val="0"/>
              </a:spcAft>
              <a:buNone/>
            </a:pPr>
            <a:r>
              <a:rPr lang="en-GB" sz="1200">
                <a:latin typeface="Happy Monkey"/>
                <a:ea typeface="Happy Monkey"/>
                <a:cs typeface="Happy Monkey"/>
                <a:sym typeface="Happy Monkey"/>
              </a:rPr>
              <a:t>Aluminium</a:t>
            </a:r>
            <a:endParaRPr sz="1200">
              <a:latin typeface="Happy Monkey"/>
              <a:ea typeface="Happy Monkey"/>
              <a:cs typeface="Happy Monkey"/>
              <a:sym typeface="Happy Monkey"/>
            </a:endParaRPr>
          </a:p>
        </p:txBody>
      </p:sp>
      <p:sp>
        <p:nvSpPr>
          <p:cNvPr id="78" name="Google Shape;78;p13"/>
          <p:cNvSpPr/>
          <p:nvPr/>
        </p:nvSpPr>
        <p:spPr>
          <a:xfrm>
            <a:off x="2838525" y="7853950"/>
            <a:ext cx="4398900" cy="2633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txBox="1"/>
          <p:nvPr/>
        </p:nvSpPr>
        <p:spPr>
          <a:xfrm>
            <a:off x="2838513" y="7927850"/>
            <a:ext cx="4475100" cy="6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Displacement reactions</a:t>
            </a:r>
            <a:endParaRPr sz="1600">
              <a:latin typeface="Happy Monkey"/>
              <a:ea typeface="Happy Monkey"/>
              <a:cs typeface="Happy Monkey"/>
              <a:sym typeface="Happy Monkey"/>
            </a:endParaRPr>
          </a:p>
          <a:p>
            <a:pPr marL="0" lvl="0" indent="0" algn="l" rtl="0">
              <a:spcBef>
                <a:spcPts val="0"/>
              </a:spcBef>
              <a:spcAft>
                <a:spcPts val="0"/>
              </a:spcAft>
              <a:buNone/>
            </a:pPr>
            <a:r>
              <a:rPr lang="en-GB" sz="1300" u="sng">
                <a:latin typeface="Happy Monkey"/>
                <a:ea typeface="Happy Monkey"/>
                <a:cs typeface="Happy Monkey"/>
                <a:sym typeface="Happy Monkey"/>
              </a:rPr>
              <a:t>In a </a:t>
            </a:r>
            <a:r>
              <a:rPr lang="en-GB" sz="1300" b="1" u="sng">
                <a:latin typeface="Happy Monkey"/>
                <a:ea typeface="Happy Monkey"/>
                <a:cs typeface="Happy Monkey"/>
                <a:sym typeface="Happy Monkey"/>
              </a:rPr>
              <a:t>displacement</a:t>
            </a:r>
            <a:r>
              <a:rPr lang="en-GB" sz="1300" u="sng">
                <a:latin typeface="Happy Monkey"/>
                <a:ea typeface="Happy Monkey"/>
                <a:cs typeface="Happy Monkey"/>
                <a:sym typeface="Happy Monkey"/>
              </a:rPr>
              <a:t> reaction, a </a:t>
            </a:r>
            <a:r>
              <a:rPr lang="en-GB" sz="1300" b="1" u="sng">
                <a:latin typeface="Happy Monkey"/>
                <a:ea typeface="Happy Monkey"/>
                <a:cs typeface="Happy Monkey"/>
                <a:sym typeface="Happy Monkey"/>
              </a:rPr>
              <a:t>more reactive</a:t>
            </a:r>
            <a:r>
              <a:rPr lang="en-GB" sz="1300" u="sng">
                <a:latin typeface="Happy Monkey"/>
                <a:ea typeface="Happy Monkey"/>
                <a:cs typeface="Happy Monkey"/>
                <a:sym typeface="Happy Monkey"/>
              </a:rPr>
              <a:t> (higher on reactivity series) metal will </a:t>
            </a:r>
            <a:r>
              <a:rPr lang="en-GB" sz="1300" b="1" u="sng">
                <a:latin typeface="Happy Monkey"/>
                <a:ea typeface="Happy Monkey"/>
                <a:cs typeface="Happy Monkey"/>
                <a:sym typeface="Happy Monkey"/>
              </a:rPr>
              <a:t>take the place</a:t>
            </a:r>
            <a:r>
              <a:rPr lang="en-GB" sz="1300" u="sng">
                <a:latin typeface="Happy Monkey"/>
                <a:ea typeface="Happy Monkey"/>
                <a:cs typeface="Happy Monkey"/>
                <a:sym typeface="Happy Monkey"/>
              </a:rPr>
              <a:t> of a </a:t>
            </a:r>
            <a:r>
              <a:rPr lang="en-GB" sz="1300" b="1" u="sng">
                <a:latin typeface="Happy Monkey"/>
                <a:ea typeface="Happy Monkey"/>
                <a:cs typeface="Happy Monkey"/>
                <a:sym typeface="Happy Monkey"/>
              </a:rPr>
              <a:t>less reactive</a:t>
            </a:r>
            <a:r>
              <a:rPr lang="en-GB" sz="1300" u="sng">
                <a:latin typeface="Happy Monkey"/>
                <a:ea typeface="Happy Monkey"/>
                <a:cs typeface="Happy Monkey"/>
                <a:sym typeface="Happy Monkey"/>
              </a:rPr>
              <a:t> (lower on reactivity series) metal</a:t>
            </a:r>
            <a:endParaRPr sz="1300" u="sng">
              <a:latin typeface="Happy Monkey"/>
              <a:ea typeface="Happy Monkey"/>
              <a:cs typeface="Happy Monkey"/>
              <a:sym typeface="Happy Monkey"/>
            </a:endParaRPr>
          </a:p>
          <a:p>
            <a:pPr marL="0" lvl="0" indent="0" algn="l" rtl="0">
              <a:spcBef>
                <a:spcPts val="0"/>
              </a:spcBef>
              <a:spcAft>
                <a:spcPts val="0"/>
              </a:spcAft>
              <a:buNone/>
            </a:pPr>
            <a:endParaRPr u="sng">
              <a:latin typeface="Happy Monkey"/>
              <a:ea typeface="Happy Monkey"/>
              <a:cs typeface="Happy Monkey"/>
              <a:sym typeface="Happy Monkey"/>
            </a:endParaRPr>
          </a:p>
          <a:p>
            <a:pPr marL="0" lvl="0" indent="0" algn="ctr" rtl="0">
              <a:spcBef>
                <a:spcPts val="0"/>
              </a:spcBef>
              <a:spcAft>
                <a:spcPts val="0"/>
              </a:spcAft>
              <a:buClr>
                <a:schemeClr val="dk1"/>
              </a:buClr>
              <a:buSzPts val="1100"/>
              <a:buFont typeface="Arial"/>
              <a:buNone/>
            </a:pPr>
            <a:r>
              <a:rPr lang="en-GB" sz="1300">
                <a:solidFill>
                  <a:schemeClr val="dk1"/>
                </a:solidFill>
                <a:latin typeface="Fugaz One"/>
                <a:ea typeface="Fugaz One"/>
                <a:cs typeface="Fugaz One"/>
                <a:sym typeface="Fugaz One"/>
              </a:rPr>
              <a:t>Calcium oxide + Sodium → Sodium oxide + Calcium</a:t>
            </a:r>
            <a:endParaRPr sz="1300">
              <a:solidFill>
                <a:schemeClr val="dk1"/>
              </a:solidFill>
              <a:latin typeface="Fugaz One"/>
              <a:ea typeface="Fugaz One"/>
              <a:cs typeface="Fugaz One"/>
              <a:sym typeface="Fugaz One"/>
            </a:endParaRPr>
          </a:p>
          <a:p>
            <a:pPr marL="0" lvl="0" indent="0" algn="l" rtl="0">
              <a:spcBef>
                <a:spcPts val="0"/>
              </a:spcBef>
              <a:spcAft>
                <a:spcPts val="0"/>
              </a:spcAft>
              <a:buNone/>
            </a:pPr>
            <a:endParaRPr sz="1800" b="1" u="sng">
              <a:latin typeface="Happy Monkey"/>
              <a:ea typeface="Happy Monkey"/>
              <a:cs typeface="Happy Monkey"/>
              <a:sym typeface="Happy Monkey"/>
            </a:endParaRPr>
          </a:p>
        </p:txBody>
      </p:sp>
      <p:sp>
        <p:nvSpPr>
          <p:cNvPr id="80" name="Google Shape;80;p13"/>
          <p:cNvSpPr txBox="1"/>
          <p:nvPr/>
        </p:nvSpPr>
        <p:spPr>
          <a:xfrm>
            <a:off x="3885675" y="9535750"/>
            <a:ext cx="2304600" cy="95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Happy Monkey"/>
                <a:ea typeface="Happy Monkey"/>
                <a:cs typeface="Happy Monkey"/>
                <a:sym typeface="Happy Monkey"/>
              </a:rPr>
              <a:t>Calcium is </a:t>
            </a:r>
            <a:r>
              <a:rPr lang="en-GB" sz="1200" b="1">
                <a:latin typeface="Happy Monkey"/>
                <a:ea typeface="Happy Monkey"/>
                <a:cs typeface="Happy Monkey"/>
                <a:sym typeface="Happy Monkey"/>
              </a:rPr>
              <a:t>lower</a:t>
            </a:r>
            <a:r>
              <a:rPr lang="en-GB" sz="1200">
                <a:latin typeface="Happy Monkey"/>
                <a:ea typeface="Happy Monkey"/>
                <a:cs typeface="Happy Monkey"/>
                <a:sym typeface="Happy Monkey"/>
              </a:rPr>
              <a:t> on the reactivity series so sodium </a:t>
            </a:r>
            <a:r>
              <a:rPr lang="en-GB" sz="1200" b="1">
                <a:latin typeface="Happy Monkey"/>
                <a:ea typeface="Happy Monkey"/>
                <a:cs typeface="Happy Monkey"/>
                <a:sym typeface="Happy Monkey"/>
              </a:rPr>
              <a:t>takes its place</a:t>
            </a:r>
            <a:r>
              <a:rPr lang="en-GB" sz="1200">
                <a:latin typeface="Happy Monkey"/>
                <a:ea typeface="Happy Monkey"/>
                <a:cs typeface="Happy Monkey"/>
                <a:sym typeface="Happy Monkey"/>
              </a:rPr>
              <a:t> to form sodium oxide</a:t>
            </a:r>
            <a:endParaRPr sz="1200" b="1">
              <a:latin typeface="Happy Monkey"/>
              <a:ea typeface="Happy Monkey"/>
              <a:cs typeface="Happy Monkey"/>
              <a:sym typeface="Happy Monkey"/>
            </a:endParaRPr>
          </a:p>
        </p:txBody>
      </p:sp>
      <p:cxnSp>
        <p:nvCxnSpPr>
          <p:cNvPr id="81" name="Google Shape;81;p13"/>
          <p:cNvCxnSpPr/>
          <p:nvPr/>
        </p:nvCxnSpPr>
        <p:spPr>
          <a:xfrm>
            <a:off x="3331200" y="9304428"/>
            <a:ext cx="793200" cy="420600"/>
          </a:xfrm>
          <a:prstGeom prst="straightConnector1">
            <a:avLst/>
          </a:prstGeom>
          <a:noFill/>
          <a:ln w="28575" cap="flat" cmpd="sng">
            <a:solidFill>
              <a:schemeClr val="dk2"/>
            </a:solidFill>
            <a:prstDash val="solid"/>
            <a:round/>
            <a:headEnd type="stealth" w="med" len="med"/>
            <a:tailEnd type="none" w="med" len="med"/>
          </a:ln>
        </p:spPr>
      </p:cxnSp>
      <p:cxnSp>
        <p:nvCxnSpPr>
          <p:cNvPr id="82" name="Google Shape;82;p13"/>
          <p:cNvCxnSpPr/>
          <p:nvPr/>
        </p:nvCxnSpPr>
        <p:spPr>
          <a:xfrm flipH="1">
            <a:off x="5286600" y="9324975"/>
            <a:ext cx="161700" cy="342900"/>
          </a:xfrm>
          <a:prstGeom prst="straightConnector1">
            <a:avLst/>
          </a:prstGeom>
          <a:noFill/>
          <a:ln w="28575" cap="flat" cmpd="sng">
            <a:solidFill>
              <a:schemeClr val="dk2"/>
            </a:solidFill>
            <a:prstDash val="solid"/>
            <a:round/>
            <a:headEnd type="stealth" w="med" len="med"/>
            <a:tailEnd type="none" w="med" len="med"/>
          </a:ln>
        </p:spPr>
      </p:cxnSp>
      <p:pic>
        <p:nvPicPr>
          <p:cNvPr id="83" name="Google Shape;83;p13"/>
          <p:cNvPicPr preferRelativeResize="0"/>
          <p:nvPr/>
        </p:nvPicPr>
        <p:blipFill rotWithShape="1">
          <a:blip r:embed="rId5">
            <a:alphaModFix/>
          </a:blip>
          <a:srcRect l="8879" t="5721" r="9361" b="20363"/>
          <a:stretch/>
        </p:blipFill>
        <p:spPr>
          <a:xfrm>
            <a:off x="5569075" y="10144321"/>
            <a:ext cx="333494" cy="3015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73F9F1-616D-4771-95DF-78019C840BA5}"/>
              </a:ext>
            </a:extLst>
          </p:cNvPr>
          <p:cNvSpPr>
            <a:spLocks noGrp="1"/>
          </p:cNvSpPr>
          <p:nvPr>
            <p:ph type="sldNum" idx="12"/>
          </p:nvPr>
        </p:nvSpPr>
        <p:spPr/>
        <p:txBody>
          <a:bodyPr/>
          <a:lstStyle/>
          <a:p>
            <a:fld id="{00000000-1234-1234-1234-123412341234}" type="slidenum">
              <a:rPr lang="en-GB" smtClean="0"/>
              <a:pPr/>
              <a:t>28</a:t>
            </a:fld>
            <a:endParaRPr lang="en-GB"/>
          </a:p>
        </p:txBody>
      </p:sp>
      <p:sp>
        <p:nvSpPr>
          <p:cNvPr id="7" name="Text Box 49">
            <a:extLst>
              <a:ext uri="{FF2B5EF4-FFF2-40B4-BE49-F238E27FC236}">
                <a16:creationId xmlns:a16="http://schemas.microsoft.com/office/drawing/2014/main" id="{EA628011-EC25-425D-B197-60F5793E7D53}"/>
              </a:ext>
            </a:extLst>
          </p:cNvPr>
          <p:cNvSpPr txBox="1">
            <a:spLocks noChangeArrowheads="1"/>
          </p:cNvSpPr>
          <p:nvPr/>
        </p:nvSpPr>
        <p:spPr bwMode="auto">
          <a:xfrm>
            <a:off x="1783397" y="1085374"/>
            <a:ext cx="3992880" cy="1225272"/>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en-GB" sz="7200" dirty="0">
                <a:effectLst/>
                <a:latin typeface="Calibri" panose="020F0502020204030204" pitchFamily="34" charset="0"/>
                <a:ea typeface="Calibri" panose="020F0502020204030204" pitchFamily="34" charset="0"/>
                <a:cs typeface="Times New Roman" panose="02020603050405020304" pitchFamily="18" charset="0"/>
              </a:rPr>
              <a:t>Physics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Shape&#10;&#10;Description automatically generated with low confidence">
            <a:extLst>
              <a:ext uri="{FF2B5EF4-FFF2-40B4-BE49-F238E27FC236}">
                <a16:creationId xmlns:a16="http://schemas.microsoft.com/office/drawing/2014/main" id="{38458563-C705-4C70-B17A-B016A33F628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12861" y="3026471"/>
            <a:ext cx="5533952" cy="5941683"/>
          </a:xfrm>
          <a:prstGeom prst="rect">
            <a:avLst/>
          </a:prstGeom>
          <a:noFill/>
          <a:ln>
            <a:noFill/>
          </a:ln>
        </p:spPr>
      </p:pic>
    </p:spTree>
    <p:extLst>
      <p:ext uri="{BB962C8B-B14F-4D97-AF65-F5344CB8AC3E}">
        <p14:creationId xmlns:p14="http://schemas.microsoft.com/office/powerpoint/2010/main" val="150497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44625" y="1153250"/>
            <a:ext cx="7044600" cy="199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p:nvPr/>
        </p:nvSpPr>
        <p:spPr>
          <a:xfrm>
            <a:off x="0" y="3"/>
            <a:ext cx="7044600" cy="11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595959"/>
                </a:solidFill>
                <a:latin typeface="Fugaz One"/>
                <a:ea typeface="Fugaz One"/>
                <a:cs typeface="Fugaz One"/>
                <a:sym typeface="Fugaz One"/>
              </a:rPr>
              <a:t>What you need to know about ...</a:t>
            </a:r>
            <a:endParaRPr sz="2400">
              <a:solidFill>
                <a:srgbClr val="595959"/>
              </a:solidFill>
              <a:latin typeface="Fugaz One"/>
              <a:ea typeface="Fugaz One"/>
              <a:cs typeface="Fugaz One"/>
              <a:sym typeface="Fugaz One"/>
            </a:endParaRPr>
          </a:p>
        </p:txBody>
      </p:sp>
      <p:sp>
        <p:nvSpPr>
          <p:cNvPr id="56" name="Google Shape;56;p13"/>
          <p:cNvSpPr/>
          <p:nvPr/>
        </p:nvSpPr>
        <p:spPr>
          <a:xfrm>
            <a:off x="2717175" y="415500"/>
            <a:ext cx="4877100" cy="710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Happy Monkey"/>
                <a:ea typeface="Happy Monkey"/>
                <a:cs typeface="Happy Monkey"/>
                <a:sym typeface="Happy Monkey"/>
              </a:rPr>
              <a:t>Gravitational Potential  Energy</a:t>
            </a:r>
            <a:endParaRPr sz="1800">
              <a:latin typeface="Happy Monkey"/>
              <a:ea typeface="Happy Monkey"/>
              <a:cs typeface="Happy Monkey"/>
              <a:sym typeface="Happy Monkey"/>
            </a:endParaRPr>
          </a:p>
        </p:txBody>
      </p:sp>
      <p:sp>
        <p:nvSpPr>
          <p:cNvPr id="57" name="Google Shape;57;p13"/>
          <p:cNvSpPr txBox="1"/>
          <p:nvPr/>
        </p:nvSpPr>
        <p:spPr>
          <a:xfrm>
            <a:off x="270775" y="1125900"/>
            <a:ext cx="7044600" cy="19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Gravitational Potential  Energy</a:t>
            </a:r>
            <a:endParaRPr sz="1800">
              <a:latin typeface="Fugaz One"/>
              <a:ea typeface="Fugaz One"/>
              <a:cs typeface="Fugaz One"/>
              <a:sym typeface="Fugaz One"/>
            </a:endParaRPr>
          </a:p>
          <a:p>
            <a:pPr marL="0" lvl="0" indent="0" algn="l" rtl="0">
              <a:spcBef>
                <a:spcPts val="0"/>
              </a:spcBef>
              <a:spcAft>
                <a:spcPts val="0"/>
              </a:spcAft>
              <a:buNone/>
            </a:pPr>
            <a:r>
              <a:rPr lang="en-GB" sz="1600" b="1" u="sng">
                <a:latin typeface="Happy Monkey"/>
                <a:ea typeface="Happy Monkey"/>
                <a:cs typeface="Happy Monkey"/>
                <a:sym typeface="Happy Monkey"/>
              </a:rPr>
              <a:t>Gravitational potential  energy is the energy because of the position of an object, it is measured in joules</a:t>
            </a:r>
            <a:endParaRPr sz="1600" b="1" u="sng">
              <a:latin typeface="Happy Monkey"/>
              <a:ea typeface="Happy Monkey"/>
              <a:cs typeface="Happy Monkey"/>
              <a:sym typeface="Happy Monkey"/>
            </a:endParaRPr>
          </a:p>
          <a:p>
            <a:pPr marL="0" lvl="0" indent="0" algn="l" rtl="0">
              <a:spcBef>
                <a:spcPts val="0"/>
              </a:spcBef>
              <a:spcAft>
                <a:spcPts val="0"/>
              </a:spcAft>
              <a:buNone/>
            </a:pPr>
            <a:endParaRPr sz="1800">
              <a:solidFill>
                <a:schemeClr val="dk1"/>
              </a:solidFill>
              <a:latin typeface="Fugaz One"/>
              <a:ea typeface="Fugaz One"/>
              <a:cs typeface="Fugaz One"/>
              <a:sym typeface="Fugaz One"/>
            </a:endParaRPr>
          </a:p>
          <a:p>
            <a:pPr marL="0" lvl="0" indent="0" algn="ctr" rtl="0">
              <a:spcBef>
                <a:spcPts val="0"/>
              </a:spcBef>
              <a:spcAft>
                <a:spcPts val="0"/>
              </a:spcAft>
              <a:buClr>
                <a:schemeClr val="dk1"/>
              </a:buClr>
              <a:buSzPts val="1100"/>
              <a:buFont typeface="Arial"/>
              <a:buNone/>
            </a:pPr>
            <a:r>
              <a:rPr lang="en-GB" sz="1800">
                <a:solidFill>
                  <a:schemeClr val="dk1"/>
                </a:solidFill>
                <a:latin typeface="Fugaz One"/>
                <a:ea typeface="Fugaz One"/>
                <a:cs typeface="Fugaz One"/>
                <a:sym typeface="Fugaz One"/>
              </a:rPr>
              <a:t>Gravitational Potential  Energy = Mass x Gravity x Height</a:t>
            </a:r>
            <a:endParaRPr sz="1800">
              <a:solidFill>
                <a:schemeClr val="dk1"/>
              </a:solidFill>
              <a:latin typeface="Fugaz One"/>
              <a:ea typeface="Fugaz One"/>
              <a:cs typeface="Fugaz One"/>
              <a:sym typeface="Fugaz One"/>
            </a:endParaRPr>
          </a:p>
          <a:p>
            <a:pPr marL="0" lvl="0" indent="0" algn="l" rtl="0">
              <a:spcBef>
                <a:spcPts val="0"/>
              </a:spcBef>
              <a:spcAft>
                <a:spcPts val="0"/>
              </a:spcAft>
              <a:buNone/>
            </a:pPr>
            <a:r>
              <a:rPr lang="en-GB">
                <a:latin typeface="Happy Monkey"/>
                <a:ea typeface="Happy Monkey"/>
                <a:cs typeface="Happy Monkey"/>
                <a:sym typeface="Happy Monkey"/>
              </a:rPr>
              <a:t>                                                                              </a:t>
            </a:r>
            <a:r>
              <a:rPr lang="en-GB">
                <a:latin typeface="Fugaz One"/>
                <a:ea typeface="Fugaz One"/>
                <a:cs typeface="Fugaz One"/>
                <a:sym typeface="Fugaz One"/>
              </a:rPr>
              <a:t>                  (kg)           (N/kg)              </a:t>
            </a:r>
            <a:r>
              <a:rPr lang="en-GB">
                <a:solidFill>
                  <a:schemeClr val="dk1"/>
                </a:solidFill>
                <a:latin typeface="Fugaz One"/>
                <a:ea typeface="Fugaz One"/>
                <a:cs typeface="Fugaz One"/>
                <a:sym typeface="Fugaz One"/>
              </a:rPr>
              <a:t>(m)</a:t>
            </a:r>
            <a:endParaRPr>
              <a:latin typeface="Fugaz One"/>
              <a:ea typeface="Fugaz One"/>
              <a:cs typeface="Fugaz One"/>
              <a:sym typeface="Fugaz One"/>
            </a:endParaRPr>
          </a:p>
        </p:txBody>
      </p:sp>
      <p:sp>
        <p:nvSpPr>
          <p:cNvPr id="58" name="Google Shape;58;p13"/>
          <p:cNvSpPr/>
          <p:nvPr/>
        </p:nvSpPr>
        <p:spPr>
          <a:xfrm>
            <a:off x="270775" y="5844900"/>
            <a:ext cx="2213400" cy="44826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txBox="1"/>
          <p:nvPr/>
        </p:nvSpPr>
        <p:spPr>
          <a:xfrm>
            <a:off x="310749" y="5970700"/>
            <a:ext cx="2213400" cy="104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Gravitational Potential energy and mass</a:t>
            </a:r>
            <a:endParaRPr sz="1600">
              <a:latin typeface="Happy Monkey"/>
              <a:ea typeface="Happy Monkey"/>
              <a:cs typeface="Happy Monkey"/>
              <a:sym typeface="Happy Monkey"/>
            </a:endParaRPr>
          </a:p>
          <a:p>
            <a:pPr marL="0" lvl="0" indent="0" algn="l" rtl="0">
              <a:spcBef>
                <a:spcPts val="0"/>
              </a:spcBef>
              <a:spcAft>
                <a:spcPts val="0"/>
              </a:spcAft>
              <a:buNone/>
            </a:pPr>
            <a:r>
              <a:rPr lang="en-GB" sz="1600" u="sng">
                <a:latin typeface="Happy Monkey"/>
                <a:ea typeface="Happy Monkey"/>
                <a:cs typeface="Happy Monkey"/>
                <a:sym typeface="Happy Monkey"/>
              </a:rPr>
              <a:t>The greater the mass, the greater the gravitational potential energy</a:t>
            </a:r>
            <a:endParaRPr sz="1600" u="sng">
              <a:latin typeface="Happy Monkey"/>
              <a:ea typeface="Happy Monkey"/>
              <a:cs typeface="Happy Monkey"/>
              <a:sym typeface="Happy Monkey"/>
            </a:endParaRPr>
          </a:p>
          <a:p>
            <a:pPr marL="0" lvl="0" indent="0" algn="l" rtl="0">
              <a:spcBef>
                <a:spcPts val="0"/>
              </a:spcBef>
              <a:spcAft>
                <a:spcPts val="0"/>
              </a:spcAft>
              <a:buNone/>
            </a:pPr>
            <a:endParaRPr sz="1600" u="sng">
              <a:latin typeface="Happy Monkey"/>
              <a:ea typeface="Happy Monkey"/>
              <a:cs typeface="Happy Monkey"/>
              <a:sym typeface="Happy Monkey"/>
            </a:endParaRPr>
          </a:p>
          <a:p>
            <a:pPr marL="0" lvl="0" indent="0" algn="l" rtl="0">
              <a:spcBef>
                <a:spcPts val="0"/>
              </a:spcBef>
              <a:spcAft>
                <a:spcPts val="0"/>
              </a:spcAft>
              <a:buNone/>
            </a:pPr>
            <a:endParaRPr sz="1600" u="sng">
              <a:latin typeface="Happy Monkey"/>
              <a:ea typeface="Happy Monkey"/>
              <a:cs typeface="Happy Monkey"/>
              <a:sym typeface="Happy Monkey"/>
            </a:endParaRPr>
          </a:p>
          <a:p>
            <a:pPr marL="0" lvl="0" indent="0" algn="l" rtl="0">
              <a:spcBef>
                <a:spcPts val="0"/>
              </a:spcBef>
              <a:spcAft>
                <a:spcPts val="0"/>
              </a:spcAft>
              <a:buNone/>
            </a:pPr>
            <a:br>
              <a:rPr lang="en-GB" sz="1600" b="1" u="sng">
                <a:latin typeface="Happy Monkey"/>
                <a:ea typeface="Happy Monkey"/>
                <a:cs typeface="Happy Monkey"/>
                <a:sym typeface="Happy Monkey"/>
              </a:rPr>
            </a:br>
            <a:endParaRPr sz="1600" b="1" u="sng">
              <a:latin typeface="Happy Monkey"/>
              <a:ea typeface="Happy Monkey"/>
              <a:cs typeface="Happy Monkey"/>
              <a:sym typeface="Happy Monkey"/>
            </a:endParaRPr>
          </a:p>
        </p:txBody>
      </p:sp>
      <p:sp>
        <p:nvSpPr>
          <p:cNvPr id="60" name="Google Shape;60;p13"/>
          <p:cNvSpPr/>
          <p:nvPr/>
        </p:nvSpPr>
        <p:spPr>
          <a:xfrm>
            <a:off x="244625" y="3394950"/>
            <a:ext cx="7044600" cy="2173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txBox="1"/>
          <p:nvPr/>
        </p:nvSpPr>
        <p:spPr>
          <a:xfrm>
            <a:off x="270775" y="3325800"/>
            <a:ext cx="7044600" cy="217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Example</a:t>
            </a:r>
            <a:endParaRPr sz="1800">
              <a:latin typeface="Fugaz One"/>
              <a:ea typeface="Fugaz One"/>
              <a:cs typeface="Fugaz One"/>
              <a:sym typeface="Fugaz One"/>
            </a:endParaRPr>
          </a:p>
          <a:p>
            <a:pPr marL="0" lvl="0" indent="0" algn="l" rtl="0">
              <a:spcBef>
                <a:spcPts val="0"/>
              </a:spcBef>
              <a:spcAft>
                <a:spcPts val="0"/>
              </a:spcAft>
              <a:buNone/>
            </a:pPr>
            <a:r>
              <a:rPr lang="en-GB" sz="1600">
                <a:latin typeface="Happy Monkey"/>
                <a:ea typeface="Happy Monkey"/>
                <a:cs typeface="Happy Monkey"/>
                <a:sym typeface="Happy Monkey"/>
              </a:rPr>
              <a:t>A book with a </a:t>
            </a:r>
            <a:r>
              <a:rPr lang="en-GB" sz="1600" b="1">
                <a:latin typeface="Happy Monkey"/>
                <a:ea typeface="Happy Monkey"/>
                <a:cs typeface="Happy Monkey"/>
                <a:sym typeface="Happy Monkey"/>
              </a:rPr>
              <a:t>mass of 0.25 kg </a:t>
            </a:r>
            <a:r>
              <a:rPr lang="en-GB" sz="1600">
                <a:latin typeface="Happy Monkey"/>
                <a:ea typeface="Happy Monkey"/>
                <a:cs typeface="Happy Monkey"/>
                <a:sym typeface="Happy Monkey"/>
              </a:rPr>
              <a:t>is placed  on a shelf with a </a:t>
            </a:r>
            <a:r>
              <a:rPr lang="en-GB" sz="1600" b="1">
                <a:latin typeface="Happy Monkey"/>
                <a:ea typeface="Happy Monkey"/>
                <a:cs typeface="Happy Monkey"/>
                <a:sym typeface="Happy Monkey"/>
              </a:rPr>
              <a:t>height of 1.7 m</a:t>
            </a:r>
            <a:r>
              <a:rPr lang="en-GB" sz="1600">
                <a:latin typeface="Happy Monkey"/>
                <a:ea typeface="Happy Monkey"/>
                <a:cs typeface="Happy Monkey"/>
                <a:sym typeface="Happy Monkey"/>
              </a:rPr>
              <a:t>. If the value of </a:t>
            </a:r>
            <a:r>
              <a:rPr lang="en-GB" sz="1600" b="1">
                <a:latin typeface="Happy Monkey"/>
                <a:ea typeface="Happy Monkey"/>
                <a:cs typeface="Happy Monkey"/>
                <a:sym typeface="Happy Monkey"/>
              </a:rPr>
              <a:t>gravity on Earth is 9.81 N/kg</a:t>
            </a:r>
            <a:r>
              <a:rPr lang="en-GB" sz="1600">
                <a:latin typeface="Happy Monkey"/>
                <a:ea typeface="Happy Monkey"/>
                <a:cs typeface="Happy Monkey"/>
                <a:sym typeface="Happy Monkey"/>
              </a:rPr>
              <a:t>, what is the gravitational potential energy of the book?</a:t>
            </a:r>
            <a:endParaRPr sz="1600">
              <a:latin typeface="Happy Monkey"/>
              <a:ea typeface="Happy Monkey"/>
              <a:cs typeface="Happy Monkey"/>
              <a:sym typeface="Happy Monkey"/>
            </a:endParaRPr>
          </a:p>
          <a:p>
            <a:pPr marL="0" lvl="0" indent="0" algn="l" rtl="0">
              <a:spcBef>
                <a:spcPts val="0"/>
              </a:spcBef>
              <a:spcAft>
                <a:spcPts val="0"/>
              </a:spcAft>
              <a:buNone/>
            </a:pPr>
            <a:endParaRPr sz="1600">
              <a:latin typeface="Happy Monkey"/>
              <a:ea typeface="Happy Monkey"/>
              <a:cs typeface="Happy Monkey"/>
              <a:sym typeface="Happy Monkey"/>
            </a:endParaRPr>
          </a:p>
          <a:p>
            <a:pPr marL="0" lvl="0" indent="0" algn="l" rtl="0">
              <a:spcBef>
                <a:spcPts val="0"/>
              </a:spcBef>
              <a:spcAft>
                <a:spcPts val="0"/>
              </a:spcAft>
              <a:buNone/>
            </a:pPr>
            <a:r>
              <a:rPr lang="en-GB" sz="1600">
                <a:latin typeface="Happy Monkey"/>
                <a:ea typeface="Happy Monkey"/>
                <a:cs typeface="Happy Monkey"/>
                <a:sym typeface="Happy Monkey"/>
              </a:rPr>
              <a:t>Gravitational potential  energy =  mass x gravity x height</a:t>
            </a:r>
            <a:endParaRPr sz="1600">
              <a:latin typeface="Happy Monkey"/>
              <a:ea typeface="Happy Monkey"/>
              <a:cs typeface="Happy Monkey"/>
              <a:sym typeface="Happy Monkey"/>
            </a:endParaRPr>
          </a:p>
          <a:p>
            <a:pPr marL="0" lvl="0" indent="0" algn="l" rtl="0">
              <a:spcBef>
                <a:spcPts val="0"/>
              </a:spcBef>
              <a:spcAft>
                <a:spcPts val="0"/>
              </a:spcAft>
              <a:buClr>
                <a:schemeClr val="dk1"/>
              </a:buClr>
              <a:buSzPts val="1100"/>
              <a:buFont typeface="Arial"/>
              <a:buNone/>
            </a:pPr>
            <a:r>
              <a:rPr lang="en-GB" sz="1600">
                <a:solidFill>
                  <a:schemeClr val="dk1"/>
                </a:solidFill>
                <a:latin typeface="Happy Monkey"/>
                <a:ea typeface="Happy Monkey"/>
                <a:cs typeface="Happy Monkey"/>
                <a:sym typeface="Happy Monkey"/>
              </a:rPr>
              <a:t>Gravitational potential  energy =  0.25 x 9.81 x 1.7</a:t>
            </a:r>
            <a:endParaRPr sz="1600">
              <a:latin typeface="Happy Monkey"/>
              <a:ea typeface="Happy Monkey"/>
              <a:cs typeface="Happy Monkey"/>
              <a:sym typeface="Happy Monkey"/>
            </a:endParaRPr>
          </a:p>
          <a:p>
            <a:pPr marL="0" lvl="0" indent="0" algn="l" rtl="0">
              <a:spcBef>
                <a:spcPts val="0"/>
              </a:spcBef>
              <a:spcAft>
                <a:spcPts val="0"/>
              </a:spcAft>
              <a:buClr>
                <a:schemeClr val="dk1"/>
              </a:buClr>
              <a:buSzPts val="1100"/>
              <a:buFont typeface="Arial"/>
              <a:buNone/>
            </a:pPr>
            <a:r>
              <a:rPr lang="en-GB" sz="1600">
                <a:solidFill>
                  <a:schemeClr val="dk1"/>
                </a:solidFill>
                <a:latin typeface="Happy Monkey"/>
                <a:ea typeface="Happy Monkey"/>
                <a:cs typeface="Happy Monkey"/>
                <a:sym typeface="Happy Monkey"/>
              </a:rPr>
              <a:t>Gravitational potential  energy =  4.17 J</a:t>
            </a:r>
            <a:endParaRPr sz="1800">
              <a:solidFill>
                <a:schemeClr val="dk1"/>
              </a:solidFill>
              <a:latin typeface="Fugaz One"/>
              <a:ea typeface="Fugaz One"/>
              <a:cs typeface="Fugaz One"/>
              <a:sym typeface="Fugaz One"/>
            </a:endParaRPr>
          </a:p>
          <a:p>
            <a:pPr marL="0" lvl="0" indent="0" algn="l" rtl="0">
              <a:spcBef>
                <a:spcPts val="0"/>
              </a:spcBef>
              <a:spcAft>
                <a:spcPts val="0"/>
              </a:spcAft>
              <a:buNone/>
            </a:pPr>
            <a:endParaRPr sz="1600" b="1" u="sng">
              <a:latin typeface="Happy Monkey"/>
              <a:ea typeface="Happy Monkey"/>
              <a:cs typeface="Happy Monkey"/>
              <a:sym typeface="Happy Monkey"/>
            </a:endParaRPr>
          </a:p>
        </p:txBody>
      </p:sp>
      <p:sp>
        <p:nvSpPr>
          <p:cNvPr id="62" name="Google Shape;62;p13"/>
          <p:cNvSpPr/>
          <p:nvPr/>
        </p:nvSpPr>
        <p:spPr>
          <a:xfrm>
            <a:off x="2686313" y="5817550"/>
            <a:ext cx="2213400" cy="44826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5101850" y="5817550"/>
            <a:ext cx="2213400" cy="4458763"/>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 name="Google Shape;64;p13"/>
          <p:cNvPicPr preferRelativeResize="0"/>
          <p:nvPr/>
        </p:nvPicPr>
        <p:blipFill rotWithShape="1">
          <a:blip r:embed="rId3">
            <a:alphaModFix/>
          </a:blip>
          <a:srcRect l="14254" r="14793" b="17314"/>
          <a:stretch/>
        </p:blipFill>
        <p:spPr>
          <a:xfrm>
            <a:off x="721803" y="8461975"/>
            <a:ext cx="1391301" cy="1621351"/>
          </a:xfrm>
          <a:prstGeom prst="rect">
            <a:avLst/>
          </a:prstGeom>
          <a:noFill/>
          <a:ln>
            <a:noFill/>
          </a:ln>
        </p:spPr>
      </p:pic>
      <p:sp>
        <p:nvSpPr>
          <p:cNvPr id="65" name="Google Shape;65;p13"/>
          <p:cNvSpPr txBox="1"/>
          <p:nvPr/>
        </p:nvSpPr>
        <p:spPr>
          <a:xfrm>
            <a:off x="2686324" y="5970700"/>
            <a:ext cx="2213400" cy="104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Gravitational Potential energy and gravity</a:t>
            </a:r>
            <a:endParaRPr sz="1600">
              <a:latin typeface="Happy Monkey"/>
              <a:ea typeface="Happy Monkey"/>
              <a:cs typeface="Happy Monkey"/>
              <a:sym typeface="Happy Monkey"/>
            </a:endParaRPr>
          </a:p>
          <a:p>
            <a:pPr marL="0" lvl="0" indent="0" algn="l" rtl="0">
              <a:spcBef>
                <a:spcPts val="0"/>
              </a:spcBef>
              <a:spcAft>
                <a:spcPts val="0"/>
              </a:spcAft>
              <a:buNone/>
            </a:pPr>
            <a:r>
              <a:rPr lang="en-GB" sz="1600" u="sng">
                <a:latin typeface="Happy Monkey"/>
                <a:ea typeface="Happy Monkey"/>
                <a:cs typeface="Happy Monkey"/>
                <a:sym typeface="Happy Monkey"/>
              </a:rPr>
              <a:t>The value of gravity is different on different planets, the greater the value of gravity, the greater the gravitational potential energy</a:t>
            </a:r>
            <a:endParaRPr sz="1600" u="sng">
              <a:latin typeface="Happy Monkey"/>
              <a:ea typeface="Happy Monkey"/>
              <a:cs typeface="Happy Monkey"/>
              <a:sym typeface="Happy Monkey"/>
            </a:endParaRPr>
          </a:p>
          <a:p>
            <a:pPr marL="0" lvl="0" indent="0" algn="l" rtl="0">
              <a:spcBef>
                <a:spcPts val="0"/>
              </a:spcBef>
              <a:spcAft>
                <a:spcPts val="0"/>
              </a:spcAft>
              <a:buNone/>
            </a:pPr>
            <a:endParaRPr sz="1600" u="sng">
              <a:latin typeface="Happy Monkey"/>
              <a:ea typeface="Happy Monkey"/>
              <a:cs typeface="Happy Monkey"/>
              <a:sym typeface="Happy Monkey"/>
            </a:endParaRPr>
          </a:p>
          <a:p>
            <a:pPr marL="0" lvl="0" indent="0" algn="l" rtl="0">
              <a:spcBef>
                <a:spcPts val="0"/>
              </a:spcBef>
              <a:spcAft>
                <a:spcPts val="0"/>
              </a:spcAft>
              <a:buNone/>
            </a:pPr>
            <a:endParaRPr sz="1600" u="sng">
              <a:latin typeface="Happy Monkey"/>
              <a:ea typeface="Happy Monkey"/>
              <a:cs typeface="Happy Monkey"/>
              <a:sym typeface="Happy Monkey"/>
            </a:endParaRPr>
          </a:p>
          <a:p>
            <a:pPr marL="0" lvl="0" indent="0" algn="l" rtl="0">
              <a:spcBef>
                <a:spcPts val="0"/>
              </a:spcBef>
              <a:spcAft>
                <a:spcPts val="0"/>
              </a:spcAft>
              <a:buNone/>
            </a:pPr>
            <a:br>
              <a:rPr lang="en-GB" sz="1600" b="1" u="sng">
                <a:latin typeface="Happy Monkey"/>
                <a:ea typeface="Happy Monkey"/>
                <a:cs typeface="Happy Monkey"/>
                <a:sym typeface="Happy Monkey"/>
              </a:rPr>
            </a:br>
            <a:endParaRPr sz="1600" b="1" u="sng">
              <a:latin typeface="Happy Monkey"/>
              <a:ea typeface="Happy Monkey"/>
              <a:cs typeface="Happy Monkey"/>
              <a:sym typeface="Happy Monkey"/>
            </a:endParaRPr>
          </a:p>
        </p:txBody>
      </p:sp>
      <p:pic>
        <p:nvPicPr>
          <p:cNvPr id="66" name="Google Shape;66;p13"/>
          <p:cNvPicPr preferRelativeResize="0"/>
          <p:nvPr/>
        </p:nvPicPr>
        <p:blipFill rotWithShape="1">
          <a:blip r:embed="rId4">
            <a:alphaModFix/>
          </a:blip>
          <a:srcRect b="16303"/>
          <a:stretch/>
        </p:blipFill>
        <p:spPr>
          <a:xfrm>
            <a:off x="3097363" y="8918863"/>
            <a:ext cx="1391301" cy="1164460"/>
          </a:xfrm>
          <a:prstGeom prst="rect">
            <a:avLst/>
          </a:prstGeom>
          <a:noFill/>
          <a:ln>
            <a:noFill/>
          </a:ln>
        </p:spPr>
      </p:pic>
      <p:sp>
        <p:nvSpPr>
          <p:cNvPr id="67" name="Google Shape;67;p13"/>
          <p:cNvSpPr txBox="1"/>
          <p:nvPr/>
        </p:nvSpPr>
        <p:spPr>
          <a:xfrm>
            <a:off x="5101874" y="5970700"/>
            <a:ext cx="2213400" cy="104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Gravitational Potential energy and height</a:t>
            </a:r>
            <a:endParaRPr sz="1600">
              <a:latin typeface="Happy Monkey"/>
              <a:ea typeface="Happy Monkey"/>
              <a:cs typeface="Happy Monkey"/>
              <a:sym typeface="Happy Monkey"/>
            </a:endParaRPr>
          </a:p>
          <a:p>
            <a:pPr marL="0" lvl="0" indent="0" algn="l" rtl="0">
              <a:spcBef>
                <a:spcPts val="0"/>
              </a:spcBef>
              <a:spcAft>
                <a:spcPts val="0"/>
              </a:spcAft>
              <a:buNone/>
            </a:pPr>
            <a:r>
              <a:rPr lang="en-GB" sz="1600" u="sng">
                <a:latin typeface="Happy Monkey"/>
                <a:ea typeface="Happy Monkey"/>
                <a:cs typeface="Happy Monkey"/>
                <a:sym typeface="Happy Monkey"/>
              </a:rPr>
              <a:t>The greater the height, the greater the gravitational potential energy</a:t>
            </a:r>
            <a:endParaRPr sz="1600" u="sng">
              <a:latin typeface="Happy Monkey"/>
              <a:ea typeface="Happy Monkey"/>
              <a:cs typeface="Happy Monkey"/>
              <a:sym typeface="Happy Monkey"/>
            </a:endParaRPr>
          </a:p>
          <a:p>
            <a:pPr marL="0" lvl="0" indent="0" algn="l" rtl="0">
              <a:spcBef>
                <a:spcPts val="0"/>
              </a:spcBef>
              <a:spcAft>
                <a:spcPts val="0"/>
              </a:spcAft>
              <a:buNone/>
            </a:pPr>
            <a:endParaRPr sz="1600" u="sng">
              <a:latin typeface="Happy Monkey"/>
              <a:ea typeface="Happy Monkey"/>
              <a:cs typeface="Happy Monkey"/>
              <a:sym typeface="Happy Monkey"/>
            </a:endParaRPr>
          </a:p>
          <a:p>
            <a:pPr marL="0" lvl="0" indent="0" algn="l" rtl="0">
              <a:spcBef>
                <a:spcPts val="0"/>
              </a:spcBef>
              <a:spcAft>
                <a:spcPts val="0"/>
              </a:spcAft>
              <a:buNone/>
            </a:pPr>
            <a:endParaRPr sz="1600" u="sng">
              <a:latin typeface="Happy Monkey"/>
              <a:ea typeface="Happy Monkey"/>
              <a:cs typeface="Happy Monkey"/>
              <a:sym typeface="Happy Monkey"/>
            </a:endParaRPr>
          </a:p>
          <a:p>
            <a:pPr marL="0" lvl="0" indent="0" algn="l" rtl="0">
              <a:spcBef>
                <a:spcPts val="0"/>
              </a:spcBef>
              <a:spcAft>
                <a:spcPts val="0"/>
              </a:spcAft>
              <a:buNone/>
            </a:pPr>
            <a:br>
              <a:rPr lang="en-GB" sz="1600" b="1" u="sng">
                <a:latin typeface="Happy Monkey"/>
                <a:ea typeface="Happy Monkey"/>
                <a:cs typeface="Happy Monkey"/>
                <a:sym typeface="Happy Monkey"/>
              </a:rPr>
            </a:br>
            <a:endParaRPr sz="1600" b="1" u="sng">
              <a:latin typeface="Happy Monkey"/>
              <a:ea typeface="Happy Monkey"/>
              <a:cs typeface="Happy Monkey"/>
              <a:sym typeface="Happy Monkey"/>
            </a:endParaRPr>
          </a:p>
        </p:txBody>
      </p:sp>
      <p:pic>
        <p:nvPicPr>
          <p:cNvPr id="68" name="Google Shape;68;p13"/>
          <p:cNvPicPr preferRelativeResize="0"/>
          <p:nvPr/>
        </p:nvPicPr>
        <p:blipFill rotWithShape="1">
          <a:blip r:embed="rId5">
            <a:alphaModFix/>
          </a:blip>
          <a:srcRect l="6563" r="5338" b="13696"/>
          <a:stretch/>
        </p:blipFill>
        <p:spPr>
          <a:xfrm>
            <a:off x="5512924" y="8591156"/>
            <a:ext cx="1391301" cy="13629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FCBB-7264-42B4-AC50-7C7AAB3C045F}"/>
              </a:ext>
            </a:extLst>
          </p:cNvPr>
          <p:cNvSpPr>
            <a:spLocks noGrp="1"/>
          </p:cNvSpPr>
          <p:nvPr>
            <p:ph type="title"/>
          </p:nvPr>
        </p:nvSpPr>
        <p:spPr>
          <a:xfrm>
            <a:off x="257536" y="57735"/>
            <a:ext cx="7044600" cy="468272"/>
          </a:xfrm>
        </p:spPr>
        <p:txBody>
          <a:bodyPr/>
          <a:lstStyle/>
          <a:p>
            <a:pPr algn="ctr"/>
            <a:r>
              <a:rPr lang="en-GB" sz="2000" b="1" u="sng" dirty="0"/>
              <a:t>Key information</a:t>
            </a:r>
          </a:p>
        </p:txBody>
      </p:sp>
      <p:sp>
        <p:nvSpPr>
          <p:cNvPr id="3" name="Text Placeholder 2">
            <a:extLst>
              <a:ext uri="{FF2B5EF4-FFF2-40B4-BE49-F238E27FC236}">
                <a16:creationId xmlns:a16="http://schemas.microsoft.com/office/drawing/2014/main" id="{2777787E-4F96-430A-B5F0-B1A67F4F5653}"/>
              </a:ext>
            </a:extLst>
          </p:cNvPr>
          <p:cNvSpPr>
            <a:spLocks noGrp="1"/>
          </p:cNvSpPr>
          <p:nvPr>
            <p:ph type="body" idx="1"/>
          </p:nvPr>
        </p:nvSpPr>
        <p:spPr>
          <a:xfrm>
            <a:off x="101287" y="9056381"/>
            <a:ext cx="7559675" cy="2092569"/>
          </a:xfrm>
        </p:spPr>
        <p:txBody>
          <a:bodyPr/>
          <a:lstStyle/>
          <a:p>
            <a:pPr marL="114306" indent="0">
              <a:buNone/>
            </a:pPr>
            <a:r>
              <a:rPr lang="en-GB" sz="1200" b="1" u="sng" dirty="0"/>
              <a:t>How to get top marks:</a:t>
            </a:r>
          </a:p>
          <a:p>
            <a:pPr marL="114306" indent="0">
              <a:buNone/>
            </a:pPr>
            <a:r>
              <a:rPr lang="en-GB" sz="1200" dirty="0"/>
              <a:t>Look back at your previous assessments and at any gaps that you identified and ensure you work to close that gaps in preparation.</a:t>
            </a:r>
          </a:p>
          <a:p>
            <a:pPr marL="114306" indent="0">
              <a:buNone/>
            </a:pPr>
            <a:r>
              <a:rPr lang="en-GB" sz="1200" dirty="0"/>
              <a:t>When writing an experimental procedure, as yourself ‘”could someone else follow my instructions and do the experiment I want them to do?”</a:t>
            </a:r>
          </a:p>
          <a:p>
            <a:pPr marL="114306" indent="0">
              <a:buNone/>
            </a:pPr>
            <a:r>
              <a:rPr lang="en-GB" sz="1200" dirty="0"/>
              <a:t>When doing calculations, think “ is my answer sensible in the context of the question?”</a:t>
            </a:r>
          </a:p>
        </p:txBody>
      </p:sp>
      <p:graphicFrame>
        <p:nvGraphicFramePr>
          <p:cNvPr id="4" name="Table 3">
            <a:extLst>
              <a:ext uri="{FF2B5EF4-FFF2-40B4-BE49-F238E27FC236}">
                <a16:creationId xmlns:a16="http://schemas.microsoft.com/office/drawing/2014/main" id="{23D3E0E4-D34A-43A3-BB28-E3D253DBF6F8}"/>
              </a:ext>
            </a:extLst>
          </p:cNvPr>
          <p:cNvGraphicFramePr>
            <a:graphicFrameLocks noGrp="1"/>
          </p:cNvGraphicFramePr>
          <p:nvPr>
            <p:extLst>
              <p:ext uri="{D42A27DB-BD31-4B8C-83A1-F6EECF244321}">
                <p14:modId xmlns:p14="http://schemas.microsoft.com/office/powerpoint/2010/main" val="1036120335"/>
              </p:ext>
            </p:extLst>
          </p:nvPr>
        </p:nvGraphicFramePr>
        <p:xfrm>
          <a:off x="257536" y="470110"/>
          <a:ext cx="7110418" cy="2656519"/>
        </p:xfrm>
        <a:graphic>
          <a:graphicData uri="http://schemas.openxmlformats.org/drawingml/2006/table">
            <a:tbl>
              <a:tblPr firstRow="1" bandRow="1">
                <a:tableStyleId>{5940675A-B579-460E-94D1-54222C63F5DA}</a:tableStyleId>
              </a:tblPr>
              <a:tblGrid>
                <a:gridCol w="428264">
                  <a:extLst>
                    <a:ext uri="{9D8B030D-6E8A-4147-A177-3AD203B41FA5}">
                      <a16:colId xmlns:a16="http://schemas.microsoft.com/office/drawing/2014/main" val="3434611883"/>
                    </a:ext>
                  </a:extLst>
                </a:gridCol>
                <a:gridCol w="474785">
                  <a:extLst>
                    <a:ext uri="{9D8B030D-6E8A-4147-A177-3AD203B41FA5}">
                      <a16:colId xmlns:a16="http://schemas.microsoft.com/office/drawing/2014/main" val="250491826"/>
                    </a:ext>
                  </a:extLst>
                </a:gridCol>
                <a:gridCol w="492369">
                  <a:extLst>
                    <a:ext uri="{9D8B030D-6E8A-4147-A177-3AD203B41FA5}">
                      <a16:colId xmlns:a16="http://schemas.microsoft.com/office/drawing/2014/main" val="1677435023"/>
                    </a:ext>
                  </a:extLst>
                </a:gridCol>
                <a:gridCol w="3745523">
                  <a:extLst>
                    <a:ext uri="{9D8B030D-6E8A-4147-A177-3AD203B41FA5}">
                      <a16:colId xmlns:a16="http://schemas.microsoft.com/office/drawing/2014/main" val="918078574"/>
                    </a:ext>
                  </a:extLst>
                </a:gridCol>
                <a:gridCol w="668215">
                  <a:extLst>
                    <a:ext uri="{9D8B030D-6E8A-4147-A177-3AD203B41FA5}">
                      <a16:colId xmlns:a16="http://schemas.microsoft.com/office/drawing/2014/main" val="3439430732"/>
                    </a:ext>
                  </a:extLst>
                </a:gridCol>
                <a:gridCol w="633046">
                  <a:extLst>
                    <a:ext uri="{9D8B030D-6E8A-4147-A177-3AD203B41FA5}">
                      <a16:colId xmlns:a16="http://schemas.microsoft.com/office/drawing/2014/main" val="1120983865"/>
                    </a:ext>
                  </a:extLst>
                </a:gridCol>
                <a:gridCol w="668216">
                  <a:extLst>
                    <a:ext uri="{9D8B030D-6E8A-4147-A177-3AD203B41FA5}">
                      <a16:colId xmlns:a16="http://schemas.microsoft.com/office/drawing/2014/main" val="2304493646"/>
                    </a:ext>
                  </a:extLst>
                </a:gridCol>
              </a:tblGrid>
              <a:tr h="404331">
                <a:tc gridSpan="7">
                  <a:txBody>
                    <a:bodyPr/>
                    <a:lstStyle/>
                    <a:p>
                      <a:pPr algn="ctr"/>
                      <a:r>
                        <a:rPr lang="en-GB" sz="1800" b="1" dirty="0"/>
                        <a:t>Biology</a:t>
                      </a:r>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12427934"/>
                  </a:ext>
                </a:extLst>
              </a:tr>
              <a:tr h="457807">
                <a:tc gridSpan="3">
                  <a:txBody>
                    <a:bodyPr/>
                    <a:lstStyle/>
                    <a:p>
                      <a:r>
                        <a:rPr lang="en-GB" sz="1200" dirty="0"/>
                        <a:t>Before</a:t>
                      </a:r>
                    </a:p>
                  </a:txBody>
                  <a:tcPr/>
                </a:tc>
                <a:tc hMerge="1">
                  <a:txBody>
                    <a:bodyPr/>
                    <a:lstStyle/>
                    <a:p>
                      <a:endParaRPr lang="en-GB" dirty="0"/>
                    </a:p>
                  </a:txBody>
                  <a:tcPr/>
                </a:tc>
                <a:tc hMerge="1">
                  <a:txBody>
                    <a:bodyPr/>
                    <a:lstStyle/>
                    <a:p>
                      <a:endParaRPr lang="en-GB" dirty="0"/>
                    </a:p>
                  </a:txBody>
                  <a:tcPr/>
                </a:tc>
                <a:tc>
                  <a:txBody>
                    <a:bodyPr/>
                    <a:lstStyle/>
                    <a:p>
                      <a:r>
                        <a:rPr lang="en-GB" sz="1200" dirty="0"/>
                        <a:t>Topics covered…</a:t>
                      </a:r>
                    </a:p>
                  </a:txBody>
                  <a:tcPr/>
                </a:tc>
                <a:tc gridSpan="3">
                  <a:txBody>
                    <a:bodyPr/>
                    <a:lstStyle/>
                    <a:p>
                      <a:r>
                        <a:rPr lang="en-GB" sz="1200" dirty="0"/>
                        <a:t>After</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767970064"/>
                  </a:ext>
                </a:extLst>
              </a:tr>
              <a:tr h="326018">
                <a:tc>
                  <a:txBody>
                    <a:bodyPr/>
                    <a:lstStyle/>
                    <a:p>
                      <a:r>
                        <a:rPr lang="en-GB" sz="1200" dirty="0"/>
                        <a:t>R</a:t>
                      </a:r>
                    </a:p>
                  </a:txBody>
                  <a:tcPr/>
                </a:tc>
                <a:tc>
                  <a:txBody>
                    <a:bodyPr/>
                    <a:lstStyle/>
                    <a:p>
                      <a:r>
                        <a:rPr lang="en-GB" sz="1200" dirty="0"/>
                        <a:t>A</a:t>
                      </a:r>
                    </a:p>
                  </a:txBody>
                  <a:tcPr/>
                </a:tc>
                <a:tc>
                  <a:txBody>
                    <a:bodyPr/>
                    <a:lstStyle/>
                    <a:p>
                      <a:r>
                        <a:rPr lang="en-GB" sz="1200" dirty="0"/>
                        <a:t>G</a:t>
                      </a:r>
                    </a:p>
                  </a:txBody>
                  <a:tcPr/>
                </a:tc>
                <a:tc>
                  <a:txBody>
                    <a:bodyPr/>
                    <a:lstStyle/>
                    <a:p>
                      <a:r>
                        <a:rPr lang="en-GB" sz="1200" dirty="0"/>
                        <a:t>Human skeleton and movement</a:t>
                      </a:r>
                    </a:p>
                  </a:txBody>
                  <a:tcPr/>
                </a:tc>
                <a:tc>
                  <a:txBody>
                    <a:bodyPr/>
                    <a:lstStyle/>
                    <a:p>
                      <a:r>
                        <a:rPr lang="en-GB" sz="1200" dirty="0"/>
                        <a:t>R</a:t>
                      </a:r>
                    </a:p>
                  </a:txBody>
                  <a:tcPr/>
                </a:tc>
                <a:tc>
                  <a:txBody>
                    <a:bodyPr/>
                    <a:lstStyle/>
                    <a:p>
                      <a:r>
                        <a:rPr lang="en-GB" sz="1200" dirty="0"/>
                        <a:t>A</a:t>
                      </a:r>
                    </a:p>
                  </a:txBody>
                  <a:tcPr/>
                </a:tc>
                <a:tc>
                  <a:txBody>
                    <a:bodyPr/>
                    <a:lstStyle/>
                    <a:p>
                      <a:r>
                        <a:rPr lang="en-GB" sz="1200" dirty="0"/>
                        <a:t>G</a:t>
                      </a:r>
                    </a:p>
                  </a:txBody>
                  <a:tcPr/>
                </a:tc>
                <a:extLst>
                  <a:ext uri="{0D108BD9-81ED-4DB2-BD59-A6C34878D82A}">
                    <a16:rowId xmlns:a16="http://schemas.microsoft.com/office/drawing/2014/main" val="1590256488"/>
                  </a:ext>
                </a:extLst>
              </a:tr>
              <a:tr h="325593">
                <a:tc>
                  <a:txBody>
                    <a:bodyPr/>
                    <a:lstStyle/>
                    <a:p>
                      <a:r>
                        <a:rPr lang="en-GB" sz="1200" dirty="0"/>
                        <a:t>R</a:t>
                      </a:r>
                    </a:p>
                  </a:txBody>
                  <a:tcPr/>
                </a:tc>
                <a:tc>
                  <a:txBody>
                    <a:bodyPr/>
                    <a:lstStyle/>
                    <a:p>
                      <a:r>
                        <a:rPr lang="en-GB" sz="1200" dirty="0"/>
                        <a:t>A</a:t>
                      </a:r>
                    </a:p>
                  </a:txBody>
                  <a:tcPr/>
                </a:tc>
                <a:tc>
                  <a:txBody>
                    <a:bodyPr/>
                    <a:lstStyle/>
                    <a:p>
                      <a:r>
                        <a:rPr lang="en-GB" sz="1200" dirty="0"/>
                        <a:t>G</a:t>
                      </a:r>
                    </a:p>
                  </a:txBody>
                  <a:tcPr/>
                </a:tc>
                <a:tc>
                  <a:txBody>
                    <a:bodyPr/>
                    <a:lstStyle/>
                    <a:p>
                      <a:r>
                        <a:rPr lang="en-GB" sz="1200" dirty="0"/>
                        <a:t>Gas exchange, breathing and respiration</a:t>
                      </a:r>
                    </a:p>
                  </a:txBody>
                  <a:tcPr/>
                </a:tc>
                <a:tc>
                  <a:txBody>
                    <a:bodyPr/>
                    <a:lstStyle/>
                    <a:p>
                      <a:r>
                        <a:rPr lang="en-GB" sz="1200" dirty="0"/>
                        <a:t>R</a:t>
                      </a:r>
                    </a:p>
                  </a:txBody>
                  <a:tcPr/>
                </a:tc>
                <a:tc>
                  <a:txBody>
                    <a:bodyPr/>
                    <a:lstStyle/>
                    <a:p>
                      <a:r>
                        <a:rPr lang="en-GB" sz="1200" dirty="0"/>
                        <a:t>A</a:t>
                      </a:r>
                    </a:p>
                  </a:txBody>
                  <a:tcPr/>
                </a:tc>
                <a:tc>
                  <a:txBody>
                    <a:bodyPr/>
                    <a:lstStyle/>
                    <a:p>
                      <a:r>
                        <a:rPr lang="en-GB" sz="1200" dirty="0"/>
                        <a:t>G</a:t>
                      </a:r>
                    </a:p>
                  </a:txBody>
                  <a:tcPr/>
                </a:tc>
                <a:extLst>
                  <a:ext uri="{0D108BD9-81ED-4DB2-BD59-A6C34878D82A}">
                    <a16:rowId xmlns:a16="http://schemas.microsoft.com/office/drawing/2014/main" val="107402479"/>
                  </a:ext>
                </a:extLst>
              </a:tr>
              <a:tr h="334108">
                <a:tc>
                  <a:txBody>
                    <a:bodyPr/>
                    <a:lstStyle/>
                    <a:p>
                      <a:r>
                        <a:rPr lang="en-GB" sz="1200" dirty="0"/>
                        <a:t>R</a:t>
                      </a:r>
                    </a:p>
                  </a:txBody>
                  <a:tcPr/>
                </a:tc>
                <a:tc>
                  <a:txBody>
                    <a:bodyPr/>
                    <a:lstStyle/>
                    <a:p>
                      <a:r>
                        <a:rPr lang="en-GB" sz="1200" dirty="0"/>
                        <a:t>A</a:t>
                      </a:r>
                    </a:p>
                  </a:txBody>
                  <a:tcPr/>
                </a:tc>
                <a:tc>
                  <a:txBody>
                    <a:bodyPr/>
                    <a:lstStyle/>
                    <a:p>
                      <a:r>
                        <a:rPr lang="en-GB" sz="1200" dirty="0"/>
                        <a:t>G</a:t>
                      </a:r>
                    </a:p>
                  </a:txBody>
                  <a:tcPr/>
                </a:tc>
                <a:tc>
                  <a:txBody>
                    <a:bodyPr/>
                    <a:lstStyle/>
                    <a:p>
                      <a:r>
                        <a:rPr lang="en-GB" sz="1200" dirty="0"/>
                        <a:t>Cell organisation, types of cells</a:t>
                      </a:r>
                    </a:p>
                  </a:txBody>
                  <a:tcPr/>
                </a:tc>
                <a:tc>
                  <a:txBody>
                    <a:bodyPr/>
                    <a:lstStyle/>
                    <a:p>
                      <a:r>
                        <a:rPr lang="en-GB" sz="1200" dirty="0"/>
                        <a:t>R</a:t>
                      </a:r>
                    </a:p>
                  </a:txBody>
                  <a:tcPr/>
                </a:tc>
                <a:tc>
                  <a:txBody>
                    <a:bodyPr/>
                    <a:lstStyle/>
                    <a:p>
                      <a:r>
                        <a:rPr lang="en-GB" sz="1200" dirty="0"/>
                        <a:t>A</a:t>
                      </a:r>
                    </a:p>
                  </a:txBody>
                  <a:tcPr/>
                </a:tc>
                <a:tc>
                  <a:txBody>
                    <a:bodyPr/>
                    <a:lstStyle/>
                    <a:p>
                      <a:r>
                        <a:rPr lang="en-GB" sz="1200" dirty="0"/>
                        <a:t>G</a:t>
                      </a:r>
                    </a:p>
                  </a:txBody>
                  <a:tcPr/>
                </a:tc>
                <a:extLst>
                  <a:ext uri="{0D108BD9-81ED-4DB2-BD59-A6C34878D82A}">
                    <a16:rowId xmlns:a16="http://schemas.microsoft.com/office/drawing/2014/main" val="3876675542"/>
                  </a:ext>
                </a:extLst>
              </a:tr>
              <a:tr h="404331">
                <a:tc>
                  <a:txBody>
                    <a:bodyPr/>
                    <a:lstStyle/>
                    <a:p>
                      <a:r>
                        <a:rPr lang="en-GB" sz="1200" dirty="0"/>
                        <a:t>R</a:t>
                      </a:r>
                    </a:p>
                  </a:txBody>
                  <a:tcPr/>
                </a:tc>
                <a:tc>
                  <a:txBody>
                    <a:bodyPr/>
                    <a:lstStyle/>
                    <a:p>
                      <a:r>
                        <a:rPr lang="en-GB" sz="1200" dirty="0"/>
                        <a:t>A</a:t>
                      </a:r>
                    </a:p>
                  </a:txBody>
                  <a:tcPr/>
                </a:tc>
                <a:tc>
                  <a:txBody>
                    <a:bodyPr/>
                    <a:lstStyle/>
                    <a:p>
                      <a:r>
                        <a:rPr lang="en-GB" sz="1200" dirty="0"/>
                        <a:t>G</a:t>
                      </a:r>
                    </a:p>
                  </a:txBody>
                  <a:tcPr/>
                </a:tc>
                <a:tc>
                  <a:txBody>
                    <a:bodyPr/>
                    <a:lstStyle/>
                    <a:p>
                      <a:r>
                        <a:rPr lang="en-GB" sz="1200" dirty="0"/>
                        <a:t>Variation and adaptations</a:t>
                      </a:r>
                    </a:p>
                  </a:txBody>
                  <a:tcPr/>
                </a:tc>
                <a:tc>
                  <a:txBody>
                    <a:bodyPr/>
                    <a:lstStyle/>
                    <a:p>
                      <a:r>
                        <a:rPr lang="en-GB" sz="1200" dirty="0"/>
                        <a:t>R</a:t>
                      </a:r>
                    </a:p>
                  </a:txBody>
                  <a:tcPr/>
                </a:tc>
                <a:tc>
                  <a:txBody>
                    <a:bodyPr/>
                    <a:lstStyle/>
                    <a:p>
                      <a:r>
                        <a:rPr lang="en-GB" sz="1200" dirty="0"/>
                        <a:t>A</a:t>
                      </a:r>
                    </a:p>
                  </a:txBody>
                  <a:tcPr/>
                </a:tc>
                <a:tc>
                  <a:txBody>
                    <a:bodyPr/>
                    <a:lstStyle/>
                    <a:p>
                      <a:r>
                        <a:rPr lang="en-GB" sz="1200" dirty="0"/>
                        <a:t>G</a:t>
                      </a:r>
                    </a:p>
                  </a:txBody>
                  <a:tcPr/>
                </a:tc>
                <a:extLst>
                  <a:ext uri="{0D108BD9-81ED-4DB2-BD59-A6C34878D82A}">
                    <a16:rowId xmlns:a16="http://schemas.microsoft.com/office/drawing/2014/main" val="3841377731"/>
                  </a:ext>
                </a:extLst>
              </a:tr>
              <a:tr h="404331">
                <a:tc>
                  <a:txBody>
                    <a:bodyPr/>
                    <a:lstStyle/>
                    <a:p>
                      <a:r>
                        <a:rPr lang="en-GB" sz="1200" dirty="0"/>
                        <a:t>R</a:t>
                      </a:r>
                    </a:p>
                  </a:txBody>
                  <a:tcPr/>
                </a:tc>
                <a:tc>
                  <a:txBody>
                    <a:bodyPr/>
                    <a:lstStyle/>
                    <a:p>
                      <a:r>
                        <a:rPr lang="en-GB" sz="1200" dirty="0"/>
                        <a:t>A</a:t>
                      </a:r>
                    </a:p>
                  </a:txBody>
                  <a:tcPr/>
                </a:tc>
                <a:tc>
                  <a:txBody>
                    <a:bodyPr/>
                    <a:lstStyle/>
                    <a:p>
                      <a:r>
                        <a:rPr lang="en-GB" sz="1200" dirty="0"/>
                        <a:t>G</a:t>
                      </a:r>
                    </a:p>
                  </a:txBody>
                  <a:tcPr/>
                </a:tc>
                <a:tc>
                  <a:txBody>
                    <a:bodyPr/>
                    <a:lstStyle/>
                    <a:p>
                      <a:r>
                        <a:rPr lang="en-GB" sz="1200" dirty="0"/>
                        <a:t>Plant reproduction and photosynthesis.</a:t>
                      </a:r>
                    </a:p>
                  </a:txBody>
                  <a:tcPr/>
                </a:tc>
                <a:tc>
                  <a:txBody>
                    <a:bodyPr/>
                    <a:lstStyle/>
                    <a:p>
                      <a:r>
                        <a:rPr lang="en-GB" sz="1200" dirty="0"/>
                        <a:t>R</a:t>
                      </a:r>
                    </a:p>
                  </a:txBody>
                  <a:tcPr/>
                </a:tc>
                <a:tc>
                  <a:txBody>
                    <a:bodyPr/>
                    <a:lstStyle/>
                    <a:p>
                      <a:r>
                        <a:rPr lang="en-GB" sz="1200" dirty="0"/>
                        <a:t>A</a:t>
                      </a:r>
                    </a:p>
                  </a:txBody>
                  <a:tcPr/>
                </a:tc>
                <a:tc>
                  <a:txBody>
                    <a:bodyPr/>
                    <a:lstStyle/>
                    <a:p>
                      <a:r>
                        <a:rPr lang="en-GB" sz="1200" dirty="0"/>
                        <a:t>G</a:t>
                      </a:r>
                    </a:p>
                  </a:txBody>
                  <a:tcPr/>
                </a:tc>
                <a:extLst>
                  <a:ext uri="{0D108BD9-81ED-4DB2-BD59-A6C34878D82A}">
                    <a16:rowId xmlns:a16="http://schemas.microsoft.com/office/drawing/2014/main" val="3051997261"/>
                  </a:ext>
                </a:extLst>
              </a:tr>
            </a:tbl>
          </a:graphicData>
        </a:graphic>
      </p:graphicFrame>
      <p:graphicFrame>
        <p:nvGraphicFramePr>
          <p:cNvPr id="7" name="Table 6">
            <a:extLst>
              <a:ext uri="{FF2B5EF4-FFF2-40B4-BE49-F238E27FC236}">
                <a16:creationId xmlns:a16="http://schemas.microsoft.com/office/drawing/2014/main" id="{A9D58759-7ADA-4FA5-A318-074F2412123E}"/>
              </a:ext>
            </a:extLst>
          </p:cNvPr>
          <p:cNvGraphicFramePr>
            <a:graphicFrameLocks noGrp="1"/>
          </p:cNvGraphicFramePr>
          <p:nvPr>
            <p:extLst>
              <p:ext uri="{D42A27DB-BD31-4B8C-83A1-F6EECF244321}">
                <p14:modId xmlns:p14="http://schemas.microsoft.com/office/powerpoint/2010/main" val="486400420"/>
              </p:ext>
            </p:extLst>
          </p:nvPr>
        </p:nvGraphicFramePr>
        <p:xfrm>
          <a:off x="257536" y="3303683"/>
          <a:ext cx="7110418" cy="2798063"/>
        </p:xfrm>
        <a:graphic>
          <a:graphicData uri="http://schemas.openxmlformats.org/drawingml/2006/table">
            <a:tbl>
              <a:tblPr firstRow="1" bandRow="1">
                <a:tableStyleId>{5940675A-B579-460E-94D1-54222C63F5DA}</a:tableStyleId>
              </a:tblPr>
              <a:tblGrid>
                <a:gridCol w="498172">
                  <a:extLst>
                    <a:ext uri="{9D8B030D-6E8A-4147-A177-3AD203B41FA5}">
                      <a16:colId xmlns:a16="http://schemas.microsoft.com/office/drawing/2014/main" val="3434611883"/>
                    </a:ext>
                  </a:extLst>
                </a:gridCol>
                <a:gridCol w="552287">
                  <a:extLst>
                    <a:ext uri="{9D8B030D-6E8A-4147-A177-3AD203B41FA5}">
                      <a16:colId xmlns:a16="http://schemas.microsoft.com/office/drawing/2014/main" val="250491826"/>
                    </a:ext>
                  </a:extLst>
                </a:gridCol>
                <a:gridCol w="572742">
                  <a:extLst>
                    <a:ext uri="{9D8B030D-6E8A-4147-A177-3AD203B41FA5}">
                      <a16:colId xmlns:a16="http://schemas.microsoft.com/office/drawing/2014/main" val="1677435023"/>
                    </a:ext>
                  </a:extLst>
                </a:gridCol>
                <a:gridCol w="3538727">
                  <a:extLst>
                    <a:ext uri="{9D8B030D-6E8A-4147-A177-3AD203B41FA5}">
                      <a16:colId xmlns:a16="http://schemas.microsoft.com/office/drawing/2014/main" val="918078574"/>
                    </a:ext>
                  </a:extLst>
                </a:gridCol>
                <a:gridCol w="634107">
                  <a:extLst>
                    <a:ext uri="{9D8B030D-6E8A-4147-A177-3AD203B41FA5}">
                      <a16:colId xmlns:a16="http://schemas.microsoft.com/office/drawing/2014/main" val="3439430732"/>
                    </a:ext>
                  </a:extLst>
                </a:gridCol>
                <a:gridCol w="634107">
                  <a:extLst>
                    <a:ext uri="{9D8B030D-6E8A-4147-A177-3AD203B41FA5}">
                      <a16:colId xmlns:a16="http://schemas.microsoft.com/office/drawing/2014/main" val="1120983865"/>
                    </a:ext>
                  </a:extLst>
                </a:gridCol>
                <a:gridCol w="680276">
                  <a:extLst>
                    <a:ext uri="{9D8B030D-6E8A-4147-A177-3AD203B41FA5}">
                      <a16:colId xmlns:a16="http://schemas.microsoft.com/office/drawing/2014/main" val="2304493646"/>
                    </a:ext>
                  </a:extLst>
                </a:gridCol>
              </a:tblGrid>
              <a:tr h="404331">
                <a:tc gridSpan="7">
                  <a:txBody>
                    <a:bodyPr/>
                    <a:lstStyle/>
                    <a:p>
                      <a:pPr algn="ctr"/>
                      <a:r>
                        <a:rPr lang="en-GB" sz="1800" b="1" dirty="0"/>
                        <a:t>Chemistry</a:t>
                      </a:r>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12427934"/>
                  </a:ext>
                </a:extLst>
              </a:tr>
              <a:tr h="457807">
                <a:tc gridSpan="3">
                  <a:txBody>
                    <a:bodyPr/>
                    <a:lstStyle/>
                    <a:p>
                      <a:r>
                        <a:rPr lang="en-GB" sz="1200" dirty="0"/>
                        <a:t>Before</a:t>
                      </a:r>
                    </a:p>
                  </a:txBody>
                  <a:tcPr/>
                </a:tc>
                <a:tc hMerge="1">
                  <a:txBody>
                    <a:bodyPr/>
                    <a:lstStyle/>
                    <a:p>
                      <a:endParaRPr lang="en-GB" dirty="0"/>
                    </a:p>
                  </a:txBody>
                  <a:tcPr/>
                </a:tc>
                <a:tc hMerge="1">
                  <a:txBody>
                    <a:bodyPr/>
                    <a:lstStyle/>
                    <a:p>
                      <a:endParaRPr lang="en-GB" dirty="0"/>
                    </a:p>
                  </a:txBody>
                  <a:tcPr/>
                </a:tc>
                <a:tc>
                  <a:txBody>
                    <a:bodyPr/>
                    <a:lstStyle/>
                    <a:p>
                      <a:r>
                        <a:rPr lang="en-GB" sz="1200" dirty="0"/>
                        <a:t>Topics covered…</a:t>
                      </a:r>
                    </a:p>
                  </a:txBody>
                  <a:tcPr/>
                </a:tc>
                <a:tc gridSpan="3">
                  <a:txBody>
                    <a:bodyPr/>
                    <a:lstStyle/>
                    <a:p>
                      <a:r>
                        <a:rPr lang="en-GB" sz="1200" dirty="0"/>
                        <a:t>After</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767970064"/>
                  </a:ext>
                </a:extLst>
              </a:tr>
              <a:tr h="326018">
                <a:tc>
                  <a:txBody>
                    <a:bodyPr/>
                    <a:lstStyle/>
                    <a:p>
                      <a:r>
                        <a:rPr lang="en-GB" sz="1200" dirty="0"/>
                        <a:t>R</a:t>
                      </a:r>
                    </a:p>
                  </a:txBody>
                  <a:tcPr/>
                </a:tc>
                <a:tc>
                  <a:txBody>
                    <a:bodyPr/>
                    <a:lstStyle/>
                    <a:p>
                      <a:r>
                        <a:rPr lang="en-GB" sz="1200" dirty="0"/>
                        <a:t>A</a:t>
                      </a:r>
                    </a:p>
                  </a:txBody>
                  <a:tcPr/>
                </a:tc>
                <a:tc>
                  <a:txBody>
                    <a:bodyPr/>
                    <a:lstStyle/>
                    <a:p>
                      <a:r>
                        <a:rPr lang="en-GB" sz="1200" dirty="0"/>
                        <a:t>G</a:t>
                      </a:r>
                    </a:p>
                  </a:txBody>
                  <a:tcPr/>
                </a:tc>
                <a:tc>
                  <a:txBody>
                    <a:bodyPr/>
                    <a:lstStyle/>
                    <a:p>
                      <a:r>
                        <a:rPr lang="en-GB" sz="1200" dirty="0"/>
                        <a:t>The periodic table</a:t>
                      </a:r>
                    </a:p>
                  </a:txBody>
                  <a:tcPr/>
                </a:tc>
                <a:tc>
                  <a:txBody>
                    <a:bodyPr/>
                    <a:lstStyle/>
                    <a:p>
                      <a:r>
                        <a:rPr lang="en-GB" sz="1200" dirty="0"/>
                        <a:t>R</a:t>
                      </a:r>
                    </a:p>
                  </a:txBody>
                  <a:tcPr/>
                </a:tc>
                <a:tc>
                  <a:txBody>
                    <a:bodyPr/>
                    <a:lstStyle/>
                    <a:p>
                      <a:r>
                        <a:rPr lang="en-GB" sz="1200" dirty="0"/>
                        <a:t>A</a:t>
                      </a:r>
                    </a:p>
                  </a:txBody>
                  <a:tcPr/>
                </a:tc>
                <a:tc>
                  <a:txBody>
                    <a:bodyPr/>
                    <a:lstStyle/>
                    <a:p>
                      <a:r>
                        <a:rPr lang="en-GB" sz="1200" dirty="0"/>
                        <a:t>G</a:t>
                      </a:r>
                    </a:p>
                  </a:txBody>
                  <a:tcPr/>
                </a:tc>
                <a:extLst>
                  <a:ext uri="{0D108BD9-81ED-4DB2-BD59-A6C34878D82A}">
                    <a16:rowId xmlns:a16="http://schemas.microsoft.com/office/drawing/2014/main" val="1590256488"/>
                  </a:ext>
                </a:extLst>
              </a:tr>
              <a:tr h="457807">
                <a:tc>
                  <a:txBody>
                    <a:bodyPr/>
                    <a:lstStyle/>
                    <a:p>
                      <a:r>
                        <a:rPr lang="en-GB" sz="1200" dirty="0"/>
                        <a:t>R</a:t>
                      </a:r>
                    </a:p>
                  </a:txBody>
                  <a:tcPr/>
                </a:tc>
                <a:tc>
                  <a:txBody>
                    <a:bodyPr/>
                    <a:lstStyle/>
                    <a:p>
                      <a:r>
                        <a:rPr lang="en-GB" sz="1200" dirty="0"/>
                        <a:t>A</a:t>
                      </a:r>
                    </a:p>
                  </a:txBody>
                  <a:tcPr/>
                </a:tc>
                <a:tc>
                  <a:txBody>
                    <a:bodyPr/>
                    <a:lstStyle/>
                    <a:p>
                      <a:r>
                        <a:rPr lang="en-GB" sz="1200" dirty="0"/>
                        <a:t>G</a:t>
                      </a:r>
                    </a:p>
                  </a:txBody>
                  <a:tcPr/>
                </a:tc>
                <a:tc>
                  <a:txBody>
                    <a:bodyPr/>
                    <a:lstStyle/>
                    <a:p>
                      <a:r>
                        <a:rPr lang="en-GB" sz="1200" dirty="0"/>
                        <a:t>Atoms, elements, compounds and mixtures.</a:t>
                      </a:r>
                    </a:p>
                  </a:txBody>
                  <a:tcPr/>
                </a:tc>
                <a:tc>
                  <a:txBody>
                    <a:bodyPr/>
                    <a:lstStyle/>
                    <a:p>
                      <a:r>
                        <a:rPr lang="en-GB" sz="1200" dirty="0"/>
                        <a:t>R</a:t>
                      </a:r>
                    </a:p>
                  </a:txBody>
                  <a:tcPr/>
                </a:tc>
                <a:tc>
                  <a:txBody>
                    <a:bodyPr/>
                    <a:lstStyle/>
                    <a:p>
                      <a:r>
                        <a:rPr lang="en-GB" sz="1200" dirty="0"/>
                        <a:t>A</a:t>
                      </a:r>
                    </a:p>
                  </a:txBody>
                  <a:tcPr/>
                </a:tc>
                <a:tc>
                  <a:txBody>
                    <a:bodyPr/>
                    <a:lstStyle/>
                    <a:p>
                      <a:r>
                        <a:rPr lang="en-GB" sz="1200" dirty="0"/>
                        <a:t>G</a:t>
                      </a:r>
                    </a:p>
                  </a:txBody>
                  <a:tcPr/>
                </a:tc>
                <a:extLst>
                  <a:ext uri="{0D108BD9-81ED-4DB2-BD59-A6C34878D82A}">
                    <a16:rowId xmlns:a16="http://schemas.microsoft.com/office/drawing/2014/main" val="107402479"/>
                  </a:ext>
                </a:extLst>
              </a:tr>
              <a:tr h="290569">
                <a:tc>
                  <a:txBody>
                    <a:bodyPr/>
                    <a:lstStyle/>
                    <a:p>
                      <a:r>
                        <a:rPr lang="en-GB" sz="1200" dirty="0"/>
                        <a:t>R</a:t>
                      </a:r>
                    </a:p>
                  </a:txBody>
                  <a:tcPr/>
                </a:tc>
                <a:tc>
                  <a:txBody>
                    <a:bodyPr/>
                    <a:lstStyle/>
                    <a:p>
                      <a:r>
                        <a:rPr lang="en-GB" sz="1200" dirty="0"/>
                        <a:t>A</a:t>
                      </a:r>
                    </a:p>
                  </a:txBody>
                  <a:tcPr/>
                </a:tc>
                <a:tc>
                  <a:txBody>
                    <a:bodyPr/>
                    <a:lstStyle/>
                    <a:p>
                      <a:r>
                        <a:rPr lang="en-GB" sz="1200" dirty="0"/>
                        <a:t>G</a:t>
                      </a:r>
                    </a:p>
                  </a:txBody>
                  <a:tcPr/>
                </a:tc>
                <a:tc>
                  <a:txBody>
                    <a:bodyPr/>
                    <a:lstStyle/>
                    <a:p>
                      <a:r>
                        <a:rPr lang="en-GB" sz="1200" dirty="0"/>
                        <a:t>Solids, liquids and gases</a:t>
                      </a:r>
                    </a:p>
                  </a:txBody>
                  <a:tcPr/>
                </a:tc>
                <a:tc>
                  <a:txBody>
                    <a:bodyPr/>
                    <a:lstStyle/>
                    <a:p>
                      <a:r>
                        <a:rPr lang="en-GB" sz="1200" dirty="0"/>
                        <a:t>R</a:t>
                      </a:r>
                    </a:p>
                  </a:txBody>
                  <a:tcPr/>
                </a:tc>
                <a:tc>
                  <a:txBody>
                    <a:bodyPr/>
                    <a:lstStyle/>
                    <a:p>
                      <a:r>
                        <a:rPr lang="en-GB" sz="1200" dirty="0"/>
                        <a:t>A</a:t>
                      </a:r>
                    </a:p>
                  </a:txBody>
                  <a:tcPr/>
                </a:tc>
                <a:tc>
                  <a:txBody>
                    <a:bodyPr/>
                    <a:lstStyle/>
                    <a:p>
                      <a:r>
                        <a:rPr lang="en-GB" sz="1200" dirty="0"/>
                        <a:t>G</a:t>
                      </a:r>
                    </a:p>
                  </a:txBody>
                  <a:tcPr/>
                </a:tc>
                <a:extLst>
                  <a:ext uri="{0D108BD9-81ED-4DB2-BD59-A6C34878D82A}">
                    <a16:rowId xmlns:a16="http://schemas.microsoft.com/office/drawing/2014/main" val="3876675542"/>
                  </a:ext>
                </a:extLst>
              </a:tr>
              <a:tr h="404331">
                <a:tc>
                  <a:txBody>
                    <a:bodyPr/>
                    <a:lstStyle/>
                    <a:p>
                      <a:r>
                        <a:rPr lang="en-GB" sz="1200" dirty="0"/>
                        <a:t>R</a:t>
                      </a:r>
                    </a:p>
                  </a:txBody>
                  <a:tcPr/>
                </a:tc>
                <a:tc>
                  <a:txBody>
                    <a:bodyPr/>
                    <a:lstStyle/>
                    <a:p>
                      <a:r>
                        <a:rPr lang="en-GB" sz="1200" dirty="0"/>
                        <a:t>A</a:t>
                      </a:r>
                    </a:p>
                  </a:txBody>
                  <a:tcPr/>
                </a:tc>
                <a:tc>
                  <a:txBody>
                    <a:bodyPr/>
                    <a:lstStyle/>
                    <a:p>
                      <a:r>
                        <a:rPr lang="en-GB" sz="1200" dirty="0"/>
                        <a:t>G</a:t>
                      </a:r>
                    </a:p>
                  </a:txBody>
                  <a:tcPr/>
                </a:tc>
                <a:tc>
                  <a:txBody>
                    <a:bodyPr/>
                    <a:lstStyle/>
                    <a:p>
                      <a:r>
                        <a:rPr lang="en-GB" sz="1200" dirty="0"/>
                        <a:t>Separation techniques</a:t>
                      </a:r>
                    </a:p>
                  </a:txBody>
                  <a:tcPr/>
                </a:tc>
                <a:tc>
                  <a:txBody>
                    <a:bodyPr/>
                    <a:lstStyle/>
                    <a:p>
                      <a:r>
                        <a:rPr lang="en-GB" sz="1200" dirty="0"/>
                        <a:t>R</a:t>
                      </a:r>
                    </a:p>
                  </a:txBody>
                  <a:tcPr/>
                </a:tc>
                <a:tc>
                  <a:txBody>
                    <a:bodyPr/>
                    <a:lstStyle/>
                    <a:p>
                      <a:r>
                        <a:rPr lang="en-GB" sz="1200" dirty="0"/>
                        <a:t>A</a:t>
                      </a:r>
                    </a:p>
                  </a:txBody>
                  <a:tcPr/>
                </a:tc>
                <a:tc>
                  <a:txBody>
                    <a:bodyPr/>
                    <a:lstStyle/>
                    <a:p>
                      <a:r>
                        <a:rPr lang="en-GB" sz="1200" dirty="0"/>
                        <a:t>G</a:t>
                      </a:r>
                    </a:p>
                  </a:txBody>
                  <a:tcPr/>
                </a:tc>
                <a:extLst>
                  <a:ext uri="{0D108BD9-81ED-4DB2-BD59-A6C34878D82A}">
                    <a16:rowId xmlns:a16="http://schemas.microsoft.com/office/drawing/2014/main" val="3841377731"/>
                  </a:ext>
                </a:extLst>
              </a:tr>
              <a:tr h="404331">
                <a:tc>
                  <a:txBody>
                    <a:bodyPr/>
                    <a:lstStyle/>
                    <a:p>
                      <a:r>
                        <a:rPr lang="en-GB" sz="1200" dirty="0"/>
                        <a:t>R</a:t>
                      </a:r>
                    </a:p>
                  </a:txBody>
                  <a:tcPr/>
                </a:tc>
                <a:tc>
                  <a:txBody>
                    <a:bodyPr/>
                    <a:lstStyle/>
                    <a:p>
                      <a:r>
                        <a:rPr lang="en-GB" sz="1200" dirty="0"/>
                        <a:t>A</a:t>
                      </a:r>
                    </a:p>
                  </a:txBody>
                  <a:tcPr/>
                </a:tc>
                <a:tc>
                  <a:txBody>
                    <a:bodyPr/>
                    <a:lstStyle/>
                    <a:p>
                      <a:r>
                        <a:rPr lang="en-GB" sz="1200" dirty="0"/>
                        <a:t>G</a:t>
                      </a:r>
                    </a:p>
                  </a:txBody>
                  <a:tcPr/>
                </a:tc>
                <a:tc>
                  <a:txBody>
                    <a:bodyPr/>
                    <a:lstStyle/>
                    <a:p>
                      <a:r>
                        <a:rPr lang="en-GB" sz="1200" dirty="0"/>
                        <a:t>Physical and chemical changes and metal reactions.</a:t>
                      </a:r>
                    </a:p>
                  </a:txBody>
                  <a:tcPr/>
                </a:tc>
                <a:tc>
                  <a:txBody>
                    <a:bodyPr/>
                    <a:lstStyle/>
                    <a:p>
                      <a:r>
                        <a:rPr lang="en-GB" sz="1200" dirty="0"/>
                        <a:t>R</a:t>
                      </a:r>
                    </a:p>
                  </a:txBody>
                  <a:tcPr/>
                </a:tc>
                <a:tc>
                  <a:txBody>
                    <a:bodyPr/>
                    <a:lstStyle/>
                    <a:p>
                      <a:r>
                        <a:rPr lang="en-GB" sz="1200" dirty="0"/>
                        <a:t>A</a:t>
                      </a:r>
                    </a:p>
                  </a:txBody>
                  <a:tcPr/>
                </a:tc>
                <a:tc>
                  <a:txBody>
                    <a:bodyPr/>
                    <a:lstStyle/>
                    <a:p>
                      <a:r>
                        <a:rPr lang="en-GB" sz="1200" dirty="0"/>
                        <a:t>G</a:t>
                      </a:r>
                    </a:p>
                  </a:txBody>
                  <a:tcPr/>
                </a:tc>
                <a:extLst>
                  <a:ext uri="{0D108BD9-81ED-4DB2-BD59-A6C34878D82A}">
                    <a16:rowId xmlns:a16="http://schemas.microsoft.com/office/drawing/2014/main" val="3051997261"/>
                  </a:ext>
                </a:extLst>
              </a:tr>
            </a:tbl>
          </a:graphicData>
        </a:graphic>
      </p:graphicFrame>
      <p:sp>
        <p:nvSpPr>
          <p:cNvPr id="8" name="Slide Number Placeholder 7">
            <a:extLst>
              <a:ext uri="{FF2B5EF4-FFF2-40B4-BE49-F238E27FC236}">
                <a16:creationId xmlns:a16="http://schemas.microsoft.com/office/drawing/2014/main" id="{69C870D3-6AED-45C1-B0F6-F47D2833A589}"/>
              </a:ext>
            </a:extLst>
          </p:cNvPr>
          <p:cNvSpPr>
            <a:spLocks noGrp="1"/>
          </p:cNvSpPr>
          <p:nvPr>
            <p:ph type="sldNum" idx="12"/>
          </p:nvPr>
        </p:nvSpPr>
        <p:spPr/>
        <p:txBody>
          <a:bodyPr/>
          <a:lstStyle/>
          <a:p>
            <a:fld id="{00000000-1234-1234-1234-123412341234}" type="slidenum">
              <a:rPr lang="en-GB" smtClean="0"/>
              <a:pPr/>
              <a:t>3</a:t>
            </a:fld>
            <a:endParaRPr lang="en-GB"/>
          </a:p>
        </p:txBody>
      </p:sp>
      <p:graphicFrame>
        <p:nvGraphicFramePr>
          <p:cNvPr id="9" name="Table 8">
            <a:extLst>
              <a:ext uri="{FF2B5EF4-FFF2-40B4-BE49-F238E27FC236}">
                <a16:creationId xmlns:a16="http://schemas.microsoft.com/office/drawing/2014/main" id="{9F73D647-942F-4A4B-89F5-B426DC6FA6F7}"/>
              </a:ext>
            </a:extLst>
          </p:cNvPr>
          <p:cNvGraphicFramePr>
            <a:graphicFrameLocks noGrp="1"/>
          </p:cNvGraphicFramePr>
          <p:nvPr>
            <p:extLst>
              <p:ext uri="{D42A27DB-BD31-4B8C-83A1-F6EECF244321}">
                <p14:modId xmlns:p14="http://schemas.microsoft.com/office/powerpoint/2010/main" val="170025306"/>
              </p:ext>
            </p:extLst>
          </p:nvPr>
        </p:nvGraphicFramePr>
        <p:xfrm>
          <a:off x="257536" y="6283324"/>
          <a:ext cx="7110418" cy="2656519"/>
        </p:xfrm>
        <a:graphic>
          <a:graphicData uri="http://schemas.openxmlformats.org/drawingml/2006/table">
            <a:tbl>
              <a:tblPr firstRow="1" bandRow="1">
                <a:tableStyleId>{5940675A-B579-460E-94D1-54222C63F5DA}</a:tableStyleId>
              </a:tblPr>
              <a:tblGrid>
                <a:gridCol w="498172">
                  <a:extLst>
                    <a:ext uri="{9D8B030D-6E8A-4147-A177-3AD203B41FA5}">
                      <a16:colId xmlns:a16="http://schemas.microsoft.com/office/drawing/2014/main" val="3434611883"/>
                    </a:ext>
                  </a:extLst>
                </a:gridCol>
                <a:gridCol w="552287">
                  <a:extLst>
                    <a:ext uri="{9D8B030D-6E8A-4147-A177-3AD203B41FA5}">
                      <a16:colId xmlns:a16="http://schemas.microsoft.com/office/drawing/2014/main" val="250491826"/>
                    </a:ext>
                  </a:extLst>
                </a:gridCol>
                <a:gridCol w="572742">
                  <a:extLst>
                    <a:ext uri="{9D8B030D-6E8A-4147-A177-3AD203B41FA5}">
                      <a16:colId xmlns:a16="http://schemas.microsoft.com/office/drawing/2014/main" val="1677435023"/>
                    </a:ext>
                  </a:extLst>
                </a:gridCol>
                <a:gridCol w="3538727">
                  <a:extLst>
                    <a:ext uri="{9D8B030D-6E8A-4147-A177-3AD203B41FA5}">
                      <a16:colId xmlns:a16="http://schemas.microsoft.com/office/drawing/2014/main" val="918078574"/>
                    </a:ext>
                  </a:extLst>
                </a:gridCol>
                <a:gridCol w="634107">
                  <a:extLst>
                    <a:ext uri="{9D8B030D-6E8A-4147-A177-3AD203B41FA5}">
                      <a16:colId xmlns:a16="http://schemas.microsoft.com/office/drawing/2014/main" val="3439430732"/>
                    </a:ext>
                  </a:extLst>
                </a:gridCol>
                <a:gridCol w="634107">
                  <a:extLst>
                    <a:ext uri="{9D8B030D-6E8A-4147-A177-3AD203B41FA5}">
                      <a16:colId xmlns:a16="http://schemas.microsoft.com/office/drawing/2014/main" val="1120983865"/>
                    </a:ext>
                  </a:extLst>
                </a:gridCol>
                <a:gridCol w="680276">
                  <a:extLst>
                    <a:ext uri="{9D8B030D-6E8A-4147-A177-3AD203B41FA5}">
                      <a16:colId xmlns:a16="http://schemas.microsoft.com/office/drawing/2014/main" val="2304493646"/>
                    </a:ext>
                  </a:extLst>
                </a:gridCol>
              </a:tblGrid>
              <a:tr h="404331">
                <a:tc gridSpan="7">
                  <a:txBody>
                    <a:bodyPr/>
                    <a:lstStyle/>
                    <a:p>
                      <a:pPr algn="ctr"/>
                      <a:r>
                        <a:rPr lang="en-GB" sz="1800" b="1" dirty="0"/>
                        <a:t>Physics</a:t>
                      </a:r>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12427934"/>
                  </a:ext>
                </a:extLst>
              </a:tr>
              <a:tr h="457807">
                <a:tc gridSpan="3">
                  <a:txBody>
                    <a:bodyPr/>
                    <a:lstStyle/>
                    <a:p>
                      <a:r>
                        <a:rPr lang="en-GB" sz="1200" dirty="0"/>
                        <a:t>Before</a:t>
                      </a:r>
                    </a:p>
                  </a:txBody>
                  <a:tcPr/>
                </a:tc>
                <a:tc hMerge="1">
                  <a:txBody>
                    <a:bodyPr/>
                    <a:lstStyle/>
                    <a:p>
                      <a:endParaRPr lang="en-GB" dirty="0"/>
                    </a:p>
                  </a:txBody>
                  <a:tcPr/>
                </a:tc>
                <a:tc hMerge="1">
                  <a:txBody>
                    <a:bodyPr/>
                    <a:lstStyle/>
                    <a:p>
                      <a:endParaRPr lang="en-GB" dirty="0"/>
                    </a:p>
                  </a:txBody>
                  <a:tcPr/>
                </a:tc>
                <a:tc>
                  <a:txBody>
                    <a:bodyPr/>
                    <a:lstStyle/>
                    <a:p>
                      <a:r>
                        <a:rPr lang="en-GB" sz="1200" dirty="0"/>
                        <a:t>Topics covered…</a:t>
                      </a:r>
                    </a:p>
                  </a:txBody>
                  <a:tcPr/>
                </a:tc>
                <a:tc gridSpan="3">
                  <a:txBody>
                    <a:bodyPr/>
                    <a:lstStyle/>
                    <a:p>
                      <a:r>
                        <a:rPr lang="en-GB" sz="1200" dirty="0"/>
                        <a:t>After</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767970064"/>
                  </a:ext>
                </a:extLst>
              </a:tr>
              <a:tr h="326018">
                <a:tc>
                  <a:txBody>
                    <a:bodyPr/>
                    <a:lstStyle/>
                    <a:p>
                      <a:r>
                        <a:rPr lang="en-GB" sz="1200" dirty="0"/>
                        <a:t>R</a:t>
                      </a:r>
                    </a:p>
                  </a:txBody>
                  <a:tcPr/>
                </a:tc>
                <a:tc>
                  <a:txBody>
                    <a:bodyPr/>
                    <a:lstStyle/>
                    <a:p>
                      <a:r>
                        <a:rPr lang="en-GB" sz="1200" dirty="0"/>
                        <a:t>A</a:t>
                      </a:r>
                    </a:p>
                  </a:txBody>
                  <a:tcPr/>
                </a:tc>
                <a:tc>
                  <a:txBody>
                    <a:bodyPr/>
                    <a:lstStyle/>
                    <a:p>
                      <a:r>
                        <a:rPr lang="en-GB" sz="1200" dirty="0"/>
                        <a:t>G</a:t>
                      </a:r>
                    </a:p>
                  </a:txBody>
                  <a:tcPr/>
                </a:tc>
                <a:tc>
                  <a:txBody>
                    <a:bodyPr/>
                    <a:lstStyle/>
                    <a:p>
                      <a:r>
                        <a:rPr lang="en-GB" sz="1200" dirty="0"/>
                        <a:t>Energy transfers and resources</a:t>
                      </a:r>
                    </a:p>
                  </a:txBody>
                  <a:tcPr/>
                </a:tc>
                <a:tc>
                  <a:txBody>
                    <a:bodyPr/>
                    <a:lstStyle/>
                    <a:p>
                      <a:r>
                        <a:rPr lang="en-GB" sz="1200" dirty="0"/>
                        <a:t>R</a:t>
                      </a:r>
                    </a:p>
                  </a:txBody>
                  <a:tcPr/>
                </a:tc>
                <a:tc>
                  <a:txBody>
                    <a:bodyPr/>
                    <a:lstStyle/>
                    <a:p>
                      <a:r>
                        <a:rPr lang="en-GB" sz="1200" dirty="0"/>
                        <a:t>A</a:t>
                      </a:r>
                    </a:p>
                  </a:txBody>
                  <a:tcPr/>
                </a:tc>
                <a:tc>
                  <a:txBody>
                    <a:bodyPr/>
                    <a:lstStyle/>
                    <a:p>
                      <a:r>
                        <a:rPr lang="en-GB" sz="1200" dirty="0"/>
                        <a:t>G</a:t>
                      </a:r>
                    </a:p>
                  </a:txBody>
                  <a:tcPr/>
                </a:tc>
                <a:extLst>
                  <a:ext uri="{0D108BD9-81ED-4DB2-BD59-A6C34878D82A}">
                    <a16:rowId xmlns:a16="http://schemas.microsoft.com/office/drawing/2014/main" val="1590256488"/>
                  </a:ext>
                </a:extLst>
              </a:tr>
              <a:tr h="325593">
                <a:tc>
                  <a:txBody>
                    <a:bodyPr/>
                    <a:lstStyle/>
                    <a:p>
                      <a:r>
                        <a:rPr lang="en-GB" sz="1200" dirty="0"/>
                        <a:t>R</a:t>
                      </a:r>
                    </a:p>
                  </a:txBody>
                  <a:tcPr/>
                </a:tc>
                <a:tc>
                  <a:txBody>
                    <a:bodyPr/>
                    <a:lstStyle/>
                    <a:p>
                      <a:r>
                        <a:rPr lang="en-GB" sz="1200" dirty="0"/>
                        <a:t>A</a:t>
                      </a:r>
                    </a:p>
                  </a:txBody>
                  <a:tcPr/>
                </a:tc>
                <a:tc>
                  <a:txBody>
                    <a:bodyPr/>
                    <a:lstStyle/>
                    <a:p>
                      <a:r>
                        <a:rPr lang="en-GB" sz="1200" dirty="0"/>
                        <a:t>G</a:t>
                      </a:r>
                    </a:p>
                  </a:txBody>
                  <a:tcPr/>
                </a:tc>
                <a:tc>
                  <a:txBody>
                    <a:bodyPr/>
                    <a:lstStyle/>
                    <a:p>
                      <a:r>
                        <a:rPr lang="en-GB" sz="1200" dirty="0"/>
                        <a:t>Space and gravity.</a:t>
                      </a:r>
                    </a:p>
                  </a:txBody>
                  <a:tcPr/>
                </a:tc>
                <a:tc>
                  <a:txBody>
                    <a:bodyPr/>
                    <a:lstStyle/>
                    <a:p>
                      <a:r>
                        <a:rPr lang="en-GB" sz="1200" dirty="0"/>
                        <a:t>R</a:t>
                      </a:r>
                    </a:p>
                  </a:txBody>
                  <a:tcPr/>
                </a:tc>
                <a:tc>
                  <a:txBody>
                    <a:bodyPr/>
                    <a:lstStyle/>
                    <a:p>
                      <a:r>
                        <a:rPr lang="en-GB" sz="1200" dirty="0"/>
                        <a:t>A</a:t>
                      </a:r>
                    </a:p>
                  </a:txBody>
                  <a:tcPr/>
                </a:tc>
                <a:tc>
                  <a:txBody>
                    <a:bodyPr/>
                    <a:lstStyle/>
                    <a:p>
                      <a:r>
                        <a:rPr lang="en-GB" sz="1200" dirty="0"/>
                        <a:t>G</a:t>
                      </a:r>
                    </a:p>
                  </a:txBody>
                  <a:tcPr/>
                </a:tc>
                <a:extLst>
                  <a:ext uri="{0D108BD9-81ED-4DB2-BD59-A6C34878D82A}">
                    <a16:rowId xmlns:a16="http://schemas.microsoft.com/office/drawing/2014/main" val="107402479"/>
                  </a:ext>
                </a:extLst>
              </a:tr>
              <a:tr h="334108">
                <a:tc>
                  <a:txBody>
                    <a:bodyPr/>
                    <a:lstStyle/>
                    <a:p>
                      <a:r>
                        <a:rPr lang="en-GB" sz="1200" dirty="0"/>
                        <a:t>R</a:t>
                      </a:r>
                    </a:p>
                  </a:txBody>
                  <a:tcPr/>
                </a:tc>
                <a:tc>
                  <a:txBody>
                    <a:bodyPr/>
                    <a:lstStyle/>
                    <a:p>
                      <a:r>
                        <a:rPr lang="en-GB" sz="1200" dirty="0"/>
                        <a:t>A</a:t>
                      </a:r>
                    </a:p>
                  </a:txBody>
                  <a:tcPr/>
                </a:tc>
                <a:tc>
                  <a:txBody>
                    <a:bodyPr/>
                    <a:lstStyle/>
                    <a:p>
                      <a:r>
                        <a:rPr lang="en-GB" sz="1200" dirty="0"/>
                        <a:t>G</a:t>
                      </a:r>
                    </a:p>
                  </a:txBody>
                  <a:tcPr/>
                </a:tc>
                <a:tc>
                  <a:txBody>
                    <a:bodyPr/>
                    <a:lstStyle/>
                    <a:p>
                      <a:r>
                        <a:rPr lang="en-GB" sz="1200" dirty="0"/>
                        <a:t>Electrical circuits and static electricity</a:t>
                      </a:r>
                    </a:p>
                  </a:txBody>
                  <a:tcPr/>
                </a:tc>
                <a:tc>
                  <a:txBody>
                    <a:bodyPr/>
                    <a:lstStyle/>
                    <a:p>
                      <a:r>
                        <a:rPr lang="en-GB" sz="1200" dirty="0"/>
                        <a:t>R</a:t>
                      </a:r>
                    </a:p>
                  </a:txBody>
                  <a:tcPr/>
                </a:tc>
                <a:tc>
                  <a:txBody>
                    <a:bodyPr/>
                    <a:lstStyle/>
                    <a:p>
                      <a:r>
                        <a:rPr lang="en-GB" sz="1200" dirty="0"/>
                        <a:t>A</a:t>
                      </a:r>
                    </a:p>
                  </a:txBody>
                  <a:tcPr/>
                </a:tc>
                <a:tc>
                  <a:txBody>
                    <a:bodyPr/>
                    <a:lstStyle/>
                    <a:p>
                      <a:r>
                        <a:rPr lang="en-GB" sz="1200" dirty="0"/>
                        <a:t>G</a:t>
                      </a:r>
                    </a:p>
                  </a:txBody>
                  <a:tcPr/>
                </a:tc>
                <a:extLst>
                  <a:ext uri="{0D108BD9-81ED-4DB2-BD59-A6C34878D82A}">
                    <a16:rowId xmlns:a16="http://schemas.microsoft.com/office/drawing/2014/main" val="3876675542"/>
                  </a:ext>
                </a:extLst>
              </a:tr>
              <a:tr h="404331">
                <a:tc>
                  <a:txBody>
                    <a:bodyPr/>
                    <a:lstStyle/>
                    <a:p>
                      <a:r>
                        <a:rPr lang="en-GB" sz="1200" dirty="0"/>
                        <a:t>R</a:t>
                      </a:r>
                    </a:p>
                  </a:txBody>
                  <a:tcPr/>
                </a:tc>
                <a:tc>
                  <a:txBody>
                    <a:bodyPr/>
                    <a:lstStyle/>
                    <a:p>
                      <a:r>
                        <a:rPr lang="en-GB" sz="1200" dirty="0"/>
                        <a:t>A</a:t>
                      </a:r>
                    </a:p>
                  </a:txBody>
                  <a:tcPr/>
                </a:tc>
                <a:tc>
                  <a:txBody>
                    <a:bodyPr/>
                    <a:lstStyle/>
                    <a:p>
                      <a:r>
                        <a:rPr lang="en-GB" sz="1200" dirty="0"/>
                        <a:t>G</a:t>
                      </a:r>
                    </a:p>
                  </a:txBody>
                  <a:tcPr/>
                </a:tc>
                <a:tc>
                  <a:txBody>
                    <a:bodyPr/>
                    <a:lstStyle/>
                    <a:p>
                      <a:r>
                        <a:rPr lang="en-GB" sz="1200" dirty="0"/>
                        <a:t>Forces and motion</a:t>
                      </a:r>
                    </a:p>
                  </a:txBody>
                  <a:tcPr/>
                </a:tc>
                <a:tc>
                  <a:txBody>
                    <a:bodyPr/>
                    <a:lstStyle/>
                    <a:p>
                      <a:r>
                        <a:rPr lang="en-GB" sz="1200" dirty="0"/>
                        <a:t>R</a:t>
                      </a:r>
                    </a:p>
                  </a:txBody>
                  <a:tcPr/>
                </a:tc>
                <a:tc>
                  <a:txBody>
                    <a:bodyPr/>
                    <a:lstStyle/>
                    <a:p>
                      <a:r>
                        <a:rPr lang="en-GB" sz="1200" dirty="0"/>
                        <a:t>A</a:t>
                      </a:r>
                    </a:p>
                  </a:txBody>
                  <a:tcPr/>
                </a:tc>
                <a:tc>
                  <a:txBody>
                    <a:bodyPr/>
                    <a:lstStyle/>
                    <a:p>
                      <a:r>
                        <a:rPr lang="en-GB" sz="1200" dirty="0"/>
                        <a:t>G</a:t>
                      </a:r>
                    </a:p>
                  </a:txBody>
                  <a:tcPr/>
                </a:tc>
                <a:extLst>
                  <a:ext uri="{0D108BD9-81ED-4DB2-BD59-A6C34878D82A}">
                    <a16:rowId xmlns:a16="http://schemas.microsoft.com/office/drawing/2014/main" val="3841377731"/>
                  </a:ext>
                </a:extLst>
              </a:tr>
              <a:tr h="404331">
                <a:tc>
                  <a:txBody>
                    <a:bodyPr/>
                    <a:lstStyle/>
                    <a:p>
                      <a:r>
                        <a:rPr lang="en-GB" sz="1200" dirty="0"/>
                        <a:t>R</a:t>
                      </a:r>
                    </a:p>
                  </a:txBody>
                  <a:tcPr/>
                </a:tc>
                <a:tc>
                  <a:txBody>
                    <a:bodyPr/>
                    <a:lstStyle/>
                    <a:p>
                      <a:r>
                        <a:rPr lang="en-GB" sz="1200" dirty="0"/>
                        <a:t>A</a:t>
                      </a:r>
                    </a:p>
                  </a:txBody>
                  <a:tcPr/>
                </a:tc>
                <a:tc>
                  <a:txBody>
                    <a:bodyPr/>
                    <a:lstStyle/>
                    <a:p>
                      <a:r>
                        <a:rPr lang="en-GB" sz="1200" dirty="0"/>
                        <a:t>G</a:t>
                      </a:r>
                    </a:p>
                  </a:txBody>
                  <a:tcPr/>
                </a:tc>
                <a:tc>
                  <a:txBody>
                    <a:bodyPr/>
                    <a:lstStyle/>
                    <a:p>
                      <a:r>
                        <a:rPr lang="en-GB" sz="1200" dirty="0"/>
                        <a:t>The particle model and pressure.</a:t>
                      </a:r>
                    </a:p>
                  </a:txBody>
                  <a:tcPr/>
                </a:tc>
                <a:tc>
                  <a:txBody>
                    <a:bodyPr/>
                    <a:lstStyle/>
                    <a:p>
                      <a:r>
                        <a:rPr lang="en-GB" sz="1200" dirty="0"/>
                        <a:t>R</a:t>
                      </a:r>
                    </a:p>
                  </a:txBody>
                  <a:tcPr/>
                </a:tc>
                <a:tc>
                  <a:txBody>
                    <a:bodyPr/>
                    <a:lstStyle/>
                    <a:p>
                      <a:r>
                        <a:rPr lang="en-GB" sz="1200" dirty="0"/>
                        <a:t>A</a:t>
                      </a:r>
                    </a:p>
                  </a:txBody>
                  <a:tcPr/>
                </a:tc>
                <a:tc>
                  <a:txBody>
                    <a:bodyPr/>
                    <a:lstStyle/>
                    <a:p>
                      <a:r>
                        <a:rPr lang="en-GB" sz="1200" dirty="0"/>
                        <a:t>G</a:t>
                      </a:r>
                    </a:p>
                  </a:txBody>
                  <a:tcPr/>
                </a:tc>
                <a:extLst>
                  <a:ext uri="{0D108BD9-81ED-4DB2-BD59-A6C34878D82A}">
                    <a16:rowId xmlns:a16="http://schemas.microsoft.com/office/drawing/2014/main" val="3051997261"/>
                  </a:ext>
                </a:extLst>
              </a:tr>
            </a:tbl>
          </a:graphicData>
        </a:graphic>
      </p:graphicFrame>
    </p:spTree>
    <p:extLst>
      <p:ext uri="{BB962C8B-B14F-4D97-AF65-F5344CB8AC3E}">
        <p14:creationId xmlns:p14="http://schemas.microsoft.com/office/powerpoint/2010/main" val="1671764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44625" y="1153250"/>
            <a:ext cx="7044600" cy="199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p:nvPr/>
        </p:nvSpPr>
        <p:spPr>
          <a:xfrm>
            <a:off x="0" y="3"/>
            <a:ext cx="7044600" cy="11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595959"/>
                </a:solidFill>
                <a:latin typeface="Fugaz One"/>
                <a:ea typeface="Fugaz One"/>
                <a:cs typeface="Fugaz One"/>
                <a:sym typeface="Fugaz One"/>
              </a:rPr>
              <a:t>What you need to know about ...</a:t>
            </a:r>
            <a:endParaRPr sz="2400">
              <a:solidFill>
                <a:srgbClr val="595959"/>
              </a:solidFill>
              <a:latin typeface="Fugaz One"/>
              <a:ea typeface="Fugaz One"/>
              <a:cs typeface="Fugaz One"/>
              <a:sym typeface="Fugaz One"/>
            </a:endParaRPr>
          </a:p>
        </p:txBody>
      </p:sp>
      <p:sp>
        <p:nvSpPr>
          <p:cNvPr id="56" name="Google Shape;56;p13"/>
          <p:cNvSpPr/>
          <p:nvPr/>
        </p:nvSpPr>
        <p:spPr>
          <a:xfrm>
            <a:off x="2717175" y="415500"/>
            <a:ext cx="4877100" cy="710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Happy Monkey"/>
                <a:ea typeface="Happy Monkey"/>
                <a:cs typeface="Happy Monkey"/>
                <a:sym typeface="Happy Monkey"/>
              </a:rPr>
              <a:t>Kinetic Energy</a:t>
            </a:r>
            <a:endParaRPr sz="1800">
              <a:latin typeface="Happy Monkey"/>
              <a:ea typeface="Happy Monkey"/>
              <a:cs typeface="Happy Monkey"/>
              <a:sym typeface="Happy Monkey"/>
            </a:endParaRPr>
          </a:p>
        </p:txBody>
      </p:sp>
      <p:sp>
        <p:nvSpPr>
          <p:cNvPr id="57" name="Google Shape;57;p13"/>
          <p:cNvSpPr txBox="1"/>
          <p:nvPr/>
        </p:nvSpPr>
        <p:spPr>
          <a:xfrm>
            <a:off x="270775" y="1125900"/>
            <a:ext cx="7044600" cy="19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Kinetic Energy</a:t>
            </a:r>
            <a:endParaRPr sz="1800">
              <a:latin typeface="Fugaz One"/>
              <a:ea typeface="Fugaz One"/>
              <a:cs typeface="Fugaz One"/>
              <a:sym typeface="Fugaz One"/>
            </a:endParaRPr>
          </a:p>
          <a:p>
            <a:pPr marL="0" lvl="0" indent="0" algn="l" rtl="0">
              <a:spcBef>
                <a:spcPts val="0"/>
              </a:spcBef>
              <a:spcAft>
                <a:spcPts val="0"/>
              </a:spcAft>
              <a:buNone/>
            </a:pPr>
            <a:r>
              <a:rPr lang="en-GB" sz="1600" b="1" u="sng">
                <a:latin typeface="Happy Monkey"/>
                <a:ea typeface="Happy Monkey"/>
                <a:cs typeface="Happy Monkey"/>
                <a:sym typeface="Happy Monkey"/>
              </a:rPr>
              <a:t>Kinetic energy is the energy of movement, it is measured in joules</a:t>
            </a:r>
            <a:endParaRPr sz="1600" b="1" u="sng">
              <a:latin typeface="Happy Monkey"/>
              <a:ea typeface="Happy Monkey"/>
              <a:cs typeface="Happy Monkey"/>
              <a:sym typeface="Happy Monkey"/>
            </a:endParaRPr>
          </a:p>
          <a:p>
            <a:pPr marL="0" lvl="0" indent="0" algn="l" rtl="0">
              <a:spcBef>
                <a:spcPts val="0"/>
              </a:spcBef>
              <a:spcAft>
                <a:spcPts val="0"/>
              </a:spcAft>
              <a:buNone/>
            </a:pPr>
            <a:endParaRPr sz="1600" b="1" u="sng">
              <a:latin typeface="Happy Monkey"/>
              <a:ea typeface="Happy Monkey"/>
              <a:cs typeface="Happy Monkey"/>
              <a:sym typeface="Happy Monkey"/>
            </a:endParaRPr>
          </a:p>
          <a:p>
            <a:pPr marL="0" lvl="0" indent="0" algn="ctr" rtl="0">
              <a:spcBef>
                <a:spcPts val="0"/>
              </a:spcBef>
              <a:spcAft>
                <a:spcPts val="0"/>
              </a:spcAft>
              <a:buNone/>
            </a:pPr>
            <a:endParaRPr sz="1800">
              <a:solidFill>
                <a:schemeClr val="dk1"/>
              </a:solidFill>
              <a:latin typeface="Fugaz One"/>
              <a:ea typeface="Fugaz One"/>
              <a:cs typeface="Fugaz One"/>
              <a:sym typeface="Fugaz One"/>
            </a:endParaRPr>
          </a:p>
          <a:p>
            <a:pPr marL="0" lvl="0" indent="0" algn="ctr" rtl="0">
              <a:spcBef>
                <a:spcPts val="0"/>
              </a:spcBef>
              <a:spcAft>
                <a:spcPts val="0"/>
              </a:spcAft>
              <a:buClr>
                <a:schemeClr val="dk1"/>
              </a:buClr>
              <a:buSzPts val="1100"/>
              <a:buFont typeface="Arial"/>
              <a:buNone/>
            </a:pPr>
            <a:r>
              <a:rPr lang="en-GB" sz="1800">
                <a:solidFill>
                  <a:schemeClr val="dk1"/>
                </a:solidFill>
                <a:latin typeface="Fugaz One"/>
                <a:ea typeface="Fugaz One"/>
                <a:cs typeface="Fugaz One"/>
                <a:sym typeface="Fugaz One"/>
              </a:rPr>
              <a:t>Kinetic Energy = 0.5 x mass x speed x speed</a:t>
            </a:r>
            <a:endParaRPr sz="1800">
              <a:solidFill>
                <a:schemeClr val="dk1"/>
              </a:solidFill>
              <a:latin typeface="Fugaz One"/>
              <a:ea typeface="Fugaz One"/>
              <a:cs typeface="Fugaz One"/>
              <a:sym typeface="Fugaz One"/>
            </a:endParaRPr>
          </a:p>
          <a:p>
            <a:pPr marL="0" lvl="0" indent="0" algn="l" rtl="0">
              <a:spcBef>
                <a:spcPts val="0"/>
              </a:spcBef>
              <a:spcAft>
                <a:spcPts val="0"/>
              </a:spcAft>
              <a:buNone/>
            </a:pPr>
            <a:r>
              <a:rPr lang="en-GB">
                <a:latin typeface="Happy Monkey"/>
                <a:ea typeface="Happy Monkey"/>
                <a:cs typeface="Happy Monkey"/>
                <a:sym typeface="Happy Monkey"/>
              </a:rPr>
              <a:t>                                                                              </a:t>
            </a:r>
            <a:r>
              <a:rPr lang="en-GB">
                <a:latin typeface="Fugaz One"/>
                <a:ea typeface="Fugaz One"/>
                <a:cs typeface="Fugaz One"/>
                <a:sym typeface="Fugaz One"/>
              </a:rPr>
              <a:t>     (kg)             (m/s)        </a:t>
            </a:r>
            <a:r>
              <a:rPr lang="en-GB">
                <a:solidFill>
                  <a:schemeClr val="dk1"/>
                </a:solidFill>
                <a:latin typeface="Fugaz One"/>
                <a:ea typeface="Fugaz One"/>
                <a:cs typeface="Fugaz One"/>
                <a:sym typeface="Fugaz One"/>
              </a:rPr>
              <a:t>(m/s)</a:t>
            </a:r>
            <a:endParaRPr>
              <a:latin typeface="Fugaz One"/>
              <a:ea typeface="Fugaz One"/>
              <a:cs typeface="Fugaz One"/>
              <a:sym typeface="Fugaz One"/>
            </a:endParaRPr>
          </a:p>
        </p:txBody>
      </p:sp>
      <p:sp>
        <p:nvSpPr>
          <p:cNvPr id="58" name="Google Shape;58;p13"/>
          <p:cNvSpPr/>
          <p:nvPr/>
        </p:nvSpPr>
        <p:spPr>
          <a:xfrm>
            <a:off x="270775" y="5844900"/>
            <a:ext cx="3299100" cy="44826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txBox="1"/>
          <p:nvPr/>
        </p:nvSpPr>
        <p:spPr>
          <a:xfrm>
            <a:off x="324675" y="5970700"/>
            <a:ext cx="3245100" cy="104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Kinetic energy and mass</a:t>
            </a:r>
            <a:endParaRPr sz="1600">
              <a:latin typeface="Happy Monkey"/>
              <a:ea typeface="Happy Monkey"/>
              <a:cs typeface="Happy Monkey"/>
              <a:sym typeface="Happy Monkey"/>
            </a:endParaRPr>
          </a:p>
          <a:p>
            <a:pPr marL="0" lvl="0" indent="0" algn="l" rtl="0">
              <a:spcBef>
                <a:spcPts val="0"/>
              </a:spcBef>
              <a:spcAft>
                <a:spcPts val="0"/>
              </a:spcAft>
              <a:buNone/>
            </a:pPr>
            <a:r>
              <a:rPr lang="en-GB" sz="1600" u="sng">
                <a:latin typeface="Happy Monkey"/>
                <a:ea typeface="Happy Monkey"/>
                <a:cs typeface="Happy Monkey"/>
                <a:sym typeface="Happy Monkey"/>
              </a:rPr>
              <a:t>The greater the mass, the greater the kinetic energy</a:t>
            </a:r>
            <a:endParaRPr sz="1600" u="sng">
              <a:latin typeface="Happy Monkey"/>
              <a:ea typeface="Happy Monkey"/>
              <a:cs typeface="Happy Monkey"/>
              <a:sym typeface="Happy Monkey"/>
            </a:endParaRPr>
          </a:p>
          <a:p>
            <a:pPr marL="0" lvl="0" indent="0" algn="l" rtl="0">
              <a:spcBef>
                <a:spcPts val="0"/>
              </a:spcBef>
              <a:spcAft>
                <a:spcPts val="0"/>
              </a:spcAft>
              <a:buNone/>
            </a:pPr>
            <a:endParaRPr sz="1600" u="sng">
              <a:latin typeface="Happy Monkey"/>
              <a:ea typeface="Happy Monkey"/>
              <a:cs typeface="Happy Monkey"/>
              <a:sym typeface="Happy Monkey"/>
            </a:endParaRPr>
          </a:p>
          <a:p>
            <a:pPr marL="0" lvl="0" indent="0" algn="l" rtl="0">
              <a:spcBef>
                <a:spcPts val="0"/>
              </a:spcBef>
              <a:spcAft>
                <a:spcPts val="0"/>
              </a:spcAft>
              <a:buNone/>
            </a:pPr>
            <a:endParaRPr sz="1600" u="sng">
              <a:latin typeface="Happy Monkey"/>
              <a:ea typeface="Happy Monkey"/>
              <a:cs typeface="Happy Monkey"/>
              <a:sym typeface="Happy Monkey"/>
            </a:endParaRPr>
          </a:p>
          <a:p>
            <a:pPr marL="0" lvl="0" indent="0" algn="l" rtl="0">
              <a:spcBef>
                <a:spcPts val="0"/>
              </a:spcBef>
              <a:spcAft>
                <a:spcPts val="0"/>
              </a:spcAft>
              <a:buNone/>
            </a:pPr>
            <a:br>
              <a:rPr lang="en-GB" sz="1600" b="1" u="sng">
                <a:latin typeface="Happy Monkey"/>
                <a:ea typeface="Happy Monkey"/>
                <a:cs typeface="Happy Monkey"/>
                <a:sym typeface="Happy Monkey"/>
              </a:rPr>
            </a:br>
            <a:endParaRPr sz="1600" b="1" u="sng">
              <a:latin typeface="Happy Monkey"/>
              <a:ea typeface="Happy Monkey"/>
              <a:cs typeface="Happy Monkey"/>
              <a:sym typeface="Happy Monkey"/>
            </a:endParaRPr>
          </a:p>
        </p:txBody>
      </p:sp>
      <p:sp>
        <p:nvSpPr>
          <p:cNvPr id="60" name="Google Shape;60;p13"/>
          <p:cNvSpPr/>
          <p:nvPr/>
        </p:nvSpPr>
        <p:spPr>
          <a:xfrm>
            <a:off x="244625" y="3394950"/>
            <a:ext cx="7044600" cy="2173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txBox="1"/>
          <p:nvPr/>
        </p:nvSpPr>
        <p:spPr>
          <a:xfrm>
            <a:off x="270775" y="3325800"/>
            <a:ext cx="7044600" cy="181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Example</a:t>
            </a:r>
            <a:endParaRPr sz="1800">
              <a:latin typeface="Fugaz One"/>
              <a:ea typeface="Fugaz One"/>
              <a:cs typeface="Fugaz One"/>
              <a:sym typeface="Fugaz One"/>
            </a:endParaRPr>
          </a:p>
          <a:p>
            <a:pPr marL="0" lvl="0" indent="0" algn="l" rtl="0">
              <a:spcBef>
                <a:spcPts val="0"/>
              </a:spcBef>
              <a:spcAft>
                <a:spcPts val="0"/>
              </a:spcAft>
              <a:buNone/>
            </a:pPr>
            <a:r>
              <a:rPr lang="en-GB" sz="1600">
                <a:latin typeface="Happy Monkey"/>
                <a:ea typeface="Happy Monkey"/>
                <a:cs typeface="Happy Monkey"/>
                <a:sym typeface="Happy Monkey"/>
              </a:rPr>
              <a:t>A car is moving with a </a:t>
            </a:r>
            <a:r>
              <a:rPr lang="en-GB" sz="1600" b="1">
                <a:latin typeface="Happy Monkey"/>
                <a:ea typeface="Happy Monkey"/>
                <a:cs typeface="Happy Monkey"/>
                <a:sym typeface="Happy Monkey"/>
              </a:rPr>
              <a:t>speed of  10 m/s</a:t>
            </a:r>
            <a:r>
              <a:rPr lang="en-GB" sz="1600">
                <a:latin typeface="Happy Monkey"/>
                <a:ea typeface="Happy Monkey"/>
                <a:cs typeface="Happy Monkey"/>
                <a:sym typeface="Happy Monkey"/>
              </a:rPr>
              <a:t> and has a </a:t>
            </a:r>
            <a:r>
              <a:rPr lang="en-GB" sz="1600" b="1">
                <a:latin typeface="Happy Monkey"/>
                <a:ea typeface="Happy Monkey"/>
                <a:cs typeface="Happy Monkey"/>
                <a:sym typeface="Happy Monkey"/>
              </a:rPr>
              <a:t>mass of 2500 kg</a:t>
            </a:r>
            <a:r>
              <a:rPr lang="en-GB" sz="1600">
                <a:latin typeface="Happy Monkey"/>
                <a:ea typeface="Happy Monkey"/>
                <a:cs typeface="Happy Monkey"/>
                <a:sym typeface="Happy Monkey"/>
              </a:rPr>
              <a:t>. What is the </a:t>
            </a:r>
            <a:r>
              <a:rPr lang="en-GB" sz="1600" b="1">
                <a:latin typeface="Happy Monkey"/>
                <a:ea typeface="Happy Monkey"/>
                <a:cs typeface="Happy Monkey"/>
                <a:sym typeface="Happy Monkey"/>
              </a:rPr>
              <a:t>kinetic energy </a:t>
            </a:r>
            <a:r>
              <a:rPr lang="en-GB" sz="1600">
                <a:latin typeface="Happy Monkey"/>
                <a:ea typeface="Happy Monkey"/>
                <a:cs typeface="Happy Monkey"/>
                <a:sym typeface="Happy Monkey"/>
              </a:rPr>
              <a:t>of the car?</a:t>
            </a:r>
            <a:endParaRPr sz="1600">
              <a:latin typeface="Happy Monkey"/>
              <a:ea typeface="Happy Monkey"/>
              <a:cs typeface="Happy Monkey"/>
              <a:sym typeface="Happy Monkey"/>
            </a:endParaRPr>
          </a:p>
          <a:p>
            <a:pPr marL="0" lvl="0" indent="0" algn="l" rtl="0">
              <a:spcBef>
                <a:spcPts val="0"/>
              </a:spcBef>
              <a:spcAft>
                <a:spcPts val="0"/>
              </a:spcAft>
              <a:buNone/>
            </a:pPr>
            <a:endParaRPr sz="1600">
              <a:latin typeface="Happy Monkey"/>
              <a:ea typeface="Happy Monkey"/>
              <a:cs typeface="Happy Monkey"/>
              <a:sym typeface="Happy Monkey"/>
            </a:endParaRPr>
          </a:p>
          <a:p>
            <a:pPr marL="0" lvl="0" indent="0" algn="l" rtl="0">
              <a:spcBef>
                <a:spcPts val="0"/>
              </a:spcBef>
              <a:spcAft>
                <a:spcPts val="0"/>
              </a:spcAft>
              <a:buNone/>
            </a:pPr>
            <a:r>
              <a:rPr lang="en-GB" sz="1600">
                <a:latin typeface="Happy Monkey"/>
                <a:ea typeface="Happy Monkey"/>
                <a:cs typeface="Happy Monkey"/>
                <a:sym typeface="Happy Monkey"/>
              </a:rPr>
              <a:t>Kinetic energy = 0.5 x mass x speed x speed</a:t>
            </a:r>
            <a:endParaRPr sz="1600">
              <a:latin typeface="Happy Monkey"/>
              <a:ea typeface="Happy Monkey"/>
              <a:cs typeface="Happy Monkey"/>
              <a:sym typeface="Happy Monkey"/>
            </a:endParaRPr>
          </a:p>
          <a:p>
            <a:pPr marL="0" lvl="0" indent="0" algn="l" rtl="0">
              <a:spcBef>
                <a:spcPts val="0"/>
              </a:spcBef>
              <a:spcAft>
                <a:spcPts val="0"/>
              </a:spcAft>
              <a:buNone/>
            </a:pPr>
            <a:r>
              <a:rPr lang="en-GB" sz="1600">
                <a:latin typeface="Happy Monkey"/>
                <a:ea typeface="Happy Monkey"/>
                <a:cs typeface="Happy Monkey"/>
                <a:sym typeface="Happy Monkey"/>
              </a:rPr>
              <a:t>Kinetic energy = 0.5 x 2500 x 10 x 10 </a:t>
            </a:r>
            <a:endParaRPr sz="1600">
              <a:latin typeface="Happy Monkey"/>
              <a:ea typeface="Happy Monkey"/>
              <a:cs typeface="Happy Monkey"/>
              <a:sym typeface="Happy Monkey"/>
            </a:endParaRPr>
          </a:p>
          <a:p>
            <a:pPr marL="0" lvl="0" indent="0" algn="l" rtl="0">
              <a:spcBef>
                <a:spcPts val="0"/>
              </a:spcBef>
              <a:spcAft>
                <a:spcPts val="0"/>
              </a:spcAft>
              <a:buNone/>
            </a:pPr>
            <a:r>
              <a:rPr lang="en-GB" sz="1600">
                <a:latin typeface="Happy Monkey"/>
                <a:ea typeface="Happy Monkey"/>
                <a:cs typeface="Happy Monkey"/>
                <a:sym typeface="Happy Monkey"/>
              </a:rPr>
              <a:t>Kinetic energy = 125 000 J</a:t>
            </a:r>
            <a:endParaRPr sz="1800">
              <a:solidFill>
                <a:schemeClr val="dk1"/>
              </a:solidFill>
              <a:latin typeface="Fugaz One"/>
              <a:ea typeface="Fugaz One"/>
              <a:cs typeface="Fugaz One"/>
              <a:sym typeface="Fugaz One"/>
            </a:endParaRPr>
          </a:p>
          <a:p>
            <a:pPr marL="0" lvl="0" indent="0" algn="l" rtl="0">
              <a:spcBef>
                <a:spcPts val="0"/>
              </a:spcBef>
              <a:spcAft>
                <a:spcPts val="0"/>
              </a:spcAft>
              <a:buNone/>
            </a:pPr>
            <a:endParaRPr sz="1600" b="1" u="sng">
              <a:latin typeface="Happy Monkey"/>
              <a:ea typeface="Happy Monkey"/>
              <a:cs typeface="Happy Monkey"/>
              <a:sym typeface="Happy Monkey"/>
            </a:endParaRPr>
          </a:p>
        </p:txBody>
      </p:sp>
      <p:sp>
        <p:nvSpPr>
          <p:cNvPr id="62" name="Google Shape;62;p13"/>
          <p:cNvSpPr/>
          <p:nvPr/>
        </p:nvSpPr>
        <p:spPr>
          <a:xfrm>
            <a:off x="3936225" y="5844900"/>
            <a:ext cx="3299100" cy="44826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 name="Google Shape;63;p13"/>
          <p:cNvPicPr preferRelativeResize="0"/>
          <p:nvPr/>
        </p:nvPicPr>
        <p:blipFill rotWithShape="1">
          <a:blip r:embed="rId3">
            <a:alphaModFix/>
          </a:blip>
          <a:srcRect l="14254" r="14793" b="17314"/>
          <a:stretch/>
        </p:blipFill>
        <p:spPr>
          <a:xfrm>
            <a:off x="987635" y="7557650"/>
            <a:ext cx="1865376" cy="2173799"/>
          </a:xfrm>
          <a:prstGeom prst="rect">
            <a:avLst/>
          </a:prstGeom>
          <a:noFill/>
          <a:ln>
            <a:noFill/>
          </a:ln>
        </p:spPr>
      </p:pic>
      <p:sp>
        <p:nvSpPr>
          <p:cNvPr id="64" name="Google Shape;64;p13"/>
          <p:cNvSpPr txBox="1"/>
          <p:nvPr/>
        </p:nvSpPr>
        <p:spPr>
          <a:xfrm>
            <a:off x="3963225" y="5970700"/>
            <a:ext cx="3245100" cy="104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Kinetic energy and mass</a:t>
            </a:r>
            <a:endParaRPr sz="1600">
              <a:latin typeface="Happy Monkey"/>
              <a:ea typeface="Happy Monkey"/>
              <a:cs typeface="Happy Monkey"/>
              <a:sym typeface="Happy Monkey"/>
            </a:endParaRPr>
          </a:p>
          <a:p>
            <a:pPr marL="0" lvl="0" indent="0" algn="l" rtl="0">
              <a:spcBef>
                <a:spcPts val="0"/>
              </a:spcBef>
              <a:spcAft>
                <a:spcPts val="0"/>
              </a:spcAft>
              <a:buNone/>
            </a:pPr>
            <a:r>
              <a:rPr lang="en-GB" sz="1600" u="sng">
                <a:latin typeface="Happy Monkey"/>
                <a:ea typeface="Happy Monkey"/>
                <a:cs typeface="Happy Monkey"/>
                <a:sym typeface="Happy Monkey"/>
              </a:rPr>
              <a:t>The greater the speed, the greater the kinetic energy</a:t>
            </a:r>
            <a:endParaRPr sz="1600" u="sng">
              <a:latin typeface="Happy Monkey"/>
              <a:ea typeface="Happy Monkey"/>
              <a:cs typeface="Happy Monkey"/>
              <a:sym typeface="Happy Monkey"/>
            </a:endParaRPr>
          </a:p>
          <a:p>
            <a:pPr marL="0" lvl="0" indent="0" algn="l" rtl="0">
              <a:spcBef>
                <a:spcPts val="0"/>
              </a:spcBef>
              <a:spcAft>
                <a:spcPts val="0"/>
              </a:spcAft>
              <a:buNone/>
            </a:pPr>
            <a:endParaRPr sz="1600" u="sng">
              <a:latin typeface="Happy Monkey"/>
              <a:ea typeface="Happy Monkey"/>
              <a:cs typeface="Happy Monkey"/>
              <a:sym typeface="Happy Monkey"/>
            </a:endParaRPr>
          </a:p>
          <a:p>
            <a:pPr marL="0" lvl="0" indent="0" algn="l" rtl="0">
              <a:spcBef>
                <a:spcPts val="0"/>
              </a:spcBef>
              <a:spcAft>
                <a:spcPts val="0"/>
              </a:spcAft>
              <a:buNone/>
            </a:pPr>
            <a:endParaRPr sz="1600" u="sng">
              <a:latin typeface="Happy Monkey"/>
              <a:ea typeface="Happy Monkey"/>
              <a:cs typeface="Happy Monkey"/>
              <a:sym typeface="Happy Monkey"/>
            </a:endParaRPr>
          </a:p>
          <a:p>
            <a:pPr marL="0" lvl="0" indent="0" algn="l" rtl="0">
              <a:spcBef>
                <a:spcPts val="0"/>
              </a:spcBef>
              <a:spcAft>
                <a:spcPts val="0"/>
              </a:spcAft>
              <a:buNone/>
            </a:pPr>
            <a:br>
              <a:rPr lang="en-GB" sz="1600" b="1" u="sng">
                <a:latin typeface="Happy Monkey"/>
                <a:ea typeface="Happy Monkey"/>
                <a:cs typeface="Happy Monkey"/>
                <a:sym typeface="Happy Monkey"/>
              </a:rPr>
            </a:br>
            <a:endParaRPr sz="1600" b="1" u="sng">
              <a:latin typeface="Happy Monkey"/>
              <a:ea typeface="Happy Monkey"/>
              <a:cs typeface="Happy Monkey"/>
              <a:sym typeface="Happy Monkey"/>
            </a:endParaRPr>
          </a:p>
        </p:txBody>
      </p:sp>
      <p:pic>
        <p:nvPicPr>
          <p:cNvPr id="65" name="Google Shape;65;p13"/>
          <p:cNvPicPr preferRelativeResize="0"/>
          <p:nvPr/>
        </p:nvPicPr>
        <p:blipFill rotWithShape="1">
          <a:blip r:embed="rId4">
            <a:alphaModFix/>
          </a:blip>
          <a:srcRect t="6420" b="19697"/>
          <a:stretch/>
        </p:blipFill>
        <p:spPr>
          <a:xfrm>
            <a:off x="4114644" y="7557646"/>
            <a:ext cx="2942263" cy="21737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44625" y="1153250"/>
            <a:ext cx="7044600" cy="199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p:nvPr/>
        </p:nvSpPr>
        <p:spPr>
          <a:xfrm>
            <a:off x="0" y="3"/>
            <a:ext cx="7044600" cy="11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595959"/>
                </a:solidFill>
                <a:latin typeface="Fugaz One"/>
                <a:ea typeface="Fugaz One"/>
                <a:cs typeface="Fugaz One"/>
                <a:sym typeface="Fugaz One"/>
              </a:rPr>
              <a:t>What you need to know about ...</a:t>
            </a:r>
            <a:endParaRPr sz="2400">
              <a:solidFill>
                <a:srgbClr val="595959"/>
              </a:solidFill>
              <a:latin typeface="Fugaz One"/>
              <a:ea typeface="Fugaz One"/>
              <a:cs typeface="Fugaz One"/>
              <a:sym typeface="Fugaz One"/>
            </a:endParaRPr>
          </a:p>
        </p:txBody>
      </p:sp>
      <p:sp>
        <p:nvSpPr>
          <p:cNvPr id="56" name="Google Shape;56;p13"/>
          <p:cNvSpPr/>
          <p:nvPr/>
        </p:nvSpPr>
        <p:spPr>
          <a:xfrm>
            <a:off x="2717175" y="415500"/>
            <a:ext cx="4877100" cy="710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Happy Monkey"/>
                <a:ea typeface="Happy Monkey"/>
                <a:cs typeface="Happy Monkey"/>
                <a:sym typeface="Happy Monkey"/>
              </a:rPr>
              <a:t>Efficiency</a:t>
            </a:r>
            <a:endParaRPr sz="1800">
              <a:latin typeface="Happy Monkey"/>
              <a:ea typeface="Happy Monkey"/>
              <a:cs typeface="Happy Monkey"/>
              <a:sym typeface="Happy Monkey"/>
            </a:endParaRPr>
          </a:p>
        </p:txBody>
      </p:sp>
      <p:sp>
        <p:nvSpPr>
          <p:cNvPr id="57" name="Google Shape;57;p13"/>
          <p:cNvSpPr txBox="1"/>
          <p:nvPr/>
        </p:nvSpPr>
        <p:spPr>
          <a:xfrm>
            <a:off x="270775" y="1125900"/>
            <a:ext cx="7044600" cy="19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b="1" u="sng" dirty="0">
                <a:latin typeface="Happy Monkey"/>
                <a:ea typeface="Happy Monkey"/>
                <a:cs typeface="Happy Monkey"/>
                <a:sym typeface="Happy Monkey"/>
              </a:rPr>
              <a:t>Efficiency is a measure of how much energy is used usefully in a situation, the lower the wasted energy the more </a:t>
            </a:r>
            <a:r>
              <a:rPr lang="en-GB" sz="1600" b="1" u="sng" dirty="0" err="1">
                <a:latin typeface="Happy Monkey"/>
                <a:ea typeface="Happy Monkey"/>
                <a:cs typeface="Happy Monkey"/>
                <a:sym typeface="Happy Monkey"/>
              </a:rPr>
              <a:t>efficienct</a:t>
            </a:r>
            <a:r>
              <a:rPr lang="en-GB" sz="1600" b="1" u="sng" dirty="0">
                <a:latin typeface="Happy Monkey"/>
                <a:ea typeface="Happy Monkey"/>
                <a:cs typeface="Happy Monkey"/>
                <a:sym typeface="Happy Monkey"/>
              </a:rPr>
              <a:t> a device is.</a:t>
            </a:r>
            <a:endParaRPr sz="1600" b="1" u="sng" dirty="0">
              <a:latin typeface="Happy Monkey"/>
              <a:ea typeface="Happy Monkey"/>
              <a:cs typeface="Happy Monkey"/>
              <a:sym typeface="Happy Monkey"/>
            </a:endParaRPr>
          </a:p>
          <a:p>
            <a:pPr marL="0" lvl="0" indent="0" algn="l" rtl="0">
              <a:spcBef>
                <a:spcPts val="0"/>
              </a:spcBef>
              <a:spcAft>
                <a:spcPts val="0"/>
              </a:spcAft>
              <a:buNone/>
            </a:pPr>
            <a:endParaRPr sz="1800" dirty="0">
              <a:solidFill>
                <a:schemeClr val="dk1"/>
              </a:solidFill>
              <a:latin typeface="Fugaz One"/>
              <a:ea typeface="Fugaz One"/>
              <a:cs typeface="Fugaz One"/>
              <a:sym typeface="Fugaz One"/>
            </a:endParaRPr>
          </a:p>
          <a:p>
            <a:pPr marL="0" lvl="0" indent="0" algn="ctr" rtl="0">
              <a:spcBef>
                <a:spcPts val="0"/>
              </a:spcBef>
              <a:spcAft>
                <a:spcPts val="0"/>
              </a:spcAft>
              <a:buClr>
                <a:schemeClr val="dk1"/>
              </a:buClr>
              <a:buSzPts val="1100"/>
              <a:buFont typeface="Arial"/>
              <a:buNone/>
            </a:pPr>
            <a:r>
              <a:rPr lang="en-GB" sz="1800" dirty="0">
                <a:solidFill>
                  <a:schemeClr val="dk1"/>
                </a:solidFill>
                <a:latin typeface="Fugaz One"/>
                <a:ea typeface="Fugaz One"/>
                <a:cs typeface="Fugaz One"/>
                <a:sym typeface="Fugaz One"/>
              </a:rPr>
              <a:t>Efficiency = (useful energy ÷ total energy) x 100</a:t>
            </a:r>
            <a:endParaRPr sz="1800" dirty="0">
              <a:solidFill>
                <a:schemeClr val="dk1"/>
              </a:solidFill>
              <a:latin typeface="Fugaz One"/>
              <a:ea typeface="Fugaz One"/>
              <a:cs typeface="Fugaz One"/>
              <a:sym typeface="Fugaz One"/>
            </a:endParaRPr>
          </a:p>
          <a:p>
            <a:pPr marL="0" lvl="0" indent="0" algn="l" rtl="0">
              <a:spcBef>
                <a:spcPts val="0"/>
              </a:spcBef>
              <a:spcAft>
                <a:spcPts val="0"/>
              </a:spcAft>
              <a:buNone/>
            </a:pPr>
            <a:r>
              <a:rPr lang="en-GB" dirty="0">
                <a:latin typeface="Happy Monkey"/>
                <a:ea typeface="Happy Monkey"/>
                <a:cs typeface="Happy Monkey"/>
                <a:sym typeface="Happy Monkey"/>
              </a:rPr>
              <a:t>                                                                              </a:t>
            </a:r>
            <a:r>
              <a:rPr lang="en-GB" dirty="0">
                <a:latin typeface="Fugaz One"/>
                <a:ea typeface="Fugaz One"/>
                <a:cs typeface="Fugaz One"/>
                <a:sym typeface="Fugaz One"/>
              </a:rPr>
              <a:t>     </a:t>
            </a:r>
            <a:endParaRPr dirty="0">
              <a:latin typeface="Fugaz One"/>
              <a:ea typeface="Fugaz One"/>
              <a:cs typeface="Fugaz One"/>
              <a:sym typeface="Fugaz One"/>
            </a:endParaRPr>
          </a:p>
        </p:txBody>
      </p:sp>
      <p:sp>
        <p:nvSpPr>
          <p:cNvPr id="58" name="Google Shape;58;p13"/>
          <p:cNvSpPr/>
          <p:nvPr/>
        </p:nvSpPr>
        <p:spPr>
          <a:xfrm>
            <a:off x="270775" y="5636650"/>
            <a:ext cx="3299100" cy="46908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txBox="1"/>
          <p:nvPr/>
        </p:nvSpPr>
        <p:spPr>
          <a:xfrm>
            <a:off x="297775" y="5636650"/>
            <a:ext cx="3245100" cy="104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Increasing efficiency</a:t>
            </a:r>
            <a:endParaRPr sz="1600">
              <a:latin typeface="Happy Monkey"/>
              <a:ea typeface="Happy Monkey"/>
              <a:cs typeface="Happy Monkey"/>
              <a:sym typeface="Happy Monkey"/>
            </a:endParaRPr>
          </a:p>
          <a:p>
            <a:pPr marL="0" lvl="0" indent="0" algn="l" rtl="0">
              <a:spcBef>
                <a:spcPts val="0"/>
              </a:spcBef>
              <a:spcAft>
                <a:spcPts val="0"/>
              </a:spcAft>
              <a:buNone/>
            </a:pPr>
            <a:r>
              <a:rPr lang="en-GB" sz="1600" b="1" u="sng">
                <a:latin typeface="Happy Monkey"/>
                <a:ea typeface="Happy Monkey"/>
                <a:cs typeface="Happy Monkey"/>
                <a:sym typeface="Happy Monkey"/>
              </a:rPr>
              <a:t>Efficiency</a:t>
            </a:r>
            <a:r>
              <a:rPr lang="en-GB" sz="1600" u="sng">
                <a:latin typeface="Happy Monkey"/>
                <a:ea typeface="Happy Monkey"/>
                <a:cs typeface="Happy Monkey"/>
                <a:sym typeface="Happy Monkey"/>
              </a:rPr>
              <a:t> can be increased by </a:t>
            </a:r>
            <a:r>
              <a:rPr lang="en-GB" sz="1600" b="1" u="sng">
                <a:latin typeface="Happy Monkey"/>
                <a:ea typeface="Happy Monkey"/>
                <a:cs typeface="Happy Monkey"/>
                <a:sym typeface="Happy Monkey"/>
              </a:rPr>
              <a:t>reducing wasted energy</a:t>
            </a:r>
            <a:r>
              <a:rPr lang="en-GB" sz="1600" u="sng">
                <a:latin typeface="Happy Monkey"/>
                <a:ea typeface="Happy Monkey"/>
                <a:cs typeface="Happy Monkey"/>
                <a:sym typeface="Happy Monkey"/>
              </a:rPr>
              <a:t>, examples of how to do this include:</a:t>
            </a:r>
            <a:endParaRPr sz="1600" u="sng">
              <a:latin typeface="Happy Monkey"/>
              <a:ea typeface="Happy Monkey"/>
              <a:cs typeface="Happy Monkey"/>
              <a:sym typeface="Happy Monkey"/>
            </a:endParaRPr>
          </a:p>
          <a:p>
            <a:pPr marL="0" lvl="0" indent="0" algn="l" rtl="0">
              <a:spcBef>
                <a:spcPts val="0"/>
              </a:spcBef>
              <a:spcAft>
                <a:spcPts val="0"/>
              </a:spcAft>
              <a:buNone/>
            </a:pPr>
            <a:endParaRPr sz="1600" u="sng">
              <a:latin typeface="Happy Monkey"/>
              <a:ea typeface="Happy Monkey"/>
              <a:cs typeface="Happy Monkey"/>
              <a:sym typeface="Happy Monkey"/>
            </a:endParaRPr>
          </a:p>
          <a:p>
            <a:pPr marL="0" lvl="0" indent="0" algn="l" rtl="0">
              <a:spcBef>
                <a:spcPts val="0"/>
              </a:spcBef>
              <a:spcAft>
                <a:spcPts val="0"/>
              </a:spcAft>
              <a:buNone/>
            </a:pPr>
            <a:r>
              <a:rPr lang="en-GB" sz="1600" u="sng">
                <a:latin typeface="Happy Monkey"/>
                <a:ea typeface="Happy Monkey"/>
                <a:cs typeface="Happy Monkey"/>
                <a:sym typeface="Happy Monkey"/>
              </a:rPr>
              <a:t>Using </a:t>
            </a:r>
            <a:r>
              <a:rPr lang="en-GB" sz="1600" b="1" u="sng">
                <a:latin typeface="Happy Monkey"/>
                <a:ea typeface="Happy Monkey"/>
                <a:cs typeface="Happy Monkey"/>
                <a:sym typeface="Happy Monkey"/>
              </a:rPr>
              <a:t>lubricants</a:t>
            </a:r>
            <a:r>
              <a:rPr lang="en-GB" sz="1600" u="sng">
                <a:latin typeface="Happy Monkey"/>
                <a:ea typeface="Happy Monkey"/>
                <a:cs typeface="Happy Monkey"/>
                <a:sym typeface="Happy Monkey"/>
              </a:rPr>
              <a:t> to prevent moving parts rubbing together</a:t>
            </a:r>
            <a:endParaRPr sz="1600" u="sng">
              <a:latin typeface="Happy Monkey"/>
              <a:ea typeface="Happy Monkey"/>
              <a:cs typeface="Happy Monkey"/>
              <a:sym typeface="Happy Monkey"/>
            </a:endParaRPr>
          </a:p>
          <a:p>
            <a:pPr marL="0" lvl="0" indent="0" algn="l" rtl="0">
              <a:spcBef>
                <a:spcPts val="0"/>
              </a:spcBef>
              <a:spcAft>
                <a:spcPts val="0"/>
              </a:spcAft>
              <a:buNone/>
            </a:pPr>
            <a:endParaRPr sz="1600" u="sng">
              <a:latin typeface="Happy Monkey"/>
              <a:ea typeface="Happy Monkey"/>
              <a:cs typeface="Happy Monkey"/>
              <a:sym typeface="Happy Monkey"/>
            </a:endParaRPr>
          </a:p>
          <a:p>
            <a:pPr marL="0" lvl="0" indent="0" algn="l" rtl="0">
              <a:spcBef>
                <a:spcPts val="0"/>
              </a:spcBef>
              <a:spcAft>
                <a:spcPts val="0"/>
              </a:spcAft>
              <a:buNone/>
            </a:pPr>
            <a:endParaRPr sz="1600" u="sng">
              <a:latin typeface="Happy Monkey"/>
              <a:ea typeface="Happy Monkey"/>
              <a:cs typeface="Happy Monkey"/>
              <a:sym typeface="Happy Monkey"/>
            </a:endParaRPr>
          </a:p>
          <a:p>
            <a:pPr marL="0" lvl="0" indent="0" algn="l" rtl="0">
              <a:spcBef>
                <a:spcPts val="0"/>
              </a:spcBef>
              <a:spcAft>
                <a:spcPts val="0"/>
              </a:spcAft>
              <a:buNone/>
            </a:pPr>
            <a:endParaRPr sz="1600" u="sng">
              <a:latin typeface="Happy Monkey"/>
              <a:ea typeface="Happy Monkey"/>
              <a:cs typeface="Happy Monkey"/>
              <a:sym typeface="Happy Monkey"/>
            </a:endParaRPr>
          </a:p>
          <a:p>
            <a:pPr marL="0" lvl="0" indent="0" algn="l" rtl="0">
              <a:spcBef>
                <a:spcPts val="0"/>
              </a:spcBef>
              <a:spcAft>
                <a:spcPts val="0"/>
              </a:spcAft>
              <a:buNone/>
            </a:pPr>
            <a:r>
              <a:rPr lang="en-GB" sz="1600" u="sng">
                <a:latin typeface="Happy Monkey"/>
                <a:ea typeface="Happy Monkey"/>
                <a:cs typeface="Happy Monkey"/>
                <a:sym typeface="Happy Monkey"/>
              </a:rPr>
              <a:t>For heaters reducing wasted energy to the surroundings by using </a:t>
            </a:r>
            <a:r>
              <a:rPr lang="en-GB" sz="1600" b="1" u="sng">
                <a:latin typeface="Happy Monkey"/>
                <a:ea typeface="Happy Monkey"/>
                <a:cs typeface="Happy Monkey"/>
                <a:sym typeface="Happy Monkey"/>
              </a:rPr>
              <a:t>insulation</a:t>
            </a:r>
            <a:endParaRPr sz="1600" b="1" u="sng">
              <a:latin typeface="Happy Monkey"/>
              <a:ea typeface="Happy Monkey"/>
              <a:cs typeface="Happy Monkey"/>
              <a:sym typeface="Happy Monkey"/>
            </a:endParaRPr>
          </a:p>
          <a:p>
            <a:pPr marL="0" lvl="0" indent="0" algn="l" rtl="0">
              <a:spcBef>
                <a:spcPts val="0"/>
              </a:spcBef>
              <a:spcAft>
                <a:spcPts val="0"/>
              </a:spcAft>
              <a:buNone/>
            </a:pPr>
            <a:endParaRPr sz="1600" u="sng">
              <a:latin typeface="Happy Monkey"/>
              <a:ea typeface="Happy Monkey"/>
              <a:cs typeface="Happy Monkey"/>
              <a:sym typeface="Happy Monkey"/>
            </a:endParaRPr>
          </a:p>
          <a:p>
            <a:pPr marL="0" lvl="0" indent="0" algn="l" rtl="0">
              <a:spcBef>
                <a:spcPts val="0"/>
              </a:spcBef>
              <a:spcAft>
                <a:spcPts val="0"/>
              </a:spcAft>
              <a:buNone/>
            </a:pPr>
            <a:endParaRPr sz="1600" u="sng">
              <a:latin typeface="Happy Monkey"/>
              <a:ea typeface="Happy Monkey"/>
              <a:cs typeface="Happy Monkey"/>
              <a:sym typeface="Happy Monkey"/>
            </a:endParaRPr>
          </a:p>
          <a:p>
            <a:pPr marL="0" lvl="0" indent="0" algn="l" rtl="0">
              <a:spcBef>
                <a:spcPts val="0"/>
              </a:spcBef>
              <a:spcAft>
                <a:spcPts val="0"/>
              </a:spcAft>
              <a:buNone/>
            </a:pPr>
            <a:br>
              <a:rPr lang="en-GB" sz="1600" b="1" u="sng">
                <a:latin typeface="Happy Monkey"/>
                <a:ea typeface="Happy Monkey"/>
                <a:cs typeface="Happy Monkey"/>
                <a:sym typeface="Happy Monkey"/>
              </a:rPr>
            </a:br>
            <a:endParaRPr sz="1600" b="1" u="sng">
              <a:latin typeface="Happy Monkey"/>
              <a:ea typeface="Happy Monkey"/>
              <a:cs typeface="Happy Monkey"/>
              <a:sym typeface="Happy Monkey"/>
            </a:endParaRPr>
          </a:p>
        </p:txBody>
      </p:sp>
      <p:sp>
        <p:nvSpPr>
          <p:cNvPr id="60" name="Google Shape;60;p13"/>
          <p:cNvSpPr/>
          <p:nvPr/>
        </p:nvSpPr>
        <p:spPr>
          <a:xfrm>
            <a:off x="244625" y="3394950"/>
            <a:ext cx="7044600" cy="199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txBox="1"/>
          <p:nvPr/>
        </p:nvSpPr>
        <p:spPr>
          <a:xfrm>
            <a:off x="270775" y="3325800"/>
            <a:ext cx="7044600" cy="181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a:latin typeface="Fugaz One"/>
                <a:ea typeface="Fugaz One"/>
                <a:cs typeface="Fugaz One"/>
                <a:sym typeface="Fugaz One"/>
              </a:rPr>
              <a:t>Example</a:t>
            </a:r>
            <a:endParaRPr sz="1800" dirty="0">
              <a:latin typeface="Fugaz One"/>
              <a:ea typeface="Fugaz One"/>
              <a:cs typeface="Fugaz One"/>
              <a:sym typeface="Fugaz One"/>
            </a:endParaRPr>
          </a:p>
          <a:p>
            <a:pPr marL="0" lvl="0" indent="0" algn="l" rtl="0">
              <a:spcBef>
                <a:spcPts val="0"/>
              </a:spcBef>
              <a:spcAft>
                <a:spcPts val="0"/>
              </a:spcAft>
              <a:buNone/>
            </a:pPr>
            <a:r>
              <a:rPr lang="en-GB" sz="1600" dirty="0">
                <a:latin typeface="Happy Monkey"/>
                <a:ea typeface="Happy Monkey"/>
                <a:cs typeface="Happy Monkey"/>
                <a:sym typeface="Happy Monkey"/>
              </a:rPr>
              <a:t>A light bulb has </a:t>
            </a:r>
            <a:r>
              <a:rPr lang="en-GB" sz="1600" b="1" dirty="0">
                <a:latin typeface="Happy Monkey"/>
                <a:ea typeface="Happy Monkey"/>
                <a:cs typeface="Happy Monkey"/>
                <a:sym typeface="Happy Monkey"/>
              </a:rPr>
              <a:t>500 J </a:t>
            </a:r>
            <a:r>
              <a:rPr lang="en-GB" sz="1600" dirty="0">
                <a:latin typeface="Happy Monkey"/>
                <a:ea typeface="Happy Monkey"/>
                <a:cs typeface="Happy Monkey"/>
                <a:sym typeface="Happy Monkey"/>
              </a:rPr>
              <a:t>of electrical energy provided to it, if </a:t>
            </a:r>
            <a:r>
              <a:rPr lang="en-GB" sz="1600" b="1" dirty="0">
                <a:latin typeface="Happy Monkey"/>
                <a:ea typeface="Happy Monkey"/>
                <a:cs typeface="Happy Monkey"/>
                <a:sym typeface="Happy Monkey"/>
              </a:rPr>
              <a:t>200 J</a:t>
            </a:r>
            <a:r>
              <a:rPr lang="en-GB" sz="1600" dirty="0">
                <a:latin typeface="Happy Monkey"/>
                <a:ea typeface="Happy Monkey"/>
                <a:cs typeface="Happy Monkey"/>
                <a:sym typeface="Happy Monkey"/>
              </a:rPr>
              <a:t> is transferred as light, what is the efficiency of the light bulb?</a:t>
            </a:r>
            <a:endParaRPr sz="1600" dirty="0">
              <a:latin typeface="Happy Monkey"/>
              <a:ea typeface="Happy Monkey"/>
              <a:cs typeface="Happy Monkey"/>
              <a:sym typeface="Happy Monkey"/>
            </a:endParaRPr>
          </a:p>
          <a:p>
            <a:pPr marL="0" lvl="0" indent="0" algn="l" rtl="0">
              <a:spcBef>
                <a:spcPts val="0"/>
              </a:spcBef>
              <a:spcAft>
                <a:spcPts val="0"/>
              </a:spcAft>
              <a:buNone/>
            </a:pPr>
            <a:endParaRPr sz="1600" dirty="0">
              <a:latin typeface="Happy Monkey"/>
              <a:ea typeface="Happy Monkey"/>
              <a:cs typeface="Happy Monkey"/>
              <a:sym typeface="Happy Monkey"/>
            </a:endParaRPr>
          </a:p>
          <a:p>
            <a:pPr marL="0" lvl="0" indent="0" algn="l" rtl="0">
              <a:spcBef>
                <a:spcPts val="0"/>
              </a:spcBef>
              <a:spcAft>
                <a:spcPts val="0"/>
              </a:spcAft>
              <a:buClr>
                <a:schemeClr val="dk1"/>
              </a:buClr>
              <a:buSzPts val="1100"/>
              <a:buFont typeface="Arial"/>
              <a:buNone/>
            </a:pPr>
            <a:r>
              <a:rPr lang="en-GB" sz="1600" dirty="0">
                <a:solidFill>
                  <a:schemeClr val="dk1"/>
                </a:solidFill>
                <a:latin typeface="Happy Monkey"/>
                <a:ea typeface="Happy Monkey"/>
                <a:cs typeface="Happy Monkey"/>
                <a:sym typeface="Happy Monkey"/>
              </a:rPr>
              <a:t>Efficiency = (useful energy ÷ total energy) x 100</a:t>
            </a:r>
            <a:endParaRPr sz="1600" dirty="0">
              <a:latin typeface="Happy Monkey"/>
              <a:ea typeface="Happy Monkey"/>
              <a:cs typeface="Happy Monkey"/>
              <a:sym typeface="Happy Monkey"/>
            </a:endParaRPr>
          </a:p>
          <a:p>
            <a:pPr marL="0" lvl="0" indent="0" algn="l" rtl="0">
              <a:spcBef>
                <a:spcPts val="0"/>
              </a:spcBef>
              <a:spcAft>
                <a:spcPts val="0"/>
              </a:spcAft>
              <a:buNone/>
            </a:pPr>
            <a:r>
              <a:rPr lang="en-GB" sz="1600" dirty="0">
                <a:solidFill>
                  <a:schemeClr val="dk1"/>
                </a:solidFill>
                <a:latin typeface="Happy Monkey"/>
                <a:ea typeface="Happy Monkey"/>
                <a:cs typeface="Happy Monkey"/>
                <a:sym typeface="Happy Monkey"/>
              </a:rPr>
              <a:t>Efficiency = (200 ÷ 500) x 100</a:t>
            </a:r>
            <a:endParaRPr sz="1600" dirty="0">
              <a:latin typeface="Happy Monkey"/>
              <a:ea typeface="Happy Monkey"/>
              <a:cs typeface="Happy Monkey"/>
              <a:sym typeface="Happy Monkey"/>
            </a:endParaRPr>
          </a:p>
          <a:p>
            <a:pPr marL="0" lvl="0" indent="0" algn="l" rtl="0">
              <a:spcBef>
                <a:spcPts val="0"/>
              </a:spcBef>
              <a:spcAft>
                <a:spcPts val="0"/>
              </a:spcAft>
              <a:buNone/>
            </a:pPr>
            <a:r>
              <a:rPr lang="en-GB" sz="1600" dirty="0">
                <a:solidFill>
                  <a:schemeClr val="dk1"/>
                </a:solidFill>
                <a:latin typeface="Happy Monkey"/>
                <a:ea typeface="Happy Monkey"/>
                <a:cs typeface="Happy Monkey"/>
                <a:sym typeface="Happy Monkey"/>
              </a:rPr>
              <a:t>Efficiency = 40 %</a:t>
            </a:r>
            <a:endParaRPr sz="1600" dirty="0">
              <a:latin typeface="Happy Monkey"/>
              <a:ea typeface="Happy Monkey"/>
              <a:cs typeface="Happy Monkey"/>
              <a:sym typeface="Happy Monkey"/>
            </a:endParaRPr>
          </a:p>
          <a:p>
            <a:pPr marL="0" lvl="0" indent="0" algn="l" rtl="0">
              <a:spcBef>
                <a:spcPts val="0"/>
              </a:spcBef>
              <a:spcAft>
                <a:spcPts val="0"/>
              </a:spcAft>
              <a:buNone/>
            </a:pPr>
            <a:endParaRPr sz="1600" b="1" u="sng" dirty="0">
              <a:latin typeface="Happy Monkey"/>
              <a:ea typeface="Happy Monkey"/>
              <a:cs typeface="Happy Monkey"/>
              <a:sym typeface="Happy Monkey"/>
            </a:endParaRPr>
          </a:p>
        </p:txBody>
      </p:sp>
      <p:sp>
        <p:nvSpPr>
          <p:cNvPr id="62" name="Google Shape;62;p13"/>
          <p:cNvSpPr/>
          <p:nvPr/>
        </p:nvSpPr>
        <p:spPr>
          <a:xfrm>
            <a:off x="3936225" y="5636700"/>
            <a:ext cx="3299100" cy="46908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txBox="1"/>
          <p:nvPr/>
        </p:nvSpPr>
        <p:spPr>
          <a:xfrm>
            <a:off x="3963225" y="5768343"/>
            <a:ext cx="3245100" cy="109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Useful and wasted energy</a:t>
            </a:r>
            <a:endParaRPr sz="1600">
              <a:latin typeface="Happy Monkey"/>
              <a:ea typeface="Happy Monkey"/>
              <a:cs typeface="Happy Monkey"/>
              <a:sym typeface="Happy Monkey"/>
            </a:endParaRPr>
          </a:p>
          <a:p>
            <a:pPr marL="0" lvl="0" indent="0" algn="l" rtl="0">
              <a:spcBef>
                <a:spcPts val="0"/>
              </a:spcBef>
              <a:spcAft>
                <a:spcPts val="0"/>
              </a:spcAft>
              <a:buNone/>
            </a:pPr>
            <a:r>
              <a:rPr lang="en-GB" sz="1600" b="1" u="sng">
                <a:latin typeface="Happy Monkey"/>
                <a:ea typeface="Happy Monkey"/>
                <a:cs typeface="Happy Monkey"/>
                <a:sym typeface="Happy Monkey"/>
              </a:rPr>
              <a:t>Useful energy</a:t>
            </a:r>
            <a:r>
              <a:rPr lang="en-GB" sz="1600" u="sng">
                <a:latin typeface="Happy Monkey"/>
                <a:ea typeface="Happy Monkey"/>
                <a:cs typeface="Happy Monkey"/>
                <a:sym typeface="Happy Monkey"/>
              </a:rPr>
              <a:t> is the energy released which is </a:t>
            </a:r>
            <a:r>
              <a:rPr lang="en-GB" sz="1600" b="1" u="sng">
                <a:latin typeface="Happy Monkey"/>
                <a:ea typeface="Happy Monkey"/>
                <a:cs typeface="Happy Monkey"/>
                <a:sym typeface="Happy Monkey"/>
              </a:rPr>
              <a:t>used by the appliance</a:t>
            </a:r>
            <a:endParaRPr sz="1600" b="1" u="sng">
              <a:latin typeface="Happy Monkey"/>
              <a:ea typeface="Happy Monkey"/>
              <a:cs typeface="Happy Monkey"/>
              <a:sym typeface="Happy Monkey"/>
            </a:endParaRPr>
          </a:p>
          <a:p>
            <a:pPr marL="0" lvl="0" indent="0" algn="l" rtl="0">
              <a:spcBef>
                <a:spcPts val="0"/>
              </a:spcBef>
              <a:spcAft>
                <a:spcPts val="0"/>
              </a:spcAft>
              <a:buNone/>
            </a:pPr>
            <a:r>
              <a:rPr lang="en-GB" sz="1600" b="1" u="sng">
                <a:latin typeface="Happy Monkey"/>
                <a:ea typeface="Happy Monkey"/>
                <a:cs typeface="Happy Monkey"/>
                <a:sym typeface="Happy Monkey"/>
              </a:rPr>
              <a:t>Wasted energy</a:t>
            </a:r>
            <a:r>
              <a:rPr lang="en-GB" sz="1600" u="sng">
                <a:latin typeface="Happy Monkey"/>
                <a:ea typeface="Happy Monkey"/>
                <a:cs typeface="Happy Monkey"/>
                <a:sym typeface="Happy Monkey"/>
              </a:rPr>
              <a:t> is any other form of energy given out, usually this can be </a:t>
            </a:r>
            <a:r>
              <a:rPr lang="en-GB" sz="1600" b="1" u="sng">
                <a:latin typeface="Happy Monkey"/>
                <a:ea typeface="Happy Monkey"/>
                <a:cs typeface="Happy Monkey"/>
                <a:sym typeface="Happy Monkey"/>
              </a:rPr>
              <a:t>thermal and sound</a:t>
            </a:r>
            <a:endParaRPr sz="1600" b="1" u="sng">
              <a:latin typeface="Happy Monkey"/>
              <a:ea typeface="Happy Monkey"/>
              <a:cs typeface="Happy Monkey"/>
              <a:sym typeface="Happy Monkey"/>
            </a:endParaRPr>
          </a:p>
          <a:p>
            <a:pPr marL="0" lvl="0" indent="0" algn="l" rtl="0">
              <a:spcBef>
                <a:spcPts val="0"/>
              </a:spcBef>
              <a:spcAft>
                <a:spcPts val="0"/>
              </a:spcAft>
              <a:buNone/>
            </a:pPr>
            <a:endParaRPr sz="1600" u="sng">
              <a:latin typeface="Happy Monkey"/>
              <a:ea typeface="Happy Monkey"/>
              <a:cs typeface="Happy Monkey"/>
              <a:sym typeface="Happy Monkey"/>
            </a:endParaRPr>
          </a:p>
          <a:p>
            <a:pPr marL="0" lvl="0" indent="0" algn="l" rtl="0">
              <a:spcBef>
                <a:spcPts val="0"/>
              </a:spcBef>
              <a:spcAft>
                <a:spcPts val="0"/>
              </a:spcAft>
              <a:buNone/>
            </a:pPr>
            <a:endParaRPr sz="1600" u="sng">
              <a:latin typeface="Happy Monkey"/>
              <a:ea typeface="Happy Monkey"/>
              <a:cs typeface="Happy Monkey"/>
              <a:sym typeface="Happy Monkey"/>
            </a:endParaRPr>
          </a:p>
          <a:p>
            <a:pPr marL="0" lvl="0" indent="0" algn="l" rtl="0">
              <a:spcBef>
                <a:spcPts val="0"/>
              </a:spcBef>
              <a:spcAft>
                <a:spcPts val="0"/>
              </a:spcAft>
              <a:buNone/>
            </a:pPr>
            <a:br>
              <a:rPr lang="en-GB" sz="1600" b="1" u="sng">
                <a:latin typeface="Happy Monkey"/>
                <a:ea typeface="Happy Monkey"/>
                <a:cs typeface="Happy Monkey"/>
                <a:sym typeface="Happy Monkey"/>
              </a:rPr>
            </a:br>
            <a:endParaRPr sz="1600" b="1" u="sng">
              <a:latin typeface="Happy Monkey"/>
              <a:ea typeface="Happy Monkey"/>
              <a:cs typeface="Happy Monkey"/>
              <a:sym typeface="Happy Monkey"/>
            </a:endParaRPr>
          </a:p>
        </p:txBody>
      </p:sp>
      <p:pic>
        <p:nvPicPr>
          <p:cNvPr id="64" name="Google Shape;64;p13"/>
          <p:cNvPicPr preferRelativeResize="0"/>
          <p:nvPr/>
        </p:nvPicPr>
        <p:blipFill rotWithShape="1">
          <a:blip r:embed="rId3">
            <a:alphaModFix/>
          </a:blip>
          <a:srcRect t="14035" b="27675"/>
          <a:stretch/>
        </p:blipFill>
        <p:spPr>
          <a:xfrm>
            <a:off x="1310953" y="9508775"/>
            <a:ext cx="1218753" cy="710400"/>
          </a:xfrm>
          <a:prstGeom prst="rect">
            <a:avLst/>
          </a:prstGeom>
          <a:noFill/>
          <a:ln>
            <a:noFill/>
          </a:ln>
        </p:spPr>
      </p:pic>
      <p:pic>
        <p:nvPicPr>
          <p:cNvPr id="65" name="Google Shape;65;p13"/>
          <p:cNvPicPr preferRelativeResize="0"/>
          <p:nvPr/>
        </p:nvPicPr>
        <p:blipFill rotWithShape="1">
          <a:blip r:embed="rId4">
            <a:alphaModFix/>
          </a:blip>
          <a:srcRect t="11432" b="28078"/>
          <a:stretch/>
        </p:blipFill>
        <p:spPr>
          <a:xfrm>
            <a:off x="1310950" y="7951723"/>
            <a:ext cx="1218751" cy="737228"/>
          </a:xfrm>
          <a:prstGeom prst="rect">
            <a:avLst/>
          </a:prstGeom>
          <a:noFill/>
          <a:ln>
            <a:noFill/>
          </a:ln>
        </p:spPr>
      </p:pic>
      <p:pic>
        <p:nvPicPr>
          <p:cNvPr id="66" name="Google Shape;66;p13"/>
          <p:cNvPicPr preferRelativeResize="0"/>
          <p:nvPr/>
        </p:nvPicPr>
        <p:blipFill rotWithShape="1">
          <a:blip r:embed="rId5">
            <a:alphaModFix/>
          </a:blip>
          <a:srcRect l="12998" t="3137" r="13854" b="17427"/>
          <a:stretch/>
        </p:blipFill>
        <p:spPr>
          <a:xfrm>
            <a:off x="5067348" y="8382876"/>
            <a:ext cx="1036864" cy="1125899"/>
          </a:xfrm>
          <a:prstGeom prst="rect">
            <a:avLst/>
          </a:prstGeom>
          <a:noFill/>
          <a:ln>
            <a:noFill/>
          </a:ln>
        </p:spPr>
      </p:pic>
      <p:sp>
        <p:nvSpPr>
          <p:cNvPr id="67" name="Google Shape;67;p13"/>
          <p:cNvSpPr txBox="1"/>
          <p:nvPr/>
        </p:nvSpPr>
        <p:spPr>
          <a:xfrm>
            <a:off x="4496775" y="9776750"/>
            <a:ext cx="2178000" cy="51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latin typeface="Happy Monkey"/>
                <a:ea typeface="Happy Monkey"/>
                <a:cs typeface="Happy Monkey"/>
                <a:sym typeface="Happy Monkey"/>
              </a:rPr>
              <a:t>Input</a:t>
            </a:r>
            <a:r>
              <a:rPr lang="en-GB" sz="1200">
                <a:latin typeface="Happy Monkey"/>
                <a:ea typeface="Happy Monkey"/>
                <a:cs typeface="Happy Monkey"/>
                <a:sym typeface="Happy Monkey"/>
              </a:rPr>
              <a:t>: Electrical Energy</a:t>
            </a:r>
            <a:endParaRPr sz="1200" b="1">
              <a:latin typeface="Happy Monkey"/>
              <a:ea typeface="Happy Monkey"/>
              <a:cs typeface="Happy Monkey"/>
              <a:sym typeface="Happy Monkey"/>
            </a:endParaRPr>
          </a:p>
        </p:txBody>
      </p:sp>
      <p:sp>
        <p:nvSpPr>
          <p:cNvPr id="68" name="Google Shape;68;p13"/>
          <p:cNvSpPr txBox="1"/>
          <p:nvPr/>
        </p:nvSpPr>
        <p:spPr>
          <a:xfrm>
            <a:off x="3963219" y="8062050"/>
            <a:ext cx="1218600" cy="51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latin typeface="Happy Monkey"/>
                <a:ea typeface="Happy Monkey"/>
                <a:cs typeface="Happy Monkey"/>
                <a:sym typeface="Happy Monkey"/>
              </a:rPr>
              <a:t>Useful</a:t>
            </a:r>
            <a:r>
              <a:rPr lang="en-GB" sz="1200">
                <a:latin typeface="Happy Monkey"/>
                <a:ea typeface="Happy Monkey"/>
                <a:cs typeface="Happy Monkey"/>
                <a:sym typeface="Happy Monkey"/>
              </a:rPr>
              <a:t>: </a:t>
            </a:r>
            <a:endParaRPr sz="1200">
              <a:latin typeface="Happy Monkey"/>
              <a:ea typeface="Happy Monkey"/>
              <a:cs typeface="Happy Monkey"/>
              <a:sym typeface="Happy Monkey"/>
            </a:endParaRPr>
          </a:p>
          <a:p>
            <a:pPr marL="0" lvl="0" indent="0" algn="ctr" rtl="0">
              <a:spcBef>
                <a:spcPts val="0"/>
              </a:spcBef>
              <a:spcAft>
                <a:spcPts val="0"/>
              </a:spcAft>
              <a:buNone/>
            </a:pPr>
            <a:r>
              <a:rPr lang="en-GB" sz="1200">
                <a:latin typeface="Happy Monkey"/>
                <a:ea typeface="Happy Monkey"/>
                <a:cs typeface="Happy Monkey"/>
                <a:sym typeface="Happy Monkey"/>
              </a:rPr>
              <a:t>Light Energy</a:t>
            </a:r>
            <a:endParaRPr sz="1200" b="1">
              <a:latin typeface="Happy Monkey"/>
              <a:ea typeface="Happy Monkey"/>
              <a:cs typeface="Happy Monkey"/>
              <a:sym typeface="Happy Monkey"/>
            </a:endParaRPr>
          </a:p>
        </p:txBody>
      </p:sp>
      <p:sp>
        <p:nvSpPr>
          <p:cNvPr id="69" name="Google Shape;69;p13"/>
          <p:cNvSpPr txBox="1"/>
          <p:nvPr/>
        </p:nvSpPr>
        <p:spPr>
          <a:xfrm>
            <a:off x="5753100" y="8062050"/>
            <a:ext cx="1455300" cy="51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latin typeface="Happy Monkey"/>
                <a:ea typeface="Happy Monkey"/>
                <a:cs typeface="Happy Monkey"/>
                <a:sym typeface="Happy Monkey"/>
              </a:rPr>
              <a:t>Wasted</a:t>
            </a:r>
            <a:r>
              <a:rPr lang="en-GB" sz="1200">
                <a:latin typeface="Happy Monkey"/>
                <a:ea typeface="Happy Monkey"/>
                <a:cs typeface="Happy Monkey"/>
                <a:sym typeface="Happy Monkey"/>
              </a:rPr>
              <a:t>: </a:t>
            </a:r>
            <a:endParaRPr sz="1200">
              <a:latin typeface="Happy Monkey"/>
              <a:ea typeface="Happy Monkey"/>
              <a:cs typeface="Happy Monkey"/>
              <a:sym typeface="Happy Monkey"/>
            </a:endParaRPr>
          </a:p>
          <a:p>
            <a:pPr marL="0" lvl="0" indent="0" algn="ctr" rtl="0">
              <a:spcBef>
                <a:spcPts val="0"/>
              </a:spcBef>
              <a:spcAft>
                <a:spcPts val="0"/>
              </a:spcAft>
              <a:buNone/>
            </a:pPr>
            <a:r>
              <a:rPr lang="en-GB" sz="1200">
                <a:latin typeface="Happy Monkey"/>
                <a:ea typeface="Happy Monkey"/>
                <a:cs typeface="Happy Monkey"/>
                <a:sym typeface="Happy Monkey"/>
              </a:rPr>
              <a:t>Thermal Energy</a:t>
            </a:r>
            <a:endParaRPr sz="1200" b="1">
              <a:latin typeface="Happy Monkey"/>
              <a:ea typeface="Happy Monkey"/>
              <a:cs typeface="Happy Monkey"/>
              <a:sym typeface="Happy Monkey"/>
            </a:endParaRPr>
          </a:p>
        </p:txBody>
      </p:sp>
      <p:cxnSp>
        <p:nvCxnSpPr>
          <p:cNvPr id="70" name="Google Shape;70;p13"/>
          <p:cNvCxnSpPr>
            <a:endCxn id="66" idx="2"/>
          </p:cNvCxnSpPr>
          <p:nvPr/>
        </p:nvCxnSpPr>
        <p:spPr>
          <a:xfrm rot="10800000">
            <a:off x="5585781" y="9508775"/>
            <a:ext cx="0" cy="472800"/>
          </a:xfrm>
          <a:prstGeom prst="straightConnector1">
            <a:avLst/>
          </a:prstGeom>
          <a:noFill/>
          <a:ln w="28575" cap="flat" cmpd="sng">
            <a:solidFill>
              <a:srgbClr val="595959"/>
            </a:solidFill>
            <a:prstDash val="solid"/>
            <a:round/>
            <a:headEnd type="none" w="med" len="med"/>
            <a:tailEnd type="stealth" w="med" len="med"/>
          </a:ln>
        </p:spPr>
      </p:cxnSp>
      <p:cxnSp>
        <p:nvCxnSpPr>
          <p:cNvPr id="71" name="Google Shape;71;p13"/>
          <p:cNvCxnSpPr>
            <a:endCxn id="68" idx="2"/>
          </p:cNvCxnSpPr>
          <p:nvPr/>
        </p:nvCxnSpPr>
        <p:spPr>
          <a:xfrm rot="10800000">
            <a:off x="4572519" y="8578650"/>
            <a:ext cx="394200" cy="536100"/>
          </a:xfrm>
          <a:prstGeom prst="straightConnector1">
            <a:avLst/>
          </a:prstGeom>
          <a:noFill/>
          <a:ln w="28575" cap="flat" cmpd="sng">
            <a:solidFill>
              <a:srgbClr val="595959"/>
            </a:solidFill>
            <a:prstDash val="solid"/>
            <a:round/>
            <a:headEnd type="none" w="med" len="med"/>
            <a:tailEnd type="stealth" w="med" len="med"/>
          </a:ln>
        </p:spPr>
      </p:cxnSp>
      <p:cxnSp>
        <p:nvCxnSpPr>
          <p:cNvPr id="72" name="Google Shape;72;p13"/>
          <p:cNvCxnSpPr>
            <a:endCxn id="69" idx="2"/>
          </p:cNvCxnSpPr>
          <p:nvPr/>
        </p:nvCxnSpPr>
        <p:spPr>
          <a:xfrm rot="10800000" flipH="1">
            <a:off x="6195450" y="8578650"/>
            <a:ext cx="285300" cy="536100"/>
          </a:xfrm>
          <a:prstGeom prst="straightConnector1">
            <a:avLst/>
          </a:prstGeom>
          <a:noFill/>
          <a:ln w="28575" cap="flat" cmpd="sng">
            <a:solidFill>
              <a:srgbClr val="595959"/>
            </a:solidFill>
            <a:prstDash val="solid"/>
            <a:round/>
            <a:headEnd type="none" w="med" len="med"/>
            <a:tailEnd type="stealth"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44625" y="1189100"/>
            <a:ext cx="7044600" cy="38973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p:nvPr/>
        </p:nvSpPr>
        <p:spPr>
          <a:xfrm>
            <a:off x="0" y="3"/>
            <a:ext cx="7044600" cy="11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595959"/>
                </a:solidFill>
                <a:latin typeface="Fugaz One"/>
                <a:ea typeface="Fugaz One"/>
                <a:cs typeface="Fugaz One"/>
                <a:sym typeface="Fugaz One"/>
              </a:rPr>
              <a:t>What you need to know about ...</a:t>
            </a:r>
            <a:endParaRPr sz="2400">
              <a:solidFill>
                <a:srgbClr val="595959"/>
              </a:solidFill>
              <a:latin typeface="Fugaz One"/>
              <a:ea typeface="Fugaz One"/>
              <a:cs typeface="Fugaz One"/>
              <a:sym typeface="Fugaz One"/>
            </a:endParaRPr>
          </a:p>
        </p:txBody>
      </p:sp>
      <p:sp>
        <p:nvSpPr>
          <p:cNvPr id="56" name="Google Shape;56;p13"/>
          <p:cNvSpPr/>
          <p:nvPr/>
        </p:nvSpPr>
        <p:spPr>
          <a:xfrm>
            <a:off x="2717175" y="415500"/>
            <a:ext cx="4877100" cy="710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Happy Monkey"/>
                <a:ea typeface="Happy Monkey"/>
                <a:cs typeface="Happy Monkey"/>
                <a:sym typeface="Happy Monkey"/>
              </a:rPr>
              <a:t>Renewable and Non Renewable Energy</a:t>
            </a:r>
            <a:endParaRPr sz="1800">
              <a:latin typeface="Happy Monkey"/>
              <a:ea typeface="Happy Monkey"/>
              <a:cs typeface="Happy Monkey"/>
              <a:sym typeface="Happy Monkey"/>
            </a:endParaRPr>
          </a:p>
        </p:txBody>
      </p:sp>
      <p:sp>
        <p:nvSpPr>
          <p:cNvPr id="57" name="Google Shape;57;p13"/>
          <p:cNvSpPr txBox="1"/>
          <p:nvPr/>
        </p:nvSpPr>
        <p:spPr>
          <a:xfrm>
            <a:off x="270775" y="1125900"/>
            <a:ext cx="7044600" cy="82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800">
                <a:solidFill>
                  <a:schemeClr val="dk1"/>
                </a:solidFill>
                <a:latin typeface="Fugaz One"/>
                <a:ea typeface="Fugaz One"/>
                <a:cs typeface="Fugaz One"/>
                <a:sym typeface="Fugaz One"/>
              </a:rPr>
              <a:t>Non Renewable energy</a:t>
            </a:r>
            <a:endParaRPr sz="1800">
              <a:solidFill>
                <a:schemeClr val="dk1"/>
              </a:solidFill>
              <a:latin typeface="Fugaz One"/>
              <a:ea typeface="Fugaz One"/>
              <a:cs typeface="Fugaz One"/>
              <a:sym typeface="Fugaz One"/>
            </a:endParaRPr>
          </a:p>
          <a:p>
            <a:pPr marL="0" lvl="0" indent="0" algn="l" rtl="0">
              <a:spcBef>
                <a:spcPts val="0"/>
              </a:spcBef>
              <a:spcAft>
                <a:spcPts val="0"/>
              </a:spcAft>
              <a:buClr>
                <a:schemeClr val="dk1"/>
              </a:buClr>
              <a:buSzPts val="1100"/>
              <a:buFont typeface="Arial"/>
              <a:buNone/>
            </a:pPr>
            <a:r>
              <a:rPr lang="en-GB" sz="1600" b="1" u="sng">
                <a:solidFill>
                  <a:schemeClr val="dk1"/>
                </a:solidFill>
                <a:latin typeface="Happy Monkey"/>
                <a:ea typeface="Happy Monkey"/>
                <a:cs typeface="Happy Monkey"/>
                <a:sym typeface="Happy Monkey"/>
              </a:rPr>
              <a:t>Non renewable energy resources will run out, they cannot be replaced within your lifetime</a:t>
            </a:r>
            <a:endParaRPr sz="1600" b="1" u="sng">
              <a:solidFill>
                <a:schemeClr val="dk1"/>
              </a:solidFill>
              <a:latin typeface="Happy Monkey"/>
              <a:ea typeface="Happy Monkey"/>
              <a:cs typeface="Happy Monkey"/>
              <a:sym typeface="Happy Monkey"/>
            </a:endParaRPr>
          </a:p>
        </p:txBody>
      </p:sp>
      <p:sp>
        <p:nvSpPr>
          <p:cNvPr id="58" name="Google Shape;58;p13"/>
          <p:cNvSpPr/>
          <p:nvPr/>
        </p:nvSpPr>
        <p:spPr>
          <a:xfrm>
            <a:off x="257700" y="5453362"/>
            <a:ext cx="7044600" cy="5014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txBox="1"/>
          <p:nvPr/>
        </p:nvSpPr>
        <p:spPr>
          <a:xfrm>
            <a:off x="283850" y="5345999"/>
            <a:ext cx="7044600" cy="139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800">
                <a:solidFill>
                  <a:schemeClr val="dk1"/>
                </a:solidFill>
                <a:latin typeface="Fugaz One"/>
                <a:ea typeface="Fugaz One"/>
                <a:cs typeface="Fugaz One"/>
                <a:sym typeface="Fugaz One"/>
              </a:rPr>
              <a:t>Renewable energy</a:t>
            </a:r>
            <a:endParaRPr sz="1800">
              <a:solidFill>
                <a:schemeClr val="dk1"/>
              </a:solidFill>
              <a:latin typeface="Fugaz One"/>
              <a:ea typeface="Fugaz One"/>
              <a:cs typeface="Fugaz One"/>
              <a:sym typeface="Fugaz One"/>
            </a:endParaRPr>
          </a:p>
          <a:p>
            <a:pPr marL="0" lvl="0" indent="0" algn="l" rtl="0">
              <a:spcBef>
                <a:spcPts val="0"/>
              </a:spcBef>
              <a:spcAft>
                <a:spcPts val="0"/>
              </a:spcAft>
              <a:buClr>
                <a:schemeClr val="dk1"/>
              </a:buClr>
              <a:buSzPts val="1100"/>
              <a:buFont typeface="Arial"/>
              <a:buNone/>
            </a:pPr>
            <a:r>
              <a:rPr lang="en-GB" sz="1600" b="1" u="sng">
                <a:solidFill>
                  <a:schemeClr val="dk1"/>
                </a:solidFill>
                <a:latin typeface="Happy Monkey"/>
                <a:ea typeface="Happy Monkey"/>
                <a:cs typeface="Happy Monkey"/>
                <a:sym typeface="Happy Monkey"/>
              </a:rPr>
              <a:t>Renewable energy resources will not run out, they can be replaced within your lifetime</a:t>
            </a:r>
            <a:endParaRPr sz="1800">
              <a:solidFill>
                <a:schemeClr val="dk1"/>
              </a:solidFill>
              <a:latin typeface="Fugaz One"/>
              <a:ea typeface="Fugaz One"/>
              <a:cs typeface="Fugaz One"/>
              <a:sym typeface="Fugaz One"/>
            </a:endParaRPr>
          </a:p>
        </p:txBody>
      </p:sp>
      <p:pic>
        <p:nvPicPr>
          <p:cNvPr id="60" name="Google Shape;60;p13"/>
          <p:cNvPicPr preferRelativeResize="0"/>
          <p:nvPr/>
        </p:nvPicPr>
        <p:blipFill rotWithShape="1">
          <a:blip r:embed="rId3">
            <a:alphaModFix/>
          </a:blip>
          <a:srcRect l="9403" t="2908" r="9807" b="16303"/>
          <a:stretch/>
        </p:blipFill>
        <p:spPr>
          <a:xfrm>
            <a:off x="1572800" y="2380625"/>
            <a:ext cx="1219500" cy="1219500"/>
          </a:xfrm>
          <a:prstGeom prst="rect">
            <a:avLst/>
          </a:prstGeom>
          <a:noFill/>
          <a:ln>
            <a:noFill/>
          </a:ln>
        </p:spPr>
      </p:pic>
      <p:pic>
        <p:nvPicPr>
          <p:cNvPr id="61" name="Google Shape;61;p13"/>
          <p:cNvPicPr preferRelativeResize="0"/>
          <p:nvPr/>
        </p:nvPicPr>
        <p:blipFill rotWithShape="1">
          <a:blip r:embed="rId4">
            <a:alphaModFix/>
          </a:blip>
          <a:srcRect l="8187" r="8179" b="15895"/>
          <a:stretch/>
        </p:blipFill>
        <p:spPr>
          <a:xfrm>
            <a:off x="4793850" y="2377196"/>
            <a:ext cx="1219500" cy="1226367"/>
          </a:xfrm>
          <a:prstGeom prst="rect">
            <a:avLst/>
          </a:prstGeom>
          <a:noFill/>
          <a:ln>
            <a:noFill/>
          </a:ln>
        </p:spPr>
      </p:pic>
      <p:sp>
        <p:nvSpPr>
          <p:cNvPr id="62" name="Google Shape;62;p13"/>
          <p:cNvSpPr txBox="1"/>
          <p:nvPr/>
        </p:nvSpPr>
        <p:spPr>
          <a:xfrm>
            <a:off x="1093550" y="3747508"/>
            <a:ext cx="2178000" cy="89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a:latin typeface="Happy Monkey"/>
                <a:ea typeface="Happy Monkey"/>
                <a:cs typeface="Happy Monkey"/>
                <a:sym typeface="Happy Monkey"/>
              </a:rPr>
              <a:t>Nuclear power</a:t>
            </a:r>
            <a:r>
              <a:rPr lang="en-GB" sz="1200">
                <a:latin typeface="Happy Monkey"/>
                <a:ea typeface="Happy Monkey"/>
                <a:cs typeface="Happy Monkey"/>
                <a:sym typeface="Happy Monkey"/>
              </a:rPr>
              <a:t> uses radioactive materials to heat water and turn a turbine to generate electricity</a:t>
            </a:r>
            <a:endParaRPr sz="1200">
              <a:latin typeface="Happy Monkey"/>
              <a:ea typeface="Happy Monkey"/>
              <a:cs typeface="Happy Monkey"/>
              <a:sym typeface="Happy Monkey"/>
            </a:endParaRPr>
          </a:p>
        </p:txBody>
      </p:sp>
      <p:sp>
        <p:nvSpPr>
          <p:cNvPr id="63" name="Google Shape;63;p13"/>
          <p:cNvSpPr txBox="1"/>
          <p:nvPr/>
        </p:nvSpPr>
        <p:spPr>
          <a:xfrm>
            <a:off x="4314600" y="3747508"/>
            <a:ext cx="2178000" cy="89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a:latin typeface="Happy Monkey"/>
                <a:ea typeface="Happy Monkey"/>
                <a:cs typeface="Happy Monkey"/>
                <a:sym typeface="Happy Monkey"/>
              </a:rPr>
              <a:t>Fossil fuels (coal, oil and natural gases)</a:t>
            </a:r>
            <a:r>
              <a:rPr lang="en-GB" sz="1200">
                <a:latin typeface="Happy Monkey"/>
                <a:ea typeface="Happy Monkey"/>
                <a:cs typeface="Happy Monkey"/>
                <a:sym typeface="Happy Monkey"/>
              </a:rPr>
              <a:t> are burned in a power station to heat water and turn a turbine to generate electricity</a:t>
            </a:r>
            <a:endParaRPr sz="1200">
              <a:latin typeface="Happy Monkey"/>
              <a:ea typeface="Happy Monkey"/>
              <a:cs typeface="Happy Monkey"/>
              <a:sym typeface="Happy Monkey"/>
            </a:endParaRPr>
          </a:p>
        </p:txBody>
      </p:sp>
      <p:pic>
        <p:nvPicPr>
          <p:cNvPr id="64" name="Google Shape;64;p13"/>
          <p:cNvPicPr preferRelativeResize="0"/>
          <p:nvPr/>
        </p:nvPicPr>
        <p:blipFill rotWithShape="1">
          <a:blip r:embed="rId5">
            <a:alphaModFix/>
          </a:blip>
          <a:srcRect l="17999" t="5386" r="19718" b="17997"/>
          <a:stretch/>
        </p:blipFill>
        <p:spPr>
          <a:xfrm>
            <a:off x="1686845" y="6444101"/>
            <a:ext cx="991419" cy="1219500"/>
          </a:xfrm>
          <a:prstGeom prst="rect">
            <a:avLst/>
          </a:prstGeom>
          <a:noFill/>
          <a:ln>
            <a:noFill/>
          </a:ln>
        </p:spPr>
      </p:pic>
      <p:pic>
        <p:nvPicPr>
          <p:cNvPr id="65" name="Google Shape;65;p13"/>
          <p:cNvPicPr preferRelativeResize="0"/>
          <p:nvPr/>
        </p:nvPicPr>
        <p:blipFill rotWithShape="1">
          <a:blip r:embed="rId6">
            <a:alphaModFix/>
          </a:blip>
          <a:srcRect l="15582" t="7577" r="14291" b="21141"/>
          <a:stretch/>
        </p:blipFill>
        <p:spPr>
          <a:xfrm>
            <a:off x="4849760" y="6490899"/>
            <a:ext cx="1107677" cy="1125899"/>
          </a:xfrm>
          <a:prstGeom prst="rect">
            <a:avLst/>
          </a:prstGeom>
          <a:noFill/>
          <a:ln>
            <a:noFill/>
          </a:ln>
        </p:spPr>
      </p:pic>
      <p:pic>
        <p:nvPicPr>
          <p:cNvPr id="66" name="Google Shape;66;p13"/>
          <p:cNvPicPr preferRelativeResize="0"/>
          <p:nvPr/>
        </p:nvPicPr>
        <p:blipFill rotWithShape="1">
          <a:blip r:embed="rId7">
            <a:alphaModFix/>
          </a:blip>
          <a:srcRect b="15146"/>
          <a:stretch/>
        </p:blipFill>
        <p:spPr>
          <a:xfrm>
            <a:off x="1463991" y="8381700"/>
            <a:ext cx="1437121" cy="1219500"/>
          </a:xfrm>
          <a:prstGeom prst="rect">
            <a:avLst/>
          </a:prstGeom>
          <a:noFill/>
          <a:ln>
            <a:noFill/>
          </a:ln>
        </p:spPr>
      </p:pic>
      <p:pic>
        <p:nvPicPr>
          <p:cNvPr id="67" name="Google Shape;67;p13"/>
          <p:cNvPicPr preferRelativeResize="0"/>
          <p:nvPr/>
        </p:nvPicPr>
        <p:blipFill rotWithShape="1">
          <a:blip r:embed="rId8">
            <a:alphaModFix/>
          </a:blip>
          <a:srcRect b="14573"/>
          <a:stretch/>
        </p:blipFill>
        <p:spPr>
          <a:xfrm>
            <a:off x="4685038" y="8377607"/>
            <a:ext cx="1437100" cy="1227693"/>
          </a:xfrm>
          <a:prstGeom prst="rect">
            <a:avLst/>
          </a:prstGeom>
          <a:noFill/>
          <a:ln>
            <a:noFill/>
          </a:ln>
        </p:spPr>
      </p:pic>
      <p:sp>
        <p:nvSpPr>
          <p:cNvPr id="68" name="Google Shape;68;p13"/>
          <p:cNvSpPr txBox="1"/>
          <p:nvPr/>
        </p:nvSpPr>
        <p:spPr>
          <a:xfrm>
            <a:off x="1093550" y="7667452"/>
            <a:ext cx="2178000" cy="71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a:latin typeface="Happy Monkey"/>
                <a:ea typeface="Happy Monkey"/>
                <a:cs typeface="Happy Monkey"/>
                <a:sym typeface="Happy Monkey"/>
              </a:rPr>
              <a:t>Wind turbines </a:t>
            </a:r>
            <a:r>
              <a:rPr lang="en-GB" sz="1200">
                <a:latin typeface="Happy Monkey"/>
                <a:ea typeface="Happy Monkey"/>
                <a:cs typeface="Happy Monkey"/>
                <a:sym typeface="Happy Monkey"/>
              </a:rPr>
              <a:t>use the wind to generate electricity</a:t>
            </a:r>
            <a:endParaRPr sz="1200">
              <a:latin typeface="Happy Monkey"/>
              <a:ea typeface="Happy Monkey"/>
              <a:cs typeface="Happy Monkey"/>
              <a:sym typeface="Happy Monkey"/>
            </a:endParaRPr>
          </a:p>
        </p:txBody>
      </p:sp>
      <p:sp>
        <p:nvSpPr>
          <p:cNvPr id="69" name="Google Shape;69;p13"/>
          <p:cNvSpPr txBox="1"/>
          <p:nvPr/>
        </p:nvSpPr>
        <p:spPr>
          <a:xfrm>
            <a:off x="4314588" y="7667452"/>
            <a:ext cx="2178000" cy="71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a:latin typeface="Happy Monkey"/>
                <a:ea typeface="Happy Monkey"/>
                <a:cs typeface="Happy Monkey"/>
                <a:sym typeface="Happy Monkey"/>
              </a:rPr>
              <a:t>Solar panels </a:t>
            </a:r>
            <a:r>
              <a:rPr lang="en-GB" sz="1200">
                <a:latin typeface="Happy Monkey"/>
                <a:ea typeface="Happy Monkey"/>
                <a:cs typeface="Happy Monkey"/>
                <a:sym typeface="Happy Monkey"/>
              </a:rPr>
              <a:t>convert energy from the sun into electricity</a:t>
            </a:r>
            <a:endParaRPr sz="1200">
              <a:latin typeface="Happy Monkey"/>
              <a:ea typeface="Happy Monkey"/>
              <a:cs typeface="Happy Monkey"/>
              <a:sym typeface="Happy Monkey"/>
            </a:endParaRPr>
          </a:p>
        </p:txBody>
      </p:sp>
      <p:sp>
        <p:nvSpPr>
          <p:cNvPr id="70" name="Google Shape;70;p13"/>
          <p:cNvSpPr txBox="1"/>
          <p:nvPr/>
        </p:nvSpPr>
        <p:spPr>
          <a:xfrm>
            <a:off x="1093550" y="9601200"/>
            <a:ext cx="2178000" cy="82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a:latin typeface="Happy Monkey"/>
                <a:ea typeface="Happy Monkey"/>
                <a:cs typeface="Happy Monkey"/>
                <a:sym typeface="Happy Monkey"/>
              </a:rPr>
              <a:t>Hydroelectric</a:t>
            </a:r>
            <a:r>
              <a:rPr lang="en-GB" sz="1200">
                <a:latin typeface="Happy Monkey"/>
                <a:ea typeface="Happy Monkey"/>
                <a:cs typeface="Happy Monkey"/>
                <a:sym typeface="Happy Monkey"/>
              </a:rPr>
              <a:t> energy uses falling water to turn turbines and generate electricity</a:t>
            </a:r>
            <a:endParaRPr sz="1200">
              <a:latin typeface="Happy Monkey"/>
              <a:ea typeface="Happy Monkey"/>
              <a:cs typeface="Happy Monkey"/>
              <a:sym typeface="Happy Monkey"/>
            </a:endParaRPr>
          </a:p>
        </p:txBody>
      </p:sp>
      <p:sp>
        <p:nvSpPr>
          <p:cNvPr id="71" name="Google Shape;71;p13"/>
          <p:cNvSpPr txBox="1"/>
          <p:nvPr/>
        </p:nvSpPr>
        <p:spPr>
          <a:xfrm>
            <a:off x="4314600" y="9601200"/>
            <a:ext cx="2178000" cy="82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b="1">
                <a:latin typeface="Happy Monkey"/>
                <a:ea typeface="Happy Monkey"/>
                <a:cs typeface="Happy Monkey"/>
                <a:sym typeface="Happy Monkey"/>
              </a:rPr>
              <a:t>Geothermal</a:t>
            </a:r>
            <a:r>
              <a:rPr lang="en-GB" sz="1200">
                <a:latin typeface="Happy Monkey"/>
                <a:ea typeface="Happy Monkey"/>
                <a:cs typeface="Happy Monkey"/>
                <a:sym typeface="Happy Monkey"/>
              </a:rPr>
              <a:t> uses the heat of rocks to heat water which will turn a turbine to generate electricity</a:t>
            </a:r>
            <a:endParaRPr sz="1200">
              <a:latin typeface="Happy Monkey"/>
              <a:ea typeface="Happy Monkey"/>
              <a:cs typeface="Happy Monkey"/>
              <a:sym typeface="Happy Monkey"/>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44625" y="1173225"/>
            <a:ext cx="7044600" cy="3190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p:nvPr/>
        </p:nvSpPr>
        <p:spPr>
          <a:xfrm>
            <a:off x="0" y="3"/>
            <a:ext cx="7044600" cy="11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595959"/>
                </a:solidFill>
                <a:latin typeface="Fugaz One"/>
                <a:ea typeface="Fugaz One"/>
                <a:cs typeface="Fugaz One"/>
                <a:sym typeface="Fugaz One"/>
              </a:rPr>
              <a:t>What you need to know about ...</a:t>
            </a:r>
            <a:endParaRPr sz="2400">
              <a:solidFill>
                <a:srgbClr val="595959"/>
              </a:solidFill>
              <a:latin typeface="Fugaz One"/>
              <a:ea typeface="Fugaz One"/>
              <a:cs typeface="Fugaz One"/>
              <a:sym typeface="Fugaz One"/>
            </a:endParaRPr>
          </a:p>
        </p:txBody>
      </p:sp>
      <p:sp>
        <p:nvSpPr>
          <p:cNvPr id="56" name="Google Shape;56;p13"/>
          <p:cNvSpPr/>
          <p:nvPr/>
        </p:nvSpPr>
        <p:spPr>
          <a:xfrm>
            <a:off x="4882050" y="415500"/>
            <a:ext cx="2712300" cy="710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2400">
                <a:latin typeface="Happy Monkey"/>
                <a:ea typeface="Happy Monkey"/>
                <a:cs typeface="Happy Monkey"/>
                <a:sym typeface="Happy Monkey"/>
              </a:rPr>
              <a:t>Sound</a:t>
            </a:r>
            <a:endParaRPr sz="2400">
              <a:latin typeface="Happy Monkey"/>
              <a:ea typeface="Happy Monkey"/>
              <a:cs typeface="Happy Monkey"/>
              <a:sym typeface="Happy Monkey"/>
            </a:endParaRPr>
          </a:p>
        </p:txBody>
      </p:sp>
      <p:sp>
        <p:nvSpPr>
          <p:cNvPr id="57" name="Google Shape;57;p13"/>
          <p:cNvSpPr txBox="1"/>
          <p:nvPr/>
        </p:nvSpPr>
        <p:spPr>
          <a:xfrm>
            <a:off x="270775" y="1125900"/>
            <a:ext cx="7044600" cy="6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Waves</a:t>
            </a:r>
            <a:br>
              <a:rPr lang="en-GB" sz="1800">
                <a:latin typeface="Fugaz One"/>
                <a:ea typeface="Fugaz One"/>
                <a:cs typeface="Fugaz One"/>
                <a:sym typeface="Fugaz One"/>
              </a:rPr>
            </a:br>
            <a:endParaRPr sz="1800">
              <a:latin typeface="Fugaz One"/>
              <a:ea typeface="Fugaz One"/>
              <a:cs typeface="Fugaz One"/>
              <a:sym typeface="Fugaz One"/>
            </a:endParaRPr>
          </a:p>
          <a:p>
            <a:pPr marL="0" lvl="0" indent="0" algn="l" rtl="0">
              <a:spcBef>
                <a:spcPts val="0"/>
              </a:spcBef>
              <a:spcAft>
                <a:spcPts val="0"/>
              </a:spcAft>
              <a:buNone/>
            </a:pPr>
            <a:endParaRPr sz="1800" b="1" u="sng">
              <a:latin typeface="Happy Monkey"/>
              <a:ea typeface="Happy Monkey"/>
              <a:cs typeface="Happy Monkey"/>
              <a:sym typeface="Happy Monkey"/>
            </a:endParaRPr>
          </a:p>
        </p:txBody>
      </p:sp>
      <p:sp>
        <p:nvSpPr>
          <p:cNvPr id="58" name="Google Shape;58;p13"/>
          <p:cNvSpPr/>
          <p:nvPr/>
        </p:nvSpPr>
        <p:spPr>
          <a:xfrm>
            <a:off x="244625" y="4482500"/>
            <a:ext cx="3448800" cy="3844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txBox="1"/>
          <p:nvPr/>
        </p:nvSpPr>
        <p:spPr>
          <a:xfrm>
            <a:off x="244625" y="4478900"/>
            <a:ext cx="3448800" cy="6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Sound and energy</a:t>
            </a:r>
            <a:br>
              <a:rPr lang="en-GB" sz="1800">
                <a:latin typeface="Fugaz One"/>
                <a:ea typeface="Fugaz One"/>
                <a:cs typeface="Fugaz One"/>
                <a:sym typeface="Fugaz One"/>
              </a:rPr>
            </a:br>
            <a:br>
              <a:rPr lang="en-GB" sz="1800">
                <a:latin typeface="Fugaz One"/>
                <a:ea typeface="Fugaz One"/>
                <a:cs typeface="Fugaz One"/>
                <a:sym typeface="Fugaz One"/>
              </a:rPr>
            </a:br>
            <a:r>
              <a:rPr lang="en-GB" sz="1600" u="sng">
                <a:latin typeface="Happy Monkey"/>
                <a:ea typeface="Happy Monkey"/>
                <a:cs typeface="Happy Monkey"/>
                <a:sym typeface="Happy Monkey"/>
              </a:rPr>
              <a:t>Sound is caused by </a:t>
            </a:r>
            <a:r>
              <a:rPr lang="en-GB" sz="1600" b="1" u="sng">
                <a:latin typeface="Happy Monkey"/>
                <a:ea typeface="Happy Monkey"/>
                <a:cs typeface="Happy Monkey"/>
                <a:sym typeface="Happy Monkey"/>
              </a:rPr>
              <a:t>particles</a:t>
            </a:r>
            <a:r>
              <a:rPr lang="en-GB" sz="1600" u="sng">
                <a:latin typeface="Happy Monkey"/>
                <a:ea typeface="Happy Monkey"/>
                <a:cs typeface="Happy Monkey"/>
                <a:sym typeface="Happy Monkey"/>
              </a:rPr>
              <a:t> </a:t>
            </a:r>
            <a:r>
              <a:rPr lang="en-GB" sz="1600" b="1" u="sng">
                <a:latin typeface="Happy Monkey"/>
                <a:ea typeface="Happy Monkey"/>
                <a:cs typeface="Happy Monkey"/>
                <a:sym typeface="Happy Monkey"/>
              </a:rPr>
              <a:t>vibrating</a:t>
            </a:r>
            <a:endParaRPr sz="1600" b="1" u="sng">
              <a:latin typeface="Happy Monkey"/>
              <a:ea typeface="Happy Monkey"/>
              <a:cs typeface="Happy Monkey"/>
              <a:sym typeface="Happy Monkey"/>
            </a:endParaRPr>
          </a:p>
          <a:p>
            <a:pPr marL="0" lvl="0" indent="0" algn="l" rtl="0">
              <a:spcBef>
                <a:spcPts val="0"/>
              </a:spcBef>
              <a:spcAft>
                <a:spcPts val="0"/>
              </a:spcAft>
              <a:buNone/>
            </a:pPr>
            <a:endParaRPr sz="1800">
              <a:latin typeface="Happy Monkey"/>
              <a:ea typeface="Happy Monkey"/>
              <a:cs typeface="Happy Monkey"/>
              <a:sym typeface="Happy Monkey"/>
            </a:endParaRPr>
          </a:p>
          <a:p>
            <a:pPr marL="0" lvl="0" indent="0" algn="l" rtl="0">
              <a:spcBef>
                <a:spcPts val="0"/>
              </a:spcBef>
              <a:spcAft>
                <a:spcPts val="0"/>
              </a:spcAft>
              <a:buNone/>
            </a:pPr>
            <a:br>
              <a:rPr lang="en-GB" sz="1800" b="1" u="sng">
                <a:latin typeface="Happy Monkey"/>
                <a:ea typeface="Happy Monkey"/>
                <a:cs typeface="Happy Monkey"/>
                <a:sym typeface="Happy Monkey"/>
              </a:rPr>
            </a:br>
            <a:endParaRPr sz="1800" b="1" u="sng">
              <a:latin typeface="Happy Monkey"/>
              <a:ea typeface="Happy Monkey"/>
              <a:cs typeface="Happy Monkey"/>
              <a:sym typeface="Happy Monkey"/>
            </a:endParaRPr>
          </a:p>
        </p:txBody>
      </p:sp>
      <p:sp>
        <p:nvSpPr>
          <p:cNvPr id="60" name="Google Shape;60;p13"/>
          <p:cNvSpPr/>
          <p:nvPr/>
        </p:nvSpPr>
        <p:spPr>
          <a:xfrm>
            <a:off x="3831525" y="4492778"/>
            <a:ext cx="3448800" cy="3844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txBox="1"/>
          <p:nvPr/>
        </p:nvSpPr>
        <p:spPr>
          <a:xfrm>
            <a:off x="3860850" y="4478900"/>
            <a:ext cx="3419400" cy="6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Transverse and Longitudinal Waves</a:t>
            </a:r>
            <a:endParaRPr sz="1800">
              <a:latin typeface="Fugaz One"/>
              <a:ea typeface="Fugaz One"/>
              <a:cs typeface="Fugaz One"/>
              <a:sym typeface="Fugaz One"/>
            </a:endParaRPr>
          </a:p>
          <a:p>
            <a:pPr marL="0" lvl="0" indent="0" algn="l" rtl="0">
              <a:spcBef>
                <a:spcPts val="0"/>
              </a:spcBef>
              <a:spcAft>
                <a:spcPts val="0"/>
              </a:spcAft>
              <a:buNone/>
            </a:pPr>
            <a:endParaRPr sz="1800">
              <a:latin typeface="Happy Monkey"/>
              <a:ea typeface="Happy Monkey"/>
              <a:cs typeface="Happy Monkey"/>
              <a:sym typeface="Happy Monkey"/>
            </a:endParaRPr>
          </a:p>
          <a:p>
            <a:pPr marL="0" lvl="0" indent="0" algn="l" rtl="0">
              <a:spcBef>
                <a:spcPts val="0"/>
              </a:spcBef>
              <a:spcAft>
                <a:spcPts val="0"/>
              </a:spcAft>
              <a:buNone/>
            </a:pPr>
            <a:br>
              <a:rPr lang="en-GB" sz="1800" b="1" u="sng">
                <a:latin typeface="Happy Monkey"/>
                <a:ea typeface="Happy Monkey"/>
                <a:cs typeface="Happy Monkey"/>
                <a:sym typeface="Happy Monkey"/>
              </a:rPr>
            </a:br>
            <a:endParaRPr sz="1800" b="1" u="sng">
              <a:latin typeface="Happy Monkey"/>
              <a:ea typeface="Happy Monkey"/>
              <a:cs typeface="Happy Monkey"/>
              <a:sym typeface="Happy Monkey"/>
            </a:endParaRPr>
          </a:p>
        </p:txBody>
      </p:sp>
      <p:sp>
        <p:nvSpPr>
          <p:cNvPr id="62" name="Google Shape;62;p13"/>
          <p:cNvSpPr/>
          <p:nvPr/>
        </p:nvSpPr>
        <p:spPr>
          <a:xfrm>
            <a:off x="270675" y="8466925"/>
            <a:ext cx="3448800" cy="2015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 name="Google Shape;63;p13"/>
          <p:cNvPicPr preferRelativeResize="0"/>
          <p:nvPr/>
        </p:nvPicPr>
        <p:blipFill rotWithShape="1">
          <a:blip r:embed="rId3">
            <a:alphaModFix/>
          </a:blip>
          <a:srcRect l="24142" t="20569" r="12574" b="34002"/>
          <a:stretch/>
        </p:blipFill>
        <p:spPr>
          <a:xfrm>
            <a:off x="2720275" y="2025975"/>
            <a:ext cx="2228924" cy="1600049"/>
          </a:xfrm>
          <a:prstGeom prst="rect">
            <a:avLst/>
          </a:prstGeom>
          <a:noFill/>
          <a:ln>
            <a:noFill/>
          </a:ln>
        </p:spPr>
      </p:pic>
      <p:cxnSp>
        <p:nvCxnSpPr>
          <p:cNvPr id="64" name="Google Shape;64;p13"/>
          <p:cNvCxnSpPr/>
          <p:nvPr/>
        </p:nvCxnSpPr>
        <p:spPr>
          <a:xfrm>
            <a:off x="2384825" y="2978398"/>
            <a:ext cx="2764200" cy="0"/>
          </a:xfrm>
          <a:prstGeom prst="straightConnector1">
            <a:avLst/>
          </a:prstGeom>
          <a:noFill/>
          <a:ln w="76200" cap="flat" cmpd="sng">
            <a:solidFill>
              <a:schemeClr val="dk2"/>
            </a:solidFill>
            <a:prstDash val="solid"/>
            <a:round/>
            <a:headEnd type="none" w="med" len="med"/>
            <a:tailEnd type="none" w="med" len="med"/>
          </a:ln>
        </p:spPr>
      </p:cxnSp>
      <p:cxnSp>
        <p:nvCxnSpPr>
          <p:cNvPr id="65" name="Google Shape;65;p13"/>
          <p:cNvCxnSpPr/>
          <p:nvPr/>
        </p:nvCxnSpPr>
        <p:spPr>
          <a:xfrm>
            <a:off x="2656425" y="1914525"/>
            <a:ext cx="477300" cy="205500"/>
          </a:xfrm>
          <a:prstGeom prst="straightConnector1">
            <a:avLst/>
          </a:prstGeom>
          <a:noFill/>
          <a:ln w="28575" cap="flat" cmpd="sng">
            <a:solidFill>
              <a:schemeClr val="dk2"/>
            </a:solidFill>
            <a:prstDash val="solid"/>
            <a:round/>
            <a:headEnd type="none" w="med" len="med"/>
            <a:tailEnd type="triangle" w="med" len="med"/>
          </a:ln>
        </p:spPr>
      </p:cxnSp>
      <p:sp>
        <p:nvSpPr>
          <p:cNvPr id="66" name="Google Shape;66;p13"/>
          <p:cNvSpPr txBox="1"/>
          <p:nvPr/>
        </p:nvSpPr>
        <p:spPr>
          <a:xfrm>
            <a:off x="1208425" y="1698450"/>
            <a:ext cx="1573500" cy="76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latin typeface="Happy Monkey"/>
                <a:ea typeface="Happy Monkey"/>
                <a:cs typeface="Happy Monkey"/>
                <a:sym typeface="Happy Monkey"/>
              </a:rPr>
              <a:t>The </a:t>
            </a:r>
            <a:r>
              <a:rPr lang="en-GB" sz="1100" b="1">
                <a:latin typeface="Happy Monkey"/>
                <a:ea typeface="Happy Monkey"/>
                <a:cs typeface="Happy Monkey"/>
                <a:sym typeface="Happy Monkey"/>
              </a:rPr>
              <a:t>peak</a:t>
            </a:r>
            <a:r>
              <a:rPr lang="en-GB" sz="1100">
                <a:latin typeface="Happy Monkey"/>
                <a:ea typeface="Happy Monkey"/>
                <a:cs typeface="Happy Monkey"/>
                <a:sym typeface="Happy Monkey"/>
              </a:rPr>
              <a:t> is the top of the wave</a:t>
            </a:r>
            <a:endParaRPr sz="1100" b="1">
              <a:latin typeface="Happy Monkey"/>
              <a:ea typeface="Happy Monkey"/>
              <a:cs typeface="Happy Monkey"/>
              <a:sym typeface="Happy Monkey"/>
            </a:endParaRPr>
          </a:p>
        </p:txBody>
      </p:sp>
      <p:cxnSp>
        <p:nvCxnSpPr>
          <p:cNvPr id="67" name="Google Shape;67;p13"/>
          <p:cNvCxnSpPr/>
          <p:nvPr/>
        </p:nvCxnSpPr>
        <p:spPr>
          <a:xfrm rot="10800000" flipH="1">
            <a:off x="2781300" y="3558175"/>
            <a:ext cx="685800" cy="152400"/>
          </a:xfrm>
          <a:prstGeom prst="straightConnector1">
            <a:avLst/>
          </a:prstGeom>
          <a:noFill/>
          <a:ln w="28575" cap="flat" cmpd="sng">
            <a:solidFill>
              <a:schemeClr val="dk2"/>
            </a:solidFill>
            <a:prstDash val="solid"/>
            <a:round/>
            <a:headEnd type="none" w="med" len="med"/>
            <a:tailEnd type="triangle" w="med" len="med"/>
          </a:ln>
        </p:spPr>
      </p:cxnSp>
      <p:sp>
        <p:nvSpPr>
          <p:cNvPr id="68" name="Google Shape;68;p13"/>
          <p:cNvSpPr txBox="1"/>
          <p:nvPr/>
        </p:nvSpPr>
        <p:spPr>
          <a:xfrm>
            <a:off x="1264950" y="3492750"/>
            <a:ext cx="1573500" cy="765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100">
                <a:latin typeface="Happy Monkey"/>
                <a:ea typeface="Happy Monkey"/>
                <a:cs typeface="Happy Monkey"/>
                <a:sym typeface="Happy Monkey"/>
              </a:rPr>
              <a:t>The </a:t>
            </a:r>
            <a:r>
              <a:rPr lang="en-GB" sz="1100" b="1">
                <a:latin typeface="Happy Monkey"/>
                <a:ea typeface="Happy Monkey"/>
                <a:cs typeface="Happy Monkey"/>
                <a:sym typeface="Happy Monkey"/>
              </a:rPr>
              <a:t>trough</a:t>
            </a:r>
            <a:r>
              <a:rPr lang="en-GB" sz="1100">
                <a:latin typeface="Happy Monkey"/>
                <a:ea typeface="Happy Monkey"/>
                <a:cs typeface="Happy Monkey"/>
                <a:sym typeface="Happy Monkey"/>
              </a:rPr>
              <a:t> is the bottom of the wave</a:t>
            </a:r>
            <a:endParaRPr sz="1100" b="1">
              <a:latin typeface="Happy Monkey"/>
              <a:ea typeface="Happy Monkey"/>
              <a:cs typeface="Happy Monkey"/>
              <a:sym typeface="Happy Monkey"/>
            </a:endParaRPr>
          </a:p>
        </p:txBody>
      </p:sp>
      <p:cxnSp>
        <p:nvCxnSpPr>
          <p:cNvPr id="69" name="Google Shape;69;p13"/>
          <p:cNvCxnSpPr/>
          <p:nvPr/>
        </p:nvCxnSpPr>
        <p:spPr>
          <a:xfrm>
            <a:off x="3860862" y="2102175"/>
            <a:ext cx="756300" cy="0"/>
          </a:xfrm>
          <a:prstGeom prst="straightConnector1">
            <a:avLst/>
          </a:prstGeom>
          <a:noFill/>
          <a:ln w="28575" cap="flat" cmpd="sng">
            <a:solidFill>
              <a:schemeClr val="dk2"/>
            </a:solidFill>
            <a:prstDash val="solid"/>
            <a:round/>
            <a:headEnd type="triangle" w="med" len="med"/>
            <a:tailEnd type="triangle" w="med" len="med"/>
          </a:ln>
        </p:spPr>
      </p:cxnSp>
      <p:sp>
        <p:nvSpPr>
          <p:cNvPr id="70" name="Google Shape;70;p13"/>
          <p:cNvSpPr txBox="1"/>
          <p:nvPr/>
        </p:nvSpPr>
        <p:spPr>
          <a:xfrm>
            <a:off x="3305175" y="1435350"/>
            <a:ext cx="2000100" cy="51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a:latin typeface="Happy Monkey"/>
                <a:ea typeface="Happy Monkey"/>
                <a:cs typeface="Happy Monkey"/>
                <a:sym typeface="Happy Monkey"/>
              </a:rPr>
              <a:t>A </a:t>
            </a:r>
            <a:r>
              <a:rPr lang="en-GB" sz="1100" b="1">
                <a:latin typeface="Happy Monkey"/>
                <a:ea typeface="Happy Monkey"/>
                <a:cs typeface="Happy Monkey"/>
                <a:sym typeface="Happy Monkey"/>
              </a:rPr>
              <a:t>wavelength</a:t>
            </a:r>
            <a:r>
              <a:rPr lang="en-GB" sz="1100">
                <a:latin typeface="Happy Monkey"/>
                <a:ea typeface="Happy Monkey"/>
                <a:cs typeface="Happy Monkey"/>
                <a:sym typeface="Happy Monkey"/>
              </a:rPr>
              <a:t> is the distance between two identical points on a wave</a:t>
            </a:r>
            <a:endParaRPr sz="1100" b="1">
              <a:latin typeface="Happy Monkey"/>
              <a:ea typeface="Happy Monkey"/>
              <a:cs typeface="Happy Monkey"/>
              <a:sym typeface="Happy Monkey"/>
            </a:endParaRPr>
          </a:p>
        </p:txBody>
      </p:sp>
      <p:cxnSp>
        <p:nvCxnSpPr>
          <p:cNvPr id="71" name="Google Shape;71;p13"/>
          <p:cNvCxnSpPr/>
          <p:nvPr/>
        </p:nvCxnSpPr>
        <p:spPr>
          <a:xfrm rot="10800000">
            <a:off x="4239000" y="2978425"/>
            <a:ext cx="0" cy="560700"/>
          </a:xfrm>
          <a:prstGeom prst="straightConnector1">
            <a:avLst/>
          </a:prstGeom>
          <a:noFill/>
          <a:ln w="28575" cap="flat" cmpd="sng">
            <a:solidFill>
              <a:schemeClr val="dk2"/>
            </a:solidFill>
            <a:prstDash val="solid"/>
            <a:round/>
            <a:headEnd type="triangle" w="med" len="med"/>
            <a:tailEnd type="triangle" w="med" len="med"/>
          </a:ln>
        </p:spPr>
      </p:cxnSp>
      <p:sp>
        <p:nvSpPr>
          <p:cNvPr id="72" name="Google Shape;72;p13"/>
          <p:cNvSpPr txBox="1"/>
          <p:nvPr/>
        </p:nvSpPr>
        <p:spPr>
          <a:xfrm>
            <a:off x="4427775" y="3506513"/>
            <a:ext cx="2000100" cy="51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a:latin typeface="Happy Monkey"/>
                <a:ea typeface="Happy Monkey"/>
                <a:cs typeface="Happy Monkey"/>
                <a:sym typeface="Happy Monkey"/>
              </a:rPr>
              <a:t>The </a:t>
            </a:r>
            <a:r>
              <a:rPr lang="en-GB" sz="1100" b="1">
                <a:latin typeface="Happy Monkey"/>
                <a:ea typeface="Happy Monkey"/>
                <a:cs typeface="Happy Monkey"/>
                <a:sym typeface="Happy Monkey"/>
              </a:rPr>
              <a:t>amplitude</a:t>
            </a:r>
            <a:r>
              <a:rPr lang="en-GB" sz="1100">
                <a:latin typeface="Happy Monkey"/>
                <a:ea typeface="Happy Monkey"/>
                <a:cs typeface="Happy Monkey"/>
                <a:sym typeface="Happy Monkey"/>
              </a:rPr>
              <a:t> is the maximum distance of the wave from the rest position</a:t>
            </a:r>
            <a:endParaRPr sz="1100" b="1">
              <a:latin typeface="Happy Monkey"/>
              <a:ea typeface="Happy Monkey"/>
              <a:cs typeface="Happy Monkey"/>
              <a:sym typeface="Happy Monkey"/>
            </a:endParaRPr>
          </a:p>
        </p:txBody>
      </p:sp>
      <p:pic>
        <p:nvPicPr>
          <p:cNvPr id="73" name="Google Shape;73;p13"/>
          <p:cNvPicPr preferRelativeResize="0"/>
          <p:nvPr/>
        </p:nvPicPr>
        <p:blipFill rotWithShape="1">
          <a:blip r:embed="rId4">
            <a:alphaModFix/>
          </a:blip>
          <a:srcRect b="57285"/>
          <a:stretch/>
        </p:blipFill>
        <p:spPr>
          <a:xfrm>
            <a:off x="516675" y="5750442"/>
            <a:ext cx="2712300" cy="545196"/>
          </a:xfrm>
          <a:prstGeom prst="rect">
            <a:avLst/>
          </a:prstGeom>
          <a:noFill/>
          <a:ln>
            <a:noFill/>
          </a:ln>
        </p:spPr>
      </p:pic>
      <p:pic>
        <p:nvPicPr>
          <p:cNvPr id="74" name="Google Shape;74;p13"/>
          <p:cNvPicPr preferRelativeResize="0"/>
          <p:nvPr/>
        </p:nvPicPr>
        <p:blipFill rotWithShape="1">
          <a:blip r:embed="rId5">
            <a:alphaModFix/>
          </a:blip>
          <a:srcRect l="8285" t="28633" r="8018" b="42002"/>
          <a:stretch/>
        </p:blipFill>
        <p:spPr>
          <a:xfrm>
            <a:off x="745775" y="7419950"/>
            <a:ext cx="2446500" cy="858356"/>
          </a:xfrm>
          <a:prstGeom prst="rect">
            <a:avLst/>
          </a:prstGeom>
          <a:noFill/>
          <a:ln>
            <a:noFill/>
          </a:ln>
        </p:spPr>
      </p:pic>
      <p:sp>
        <p:nvSpPr>
          <p:cNvPr id="75" name="Google Shape;75;p13"/>
          <p:cNvSpPr txBox="1"/>
          <p:nvPr/>
        </p:nvSpPr>
        <p:spPr>
          <a:xfrm>
            <a:off x="307275" y="6391275"/>
            <a:ext cx="1573500" cy="101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Happy Monkey"/>
                <a:ea typeface="Happy Monkey"/>
                <a:cs typeface="Happy Monkey"/>
                <a:sym typeface="Happy Monkey"/>
              </a:rPr>
              <a:t>Sound</a:t>
            </a:r>
            <a:r>
              <a:rPr lang="en-GB" sz="1100">
                <a:latin typeface="Happy Monkey"/>
                <a:ea typeface="Happy Monkey"/>
                <a:cs typeface="Happy Monkey"/>
                <a:sym typeface="Happy Monkey"/>
              </a:rPr>
              <a:t> travels most </a:t>
            </a:r>
            <a:r>
              <a:rPr lang="en-GB" sz="1100" b="1">
                <a:latin typeface="Happy Monkey"/>
                <a:ea typeface="Happy Monkey"/>
                <a:cs typeface="Happy Monkey"/>
                <a:sym typeface="Happy Monkey"/>
              </a:rPr>
              <a:t>quickly</a:t>
            </a:r>
            <a:r>
              <a:rPr lang="en-GB" sz="1100">
                <a:latin typeface="Happy Monkey"/>
                <a:ea typeface="Happy Monkey"/>
                <a:cs typeface="Happy Monkey"/>
                <a:sym typeface="Happy Monkey"/>
              </a:rPr>
              <a:t> through a </a:t>
            </a:r>
            <a:r>
              <a:rPr lang="en-GB" sz="1100" b="1">
                <a:latin typeface="Happy Monkey"/>
                <a:ea typeface="Happy Monkey"/>
                <a:cs typeface="Happy Monkey"/>
                <a:sym typeface="Happy Monkey"/>
              </a:rPr>
              <a:t>solid</a:t>
            </a:r>
            <a:r>
              <a:rPr lang="en-GB" sz="1100">
                <a:latin typeface="Happy Monkey"/>
                <a:ea typeface="Happy Monkey"/>
                <a:cs typeface="Happy Monkey"/>
                <a:sym typeface="Happy Monkey"/>
              </a:rPr>
              <a:t> as the particles are </a:t>
            </a:r>
            <a:r>
              <a:rPr lang="en-GB" sz="1100" b="1">
                <a:latin typeface="Happy Monkey"/>
                <a:ea typeface="Happy Monkey"/>
                <a:cs typeface="Happy Monkey"/>
                <a:sym typeface="Happy Monkey"/>
              </a:rPr>
              <a:t>closest</a:t>
            </a:r>
            <a:r>
              <a:rPr lang="en-GB" sz="1100">
                <a:latin typeface="Happy Monkey"/>
                <a:ea typeface="Happy Monkey"/>
                <a:cs typeface="Happy Monkey"/>
                <a:sym typeface="Happy Monkey"/>
              </a:rPr>
              <a:t> </a:t>
            </a:r>
            <a:r>
              <a:rPr lang="en-GB" sz="1100" b="1">
                <a:latin typeface="Happy Monkey"/>
                <a:ea typeface="Happy Monkey"/>
                <a:cs typeface="Happy Monkey"/>
                <a:sym typeface="Happy Monkey"/>
              </a:rPr>
              <a:t>together</a:t>
            </a:r>
            <a:endParaRPr sz="1100" b="1">
              <a:latin typeface="Happy Monkey"/>
              <a:ea typeface="Happy Monkey"/>
              <a:cs typeface="Happy Monkey"/>
              <a:sym typeface="Happy Monkey"/>
            </a:endParaRPr>
          </a:p>
        </p:txBody>
      </p:sp>
      <p:sp>
        <p:nvSpPr>
          <p:cNvPr id="76" name="Google Shape;76;p13"/>
          <p:cNvSpPr txBox="1"/>
          <p:nvPr/>
        </p:nvSpPr>
        <p:spPr>
          <a:xfrm>
            <a:off x="2069400" y="6348700"/>
            <a:ext cx="1573500" cy="1018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100" b="1">
                <a:latin typeface="Happy Monkey"/>
                <a:ea typeface="Happy Monkey"/>
                <a:cs typeface="Happy Monkey"/>
                <a:sym typeface="Happy Monkey"/>
              </a:rPr>
              <a:t>Sound</a:t>
            </a:r>
            <a:r>
              <a:rPr lang="en-GB" sz="1100">
                <a:latin typeface="Happy Monkey"/>
                <a:ea typeface="Happy Monkey"/>
                <a:cs typeface="Happy Monkey"/>
                <a:sym typeface="Happy Monkey"/>
              </a:rPr>
              <a:t> travels </a:t>
            </a:r>
            <a:r>
              <a:rPr lang="en-GB" sz="1100" b="1">
                <a:latin typeface="Happy Monkey"/>
                <a:ea typeface="Happy Monkey"/>
                <a:cs typeface="Happy Monkey"/>
                <a:sym typeface="Happy Monkey"/>
              </a:rPr>
              <a:t>slowest</a:t>
            </a:r>
            <a:r>
              <a:rPr lang="en-GB" sz="1100">
                <a:latin typeface="Happy Monkey"/>
                <a:ea typeface="Happy Monkey"/>
                <a:cs typeface="Happy Monkey"/>
                <a:sym typeface="Happy Monkey"/>
              </a:rPr>
              <a:t> through a </a:t>
            </a:r>
            <a:r>
              <a:rPr lang="en-GB" sz="1100" b="1">
                <a:latin typeface="Happy Monkey"/>
                <a:ea typeface="Happy Monkey"/>
                <a:cs typeface="Happy Monkey"/>
                <a:sym typeface="Happy Monkey"/>
              </a:rPr>
              <a:t>gas</a:t>
            </a:r>
            <a:r>
              <a:rPr lang="en-GB" sz="1100">
                <a:latin typeface="Happy Monkey"/>
                <a:ea typeface="Happy Monkey"/>
                <a:cs typeface="Happy Monkey"/>
                <a:sym typeface="Happy Monkey"/>
              </a:rPr>
              <a:t> as the particles are </a:t>
            </a:r>
            <a:r>
              <a:rPr lang="en-GB" sz="1100" b="1">
                <a:latin typeface="Happy Monkey"/>
                <a:ea typeface="Happy Monkey"/>
                <a:cs typeface="Happy Monkey"/>
                <a:sym typeface="Happy Monkey"/>
              </a:rPr>
              <a:t>most spread out</a:t>
            </a:r>
            <a:r>
              <a:rPr lang="en-GB" sz="1100">
                <a:latin typeface="Happy Monkey"/>
                <a:ea typeface="Happy Monkey"/>
                <a:cs typeface="Happy Monkey"/>
                <a:sym typeface="Happy Monkey"/>
              </a:rPr>
              <a:t> together</a:t>
            </a:r>
            <a:endParaRPr sz="1100">
              <a:latin typeface="Happy Monkey"/>
              <a:ea typeface="Happy Monkey"/>
              <a:cs typeface="Happy Monkey"/>
              <a:sym typeface="Happy Monkey"/>
            </a:endParaRPr>
          </a:p>
        </p:txBody>
      </p:sp>
      <p:cxnSp>
        <p:nvCxnSpPr>
          <p:cNvPr id="77" name="Google Shape;77;p13"/>
          <p:cNvCxnSpPr>
            <a:endCxn id="74" idx="1"/>
          </p:cNvCxnSpPr>
          <p:nvPr/>
        </p:nvCxnSpPr>
        <p:spPr>
          <a:xfrm>
            <a:off x="516575" y="7381428"/>
            <a:ext cx="229200" cy="467700"/>
          </a:xfrm>
          <a:prstGeom prst="straightConnector1">
            <a:avLst/>
          </a:prstGeom>
          <a:noFill/>
          <a:ln w="28575" cap="flat" cmpd="sng">
            <a:solidFill>
              <a:schemeClr val="dk2"/>
            </a:solidFill>
            <a:prstDash val="solid"/>
            <a:round/>
            <a:headEnd type="none" w="med" len="med"/>
            <a:tailEnd type="triangle" w="med" len="med"/>
          </a:ln>
        </p:spPr>
      </p:cxnSp>
      <p:cxnSp>
        <p:nvCxnSpPr>
          <p:cNvPr id="78" name="Google Shape;78;p13"/>
          <p:cNvCxnSpPr>
            <a:endCxn id="74" idx="3"/>
          </p:cNvCxnSpPr>
          <p:nvPr/>
        </p:nvCxnSpPr>
        <p:spPr>
          <a:xfrm flipH="1">
            <a:off x="3192275" y="7362828"/>
            <a:ext cx="189000" cy="486300"/>
          </a:xfrm>
          <a:prstGeom prst="straightConnector1">
            <a:avLst/>
          </a:prstGeom>
          <a:noFill/>
          <a:ln w="28575" cap="flat" cmpd="sng">
            <a:solidFill>
              <a:schemeClr val="dk2"/>
            </a:solidFill>
            <a:prstDash val="solid"/>
            <a:round/>
            <a:headEnd type="none" w="med" len="med"/>
            <a:tailEnd type="triangle" w="med" len="med"/>
          </a:ln>
        </p:spPr>
      </p:cxnSp>
      <p:pic>
        <p:nvPicPr>
          <p:cNvPr id="79" name="Google Shape;79;p13"/>
          <p:cNvPicPr preferRelativeResize="0"/>
          <p:nvPr/>
        </p:nvPicPr>
        <p:blipFill>
          <a:blip r:embed="rId6">
            <a:alphaModFix/>
          </a:blip>
          <a:stretch>
            <a:fillRect/>
          </a:stretch>
        </p:blipFill>
        <p:spPr>
          <a:xfrm>
            <a:off x="397011" y="9067702"/>
            <a:ext cx="3196324" cy="1176545"/>
          </a:xfrm>
          <a:prstGeom prst="rect">
            <a:avLst/>
          </a:prstGeom>
          <a:noFill/>
          <a:ln>
            <a:noFill/>
          </a:ln>
        </p:spPr>
      </p:pic>
      <p:sp>
        <p:nvSpPr>
          <p:cNvPr id="80" name="Google Shape;80;p13"/>
          <p:cNvSpPr txBox="1"/>
          <p:nvPr/>
        </p:nvSpPr>
        <p:spPr>
          <a:xfrm>
            <a:off x="270788" y="8466925"/>
            <a:ext cx="3448800" cy="6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Loudness and Pitch</a:t>
            </a:r>
            <a:endParaRPr sz="1600" u="sng">
              <a:latin typeface="Happy Monkey"/>
              <a:ea typeface="Happy Monkey"/>
              <a:cs typeface="Happy Monkey"/>
              <a:sym typeface="Happy Monkey"/>
            </a:endParaRPr>
          </a:p>
          <a:p>
            <a:pPr marL="0" lvl="0" indent="0" algn="l" rtl="0">
              <a:spcBef>
                <a:spcPts val="0"/>
              </a:spcBef>
              <a:spcAft>
                <a:spcPts val="0"/>
              </a:spcAft>
              <a:buNone/>
            </a:pPr>
            <a:endParaRPr sz="1800">
              <a:latin typeface="Happy Monkey"/>
              <a:ea typeface="Happy Monkey"/>
              <a:cs typeface="Happy Monkey"/>
              <a:sym typeface="Happy Monkey"/>
            </a:endParaRPr>
          </a:p>
          <a:p>
            <a:pPr marL="0" lvl="0" indent="0" algn="l" rtl="0">
              <a:spcBef>
                <a:spcPts val="0"/>
              </a:spcBef>
              <a:spcAft>
                <a:spcPts val="0"/>
              </a:spcAft>
              <a:buNone/>
            </a:pPr>
            <a:br>
              <a:rPr lang="en-GB" sz="1800" b="1" u="sng">
                <a:latin typeface="Happy Monkey"/>
                <a:ea typeface="Happy Monkey"/>
                <a:cs typeface="Happy Monkey"/>
                <a:sym typeface="Happy Monkey"/>
              </a:rPr>
            </a:br>
            <a:endParaRPr sz="1800" b="1" u="sng">
              <a:latin typeface="Happy Monkey"/>
              <a:ea typeface="Happy Monkey"/>
              <a:cs typeface="Happy Monkey"/>
              <a:sym typeface="Happy Monkey"/>
            </a:endParaRPr>
          </a:p>
        </p:txBody>
      </p:sp>
      <p:pic>
        <p:nvPicPr>
          <p:cNvPr id="81" name="Google Shape;81;p13"/>
          <p:cNvPicPr preferRelativeResize="0"/>
          <p:nvPr/>
        </p:nvPicPr>
        <p:blipFill>
          <a:blip r:embed="rId7">
            <a:alphaModFix/>
          </a:blip>
          <a:stretch>
            <a:fillRect/>
          </a:stretch>
        </p:blipFill>
        <p:spPr>
          <a:xfrm>
            <a:off x="4188450" y="5289825"/>
            <a:ext cx="2764200" cy="918688"/>
          </a:xfrm>
          <a:prstGeom prst="rect">
            <a:avLst/>
          </a:prstGeom>
          <a:noFill/>
          <a:ln>
            <a:noFill/>
          </a:ln>
        </p:spPr>
      </p:pic>
      <p:sp>
        <p:nvSpPr>
          <p:cNvPr id="82" name="Google Shape;82;p13"/>
          <p:cNvSpPr txBox="1"/>
          <p:nvPr/>
        </p:nvSpPr>
        <p:spPr>
          <a:xfrm>
            <a:off x="3907725" y="6295650"/>
            <a:ext cx="3283800" cy="48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b="1">
                <a:latin typeface="Happy Monkey"/>
                <a:ea typeface="Happy Monkey"/>
                <a:cs typeface="Happy Monkey"/>
                <a:sym typeface="Happy Monkey"/>
              </a:rPr>
              <a:t>Transverse </a:t>
            </a:r>
            <a:r>
              <a:rPr lang="en-GB" sz="1100">
                <a:latin typeface="Happy Monkey"/>
                <a:ea typeface="Happy Monkey"/>
                <a:cs typeface="Happy Monkey"/>
                <a:sym typeface="Happy Monkey"/>
              </a:rPr>
              <a:t>waves move at</a:t>
            </a:r>
            <a:r>
              <a:rPr lang="en-GB" sz="1100" b="1">
                <a:latin typeface="Happy Monkey"/>
                <a:ea typeface="Happy Monkey"/>
                <a:cs typeface="Happy Monkey"/>
                <a:sym typeface="Happy Monkey"/>
              </a:rPr>
              <a:t> 90</a:t>
            </a:r>
            <a:r>
              <a:rPr lang="en-GB" sz="1100" b="1" baseline="30000">
                <a:latin typeface="Happy Monkey"/>
                <a:ea typeface="Happy Monkey"/>
                <a:cs typeface="Happy Monkey"/>
                <a:sym typeface="Happy Monkey"/>
              </a:rPr>
              <a:t>o</a:t>
            </a:r>
            <a:r>
              <a:rPr lang="en-GB" sz="1100" b="1">
                <a:latin typeface="Happy Monkey"/>
                <a:ea typeface="Happy Monkey"/>
                <a:cs typeface="Happy Monkey"/>
                <a:sym typeface="Happy Monkey"/>
              </a:rPr>
              <a:t> </a:t>
            </a:r>
            <a:r>
              <a:rPr lang="en-GB" sz="1100">
                <a:latin typeface="Happy Monkey"/>
                <a:ea typeface="Happy Monkey"/>
                <a:cs typeface="Happy Monkey"/>
                <a:sym typeface="Happy Monkey"/>
              </a:rPr>
              <a:t>to the direction of travel</a:t>
            </a:r>
            <a:r>
              <a:rPr lang="en-GB" sz="1100" b="1">
                <a:latin typeface="Happy Monkey"/>
                <a:ea typeface="Happy Monkey"/>
                <a:cs typeface="Happy Monkey"/>
                <a:sym typeface="Happy Monkey"/>
              </a:rPr>
              <a:t>, e.g. Light</a:t>
            </a:r>
            <a:endParaRPr sz="1100">
              <a:latin typeface="Happy Monkey"/>
              <a:ea typeface="Happy Monkey"/>
              <a:cs typeface="Happy Monkey"/>
              <a:sym typeface="Happy Monkey"/>
            </a:endParaRPr>
          </a:p>
        </p:txBody>
      </p:sp>
      <p:pic>
        <p:nvPicPr>
          <p:cNvPr id="83" name="Google Shape;83;p13"/>
          <p:cNvPicPr preferRelativeResize="0"/>
          <p:nvPr/>
        </p:nvPicPr>
        <p:blipFill>
          <a:blip r:embed="rId8">
            <a:alphaModFix/>
          </a:blip>
          <a:stretch>
            <a:fillRect/>
          </a:stretch>
        </p:blipFill>
        <p:spPr>
          <a:xfrm>
            <a:off x="4238997" y="6781950"/>
            <a:ext cx="2764201" cy="945643"/>
          </a:xfrm>
          <a:prstGeom prst="rect">
            <a:avLst/>
          </a:prstGeom>
          <a:noFill/>
          <a:ln>
            <a:noFill/>
          </a:ln>
        </p:spPr>
      </p:pic>
      <p:sp>
        <p:nvSpPr>
          <p:cNvPr id="84" name="Google Shape;84;p13"/>
          <p:cNvSpPr txBox="1"/>
          <p:nvPr/>
        </p:nvSpPr>
        <p:spPr>
          <a:xfrm>
            <a:off x="3979200" y="7727600"/>
            <a:ext cx="3283800" cy="48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b="1">
                <a:latin typeface="Happy Monkey"/>
                <a:ea typeface="Happy Monkey"/>
                <a:cs typeface="Happy Monkey"/>
                <a:sym typeface="Happy Monkey"/>
              </a:rPr>
              <a:t>Longitudinal </a:t>
            </a:r>
            <a:r>
              <a:rPr lang="en-GB" sz="1100">
                <a:latin typeface="Happy Monkey"/>
                <a:ea typeface="Happy Monkey"/>
                <a:cs typeface="Happy Monkey"/>
                <a:sym typeface="Happy Monkey"/>
              </a:rPr>
              <a:t>waves move at</a:t>
            </a:r>
            <a:r>
              <a:rPr lang="en-GB" sz="1100" b="1">
                <a:latin typeface="Happy Monkey"/>
                <a:ea typeface="Happy Monkey"/>
                <a:cs typeface="Happy Monkey"/>
                <a:sym typeface="Happy Monkey"/>
              </a:rPr>
              <a:t> in line </a:t>
            </a:r>
            <a:r>
              <a:rPr lang="en-GB" sz="1100">
                <a:latin typeface="Happy Monkey"/>
                <a:ea typeface="Happy Monkey"/>
                <a:cs typeface="Happy Monkey"/>
                <a:sym typeface="Happy Monkey"/>
              </a:rPr>
              <a:t>with the direction of travel</a:t>
            </a:r>
            <a:r>
              <a:rPr lang="en-GB" sz="1100" b="1">
                <a:latin typeface="Happy Monkey"/>
                <a:ea typeface="Happy Monkey"/>
                <a:cs typeface="Happy Monkey"/>
                <a:sym typeface="Happy Monkey"/>
              </a:rPr>
              <a:t>, e.g. Sound</a:t>
            </a:r>
            <a:endParaRPr sz="1100">
              <a:latin typeface="Happy Monkey"/>
              <a:ea typeface="Happy Monkey"/>
              <a:cs typeface="Happy Monkey"/>
              <a:sym typeface="Happy Monkey"/>
            </a:endParaRPr>
          </a:p>
        </p:txBody>
      </p:sp>
      <p:sp>
        <p:nvSpPr>
          <p:cNvPr id="85" name="Google Shape;85;p13"/>
          <p:cNvSpPr/>
          <p:nvPr/>
        </p:nvSpPr>
        <p:spPr>
          <a:xfrm>
            <a:off x="3831463" y="8466925"/>
            <a:ext cx="3448800" cy="2015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txBox="1"/>
          <p:nvPr/>
        </p:nvSpPr>
        <p:spPr>
          <a:xfrm>
            <a:off x="3831575" y="8466925"/>
            <a:ext cx="3448800" cy="6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Ultrasound</a:t>
            </a:r>
            <a:br>
              <a:rPr lang="en-GB" sz="1800">
                <a:latin typeface="Fugaz One"/>
                <a:ea typeface="Fugaz One"/>
                <a:cs typeface="Fugaz One"/>
                <a:sym typeface="Fugaz One"/>
              </a:rPr>
            </a:br>
            <a:r>
              <a:rPr lang="en-GB">
                <a:latin typeface="Happy Monkey"/>
                <a:ea typeface="Happy Monkey"/>
                <a:cs typeface="Happy Monkey"/>
                <a:sym typeface="Happy Monkey"/>
              </a:rPr>
              <a:t>Ultrasound has a frequency above 20 000 Hz, higher than humans can hear</a:t>
            </a:r>
            <a:endParaRPr u="sng">
              <a:latin typeface="Happy Monkey"/>
              <a:ea typeface="Happy Monkey"/>
              <a:cs typeface="Happy Monkey"/>
              <a:sym typeface="Happy Monkey"/>
            </a:endParaRPr>
          </a:p>
          <a:p>
            <a:pPr marL="0" lvl="0" indent="0" algn="l" rtl="0">
              <a:spcBef>
                <a:spcPts val="0"/>
              </a:spcBef>
              <a:spcAft>
                <a:spcPts val="0"/>
              </a:spcAft>
              <a:buNone/>
            </a:pPr>
            <a:endParaRPr sz="1800">
              <a:latin typeface="Happy Monkey"/>
              <a:ea typeface="Happy Monkey"/>
              <a:cs typeface="Happy Monkey"/>
              <a:sym typeface="Happy Monkey"/>
            </a:endParaRPr>
          </a:p>
          <a:p>
            <a:pPr marL="0" lvl="0" indent="0" algn="l" rtl="0">
              <a:spcBef>
                <a:spcPts val="0"/>
              </a:spcBef>
              <a:spcAft>
                <a:spcPts val="0"/>
              </a:spcAft>
              <a:buNone/>
            </a:pPr>
            <a:br>
              <a:rPr lang="en-GB" sz="1800" b="1" u="sng">
                <a:latin typeface="Happy Monkey"/>
                <a:ea typeface="Happy Monkey"/>
                <a:cs typeface="Happy Monkey"/>
                <a:sym typeface="Happy Monkey"/>
              </a:rPr>
            </a:br>
            <a:endParaRPr sz="1800" b="1" u="sng">
              <a:latin typeface="Happy Monkey"/>
              <a:ea typeface="Happy Monkey"/>
              <a:cs typeface="Happy Monkey"/>
              <a:sym typeface="Happy Monkey"/>
            </a:endParaRPr>
          </a:p>
        </p:txBody>
      </p:sp>
      <p:pic>
        <p:nvPicPr>
          <p:cNvPr id="87" name="Google Shape;87;p13"/>
          <p:cNvPicPr preferRelativeResize="0"/>
          <p:nvPr/>
        </p:nvPicPr>
        <p:blipFill rotWithShape="1">
          <a:blip r:embed="rId9">
            <a:alphaModFix/>
          </a:blip>
          <a:srcRect b="14170"/>
          <a:stretch/>
        </p:blipFill>
        <p:spPr>
          <a:xfrm>
            <a:off x="5916495" y="9334950"/>
            <a:ext cx="1186304" cy="1018201"/>
          </a:xfrm>
          <a:prstGeom prst="rect">
            <a:avLst/>
          </a:prstGeom>
          <a:noFill/>
          <a:ln>
            <a:noFill/>
          </a:ln>
        </p:spPr>
      </p:pic>
      <p:sp>
        <p:nvSpPr>
          <p:cNvPr id="88" name="Google Shape;88;p13"/>
          <p:cNvSpPr txBox="1"/>
          <p:nvPr/>
        </p:nvSpPr>
        <p:spPr>
          <a:xfrm>
            <a:off x="3847638" y="9415650"/>
            <a:ext cx="1940700" cy="1018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100" b="1">
                <a:latin typeface="Happy Monkey"/>
                <a:ea typeface="Happy Monkey"/>
                <a:cs typeface="Happy Monkey"/>
                <a:sym typeface="Happy Monkey"/>
              </a:rPr>
              <a:t>Ultrasound </a:t>
            </a:r>
            <a:r>
              <a:rPr lang="en-GB" sz="1100">
                <a:latin typeface="Happy Monkey"/>
                <a:ea typeface="Happy Monkey"/>
                <a:cs typeface="Happy Monkey"/>
                <a:sym typeface="Happy Monkey"/>
              </a:rPr>
              <a:t>can be used to form images of objects we can’t see by using</a:t>
            </a:r>
            <a:r>
              <a:rPr lang="en-GB" sz="1100" b="1">
                <a:latin typeface="Happy Monkey"/>
                <a:ea typeface="Happy Monkey"/>
                <a:cs typeface="Happy Monkey"/>
                <a:sym typeface="Happy Monkey"/>
              </a:rPr>
              <a:t> echolocation, </a:t>
            </a:r>
            <a:r>
              <a:rPr lang="en-GB" sz="1100">
                <a:latin typeface="Happy Monkey"/>
                <a:ea typeface="Happy Monkey"/>
                <a:cs typeface="Happy Monkey"/>
                <a:sym typeface="Happy Monkey"/>
              </a:rPr>
              <a:t>e.g. a baby scan</a:t>
            </a:r>
            <a:endParaRPr sz="1100">
              <a:latin typeface="Happy Monkey"/>
              <a:ea typeface="Happy Monkey"/>
              <a:cs typeface="Happy Monkey"/>
              <a:sym typeface="Happy Monkey"/>
            </a:endParaRPr>
          </a:p>
        </p:txBody>
      </p:sp>
      <p:cxnSp>
        <p:nvCxnSpPr>
          <p:cNvPr id="89" name="Google Shape;89;p13"/>
          <p:cNvCxnSpPr/>
          <p:nvPr/>
        </p:nvCxnSpPr>
        <p:spPr>
          <a:xfrm>
            <a:off x="5715000" y="9644650"/>
            <a:ext cx="362100" cy="95400"/>
          </a:xfrm>
          <a:prstGeom prst="straightConnector1">
            <a:avLst/>
          </a:prstGeom>
          <a:noFill/>
          <a:ln w="28575" cap="flat" cmpd="sng">
            <a:solidFill>
              <a:schemeClr val="dk2"/>
            </a:solidFill>
            <a:prstDash val="solid"/>
            <a:round/>
            <a:headEnd type="none" w="med" len="med"/>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44625" y="1173225"/>
            <a:ext cx="7044600" cy="9164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p:nvPr/>
        </p:nvSpPr>
        <p:spPr>
          <a:xfrm>
            <a:off x="0" y="3"/>
            <a:ext cx="7044600" cy="11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595959"/>
                </a:solidFill>
                <a:latin typeface="Fugaz One"/>
                <a:ea typeface="Fugaz One"/>
                <a:cs typeface="Fugaz One"/>
                <a:sym typeface="Fugaz One"/>
              </a:rPr>
              <a:t>What you need to know about ...</a:t>
            </a:r>
            <a:endParaRPr sz="2400">
              <a:solidFill>
                <a:srgbClr val="595959"/>
              </a:solidFill>
              <a:latin typeface="Fugaz One"/>
              <a:ea typeface="Fugaz One"/>
              <a:cs typeface="Fugaz One"/>
              <a:sym typeface="Fugaz One"/>
            </a:endParaRPr>
          </a:p>
        </p:txBody>
      </p:sp>
      <p:sp>
        <p:nvSpPr>
          <p:cNvPr id="56" name="Google Shape;56;p13"/>
          <p:cNvSpPr/>
          <p:nvPr/>
        </p:nvSpPr>
        <p:spPr>
          <a:xfrm>
            <a:off x="2717175" y="415500"/>
            <a:ext cx="4877100" cy="710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Happy Monkey"/>
                <a:ea typeface="Happy Monkey"/>
                <a:cs typeface="Happy Monkey"/>
                <a:sym typeface="Happy Monkey"/>
              </a:rPr>
              <a:t>Circuit Symbols</a:t>
            </a:r>
            <a:endParaRPr sz="1800">
              <a:latin typeface="Happy Monkey"/>
              <a:ea typeface="Happy Monkey"/>
              <a:cs typeface="Happy Monkey"/>
              <a:sym typeface="Happy Monkey"/>
            </a:endParaRPr>
          </a:p>
        </p:txBody>
      </p:sp>
      <p:sp>
        <p:nvSpPr>
          <p:cNvPr id="57" name="Google Shape;57;p13"/>
          <p:cNvSpPr txBox="1"/>
          <p:nvPr/>
        </p:nvSpPr>
        <p:spPr>
          <a:xfrm>
            <a:off x="270775" y="1125900"/>
            <a:ext cx="7044600" cy="6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Circuit Symbols</a:t>
            </a:r>
            <a:endParaRPr sz="1800">
              <a:latin typeface="Fugaz One"/>
              <a:ea typeface="Fugaz One"/>
              <a:cs typeface="Fugaz One"/>
              <a:sym typeface="Fugaz One"/>
            </a:endParaRPr>
          </a:p>
          <a:p>
            <a:pPr marL="0" lvl="0" indent="0" algn="l" rtl="0">
              <a:spcBef>
                <a:spcPts val="0"/>
              </a:spcBef>
              <a:spcAft>
                <a:spcPts val="0"/>
              </a:spcAft>
              <a:buNone/>
            </a:pPr>
            <a:endParaRPr sz="1600" b="1" u="sng">
              <a:latin typeface="Happy Monkey"/>
              <a:ea typeface="Happy Monkey"/>
              <a:cs typeface="Happy Monkey"/>
              <a:sym typeface="Happy Monkey"/>
            </a:endParaRPr>
          </a:p>
        </p:txBody>
      </p:sp>
      <p:sp>
        <p:nvSpPr>
          <p:cNvPr id="58" name="Google Shape;58;p13"/>
          <p:cNvSpPr txBox="1"/>
          <p:nvPr/>
        </p:nvSpPr>
        <p:spPr>
          <a:xfrm>
            <a:off x="1220238" y="2407211"/>
            <a:ext cx="2178000" cy="103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latin typeface="Happy Monkey"/>
                <a:ea typeface="Happy Monkey"/>
                <a:cs typeface="Happy Monkey"/>
                <a:sym typeface="Happy Monkey"/>
              </a:rPr>
              <a:t>Cell</a:t>
            </a:r>
            <a:endParaRPr b="1">
              <a:latin typeface="Happy Monkey"/>
              <a:ea typeface="Happy Monkey"/>
              <a:cs typeface="Happy Monkey"/>
              <a:sym typeface="Happy Monkey"/>
            </a:endParaRPr>
          </a:p>
          <a:p>
            <a:pPr marL="0" lvl="0" indent="0" algn="ctr" rtl="0">
              <a:spcBef>
                <a:spcPts val="0"/>
              </a:spcBef>
              <a:spcAft>
                <a:spcPts val="0"/>
              </a:spcAft>
              <a:buNone/>
            </a:pPr>
            <a:r>
              <a:rPr lang="en-GB" sz="1200">
                <a:latin typeface="Happy Monkey"/>
                <a:ea typeface="Happy Monkey"/>
                <a:cs typeface="Happy Monkey"/>
                <a:sym typeface="Happy Monkey"/>
              </a:rPr>
              <a:t>Provides the </a:t>
            </a:r>
            <a:r>
              <a:rPr lang="en-GB" sz="1200" b="1">
                <a:latin typeface="Happy Monkey"/>
                <a:ea typeface="Happy Monkey"/>
                <a:cs typeface="Happy Monkey"/>
                <a:sym typeface="Happy Monkey"/>
              </a:rPr>
              <a:t>energy</a:t>
            </a:r>
            <a:r>
              <a:rPr lang="en-GB" sz="1200">
                <a:latin typeface="Happy Monkey"/>
                <a:ea typeface="Happy Monkey"/>
                <a:cs typeface="Happy Monkey"/>
                <a:sym typeface="Happy Monkey"/>
              </a:rPr>
              <a:t> to a circuit to allow a </a:t>
            </a:r>
            <a:r>
              <a:rPr lang="en-GB" sz="1200" b="1">
                <a:latin typeface="Happy Monkey"/>
                <a:ea typeface="Happy Monkey"/>
                <a:cs typeface="Happy Monkey"/>
                <a:sym typeface="Happy Monkey"/>
              </a:rPr>
              <a:t>current</a:t>
            </a:r>
            <a:r>
              <a:rPr lang="en-GB" sz="1200">
                <a:latin typeface="Happy Monkey"/>
                <a:ea typeface="Happy Monkey"/>
                <a:cs typeface="Happy Monkey"/>
                <a:sym typeface="Happy Monkey"/>
              </a:rPr>
              <a:t> to flow</a:t>
            </a:r>
            <a:endParaRPr sz="1200">
              <a:latin typeface="Happy Monkey"/>
              <a:ea typeface="Happy Monkey"/>
              <a:cs typeface="Happy Monkey"/>
              <a:sym typeface="Happy Monkey"/>
            </a:endParaRPr>
          </a:p>
        </p:txBody>
      </p:sp>
      <p:pic>
        <p:nvPicPr>
          <p:cNvPr id="59" name="Google Shape;59;p13"/>
          <p:cNvPicPr preferRelativeResize="0"/>
          <p:nvPr/>
        </p:nvPicPr>
        <p:blipFill rotWithShape="1">
          <a:blip r:embed="rId3">
            <a:alphaModFix/>
          </a:blip>
          <a:srcRect l="30838" t="11625" r="53342" b="80396"/>
          <a:stretch/>
        </p:blipFill>
        <p:spPr>
          <a:xfrm>
            <a:off x="4342538" y="1740900"/>
            <a:ext cx="1868724" cy="666300"/>
          </a:xfrm>
          <a:prstGeom prst="rect">
            <a:avLst/>
          </a:prstGeom>
          <a:noFill/>
          <a:ln>
            <a:noFill/>
          </a:ln>
        </p:spPr>
      </p:pic>
      <p:pic>
        <p:nvPicPr>
          <p:cNvPr id="60" name="Google Shape;60;p13"/>
          <p:cNvPicPr preferRelativeResize="0"/>
          <p:nvPr/>
        </p:nvPicPr>
        <p:blipFill rotWithShape="1">
          <a:blip r:embed="rId3">
            <a:alphaModFix/>
          </a:blip>
          <a:srcRect l="5685" t="81590" r="78495" b="11753"/>
          <a:stretch/>
        </p:blipFill>
        <p:spPr>
          <a:xfrm>
            <a:off x="4342537" y="6021213"/>
            <a:ext cx="1868724" cy="555901"/>
          </a:xfrm>
          <a:prstGeom prst="rect">
            <a:avLst/>
          </a:prstGeom>
          <a:noFill/>
          <a:ln>
            <a:noFill/>
          </a:ln>
        </p:spPr>
      </p:pic>
      <p:pic>
        <p:nvPicPr>
          <p:cNvPr id="61" name="Google Shape;61;p13"/>
          <p:cNvPicPr preferRelativeResize="0"/>
          <p:nvPr/>
        </p:nvPicPr>
        <p:blipFill rotWithShape="1">
          <a:blip r:embed="rId3">
            <a:alphaModFix/>
          </a:blip>
          <a:srcRect l="55787" t="11871" r="28393" b="80764"/>
          <a:stretch/>
        </p:blipFill>
        <p:spPr>
          <a:xfrm>
            <a:off x="1348726" y="1792200"/>
            <a:ext cx="1868724" cy="615001"/>
          </a:xfrm>
          <a:prstGeom prst="rect">
            <a:avLst/>
          </a:prstGeom>
          <a:noFill/>
          <a:ln>
            <a:noFill/>
          </a:ln>
        </p:spPr>
      </p:pic>
      <p:pic>
        <p:nvPicPr>
          <p:cNvPr id="62" name="Google Shape;62;p13"/>
          <p:cNvPicPr preferRelativeResize="0"/>
          <p:nvPr/>
        </p:nvPicPr>
        <p:blipFill rotWithShape="1">
          <a:blip r:embed="rId3">
            <a:alphaModFix/>
          </a:blip>
          <a:srcRect l="56545" t="80200" r="27635" b="9319"/>
          <a:stretch/>
        </p:blipFill>
        <p:spPr>
          <a:xfrm>
            <a:off x="1374875" y="5861538"/>
            <a:ext cx="1868724" cy="875225"/>
          </a:xfrm>
          <a:prstGeom prst="rect">
            <a:avLst/>
          </a:prstGeom>
          <a:noFill/>
          <a:ln>
            <a:noFill/>
          </a:ln>
        </p:spPr>
      </p:pic>
      <p:pic>
        <p:nvPicPr>
          <p:cNvPr id="63" name="Google Shape;63;p13"/>
          <p:cNvPicPr preferRelativeResize="0"/>
          <p:nvPr/>
        </p:nvPicPr>
        <p:blipFill rotWithShape="1">
          <a:blip r:embed="rId3">
            <a:alphaModFix/>
          </a:blip>
          <a:srcRect l="77533" t="34073" r="6647" b="55346"/>
          <a:stretch/>
        </p:blipFill>
        <p:spPr>
          <a:xfrm>
            <a:off x="1348725" y="8186000"/>
            <a:ext cx="1868724" cy="883650"/>
          </a:xfrm>
          <a:prstGeom prst="rect">
            <a:avLst/>
          </a:prstGeom>
          <a:noFill/>
          <a:ln>
            <a:noFill/>
          </a:ln>
        </p:spPr>
      </p:pic>
      <p:pic>
        <p:nvPicPr>
          <p:cNvPr id="64" name="Google Shape;64;p13"/>
          <p:cNvPicPr preferRelativeResize="0"/>
          <p:nvPr/>
        </p:nvPicPr>
        <p:blipFill rotWithShape="1">
          <a:blip r:embed="rId3">
            <a:alphaModFix/>
          </a:blip>
          <a:srcRect l="77891" t="80096" r="6288" b="9322"/>
          <a:stretch/>
        </p:blipFill>
        <p:spPr>
          <a:xfrm>
            <a:off x="4316376" y="8186000"/>
            <a:ext cx="1868724" cy="883650"/>
          </a:xfrm>
          <a:prstGeom prst="rect">
            <a:avLst/>
          </a:prstGeom>
          <a:noFill/>
          <a:ln>
            <a:noFill/>
          </a:ln>
        </p:spPr>
      </p:pic>
      <p:pic>
        <p:nvPicPr>
          <p:cNvPr id="65" name="Google Shape;65;p13"/>
          <p:cNvPicPr preferRelativeResize="0"/>
          <p:nvPr/>
        </p:nvPicPr>
        <p:blipFill rotWithShape="1">
          <a:blip r:embed="rId4">
            <a:alphaModFix/>
          </a:blip>
          <a:srcRect l="10846" t="32142" r="9983" b="45362"/>
          <a:stretch/>
        </p:blipFill>
        <p:spPr>
          <a:xfrm>
            <a:off x="1304885" y="3856425"/>
            <a:ext cx="1956395" cy="555900"/>
          </a:xfrm>
          <a:prstGeom prst="rect">
            <a:avLst/>
          </a:prstGeom>
          <a:noFill/>
          <a:ln>
            <a:noFill/>
          </a:ln>
        </p:spPr>
      </p:pic>
      <p:pic>
        <p:nvPicPr>
          <p:cNvPr id="66" name="Google Shape;66;p13"/>
          <p:cNvPicPr preferRelativeResize="0"/>
          <p:nvPr/>
        </p:nvPicPr>
        <p:blipFill rotWithShape="1">
          <a:blip r:embed="rId5">
            <a:alphaModFix/>
          </a:blip>
          <a:srcRect l="12303" t="36872" r="10560" b="49067"/>
          <a:stretch/>
        </p:blipFill>
        <p:spPr>
          <a:xfrm>
            <a:off x="4272549" y="4016075"/>
            <a:ext cx="1956400" cy="356627"/>
          </a:xfrm>
          <a:prstGeom prst="rect">
            <a:avLst/>
          </a:prstGeom>
          <a:noFill/>
          <a:ln>
            <a:noFill/>
          </a:ln>
        </p:spPr>
      </p:pic>
      <p:sp>
        <p:nvSpPr>
          <p:cNvPr id="67" name="Google Shape;67;p13"/>
          <p:cNvSpPr txBox="1"/>
          <p:nvPr/>
        </p:nvSpPr>
        <p:spPr>
          <a:xfrm>
            <a:off x="4187900" y="2407211"/>
            <a:ext cx="2178000" cy="103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latin typeface="Happy Monkey"/>
                <a:ea typeface="Happy Monkey"/>
                <a:cs typeface="Happy Monkey"/>
                <a:sym typeface="Happy Monkey"/>
              </a:rPr>
              <a:t>Battery</a:t>
            </a:r>
            <a:endParaRPr b="1">
              <a:latin typeface="Happy Monkey"/>
              <a:ea typeface="Happy Monkey"/>
              <a:cs typeface="Happy Monkey"/>
              <a:sym typeface="Happy Monkey"/>
            </a:endParaRPr>
          </a:p>
          <a:p>
            <a:pPr marL="0" lvl="0" indent="0" algn="ctr" rtl="0">
              <a:spcBef>
                <a:spcPts val="0"/>
              </a:spcBef>
              <a:spcAft>
                <a:spcPts val="0"/>
              </a:spcAft>
              <a:buNone/>
            </a:pPr>
            <a:r>
              <a:rPr lang="en-GB" sz="1200" b="1">
                <a:latin typeface="Happy Monkey"/>
                <a:ea typeface="Happy Monkey"/>
                <a:cs typeface="Happy Monkey"/>
                <a:sym typeface="Happy Monkey"/>
              </a:rPr>
              <a:t>More than one cell</a:t>
            </a:r>
            <a:r>
              <a:rPr lang="en-GB" sz="1200">
                <a:latin typeface="Happy Monkey"/>
                <a:ea typeface="Happy Monkey"/>
                <a:cs typeface="Happy Monkey"/>
                <a:sym typeface="Happy Monkey"/>
              </a:rPr>
              <a:t> connected </a:t>
            </a:r>
            <a:r>
              <a:rPr lang="en-GB" sz="1200" b="1">
                <a:latin typeface="Happy Monkey"/>
                <a:ea typeface="Happy Monkey"/>
                <a:cs typeface="Happy Monkey"/>
                <a:sym typeface="Happy Monkey"/>
              </a:rPr>
              <a:t>together</a:t>
            </a:r>
            <a:endParaRPr sz="1200" b="1">
              <a:latin typeface="Happy Monkey"/>
              <a:ea typeface="Happy Monkey"/>
              <a:cs typeface="Happy Monkey"/>
              <a:sym typeface="Happy Monkey"/>
            </a:endParaRPr>
          </a:p>
        </p:txBody>
      </p:sp>
      <p:sp>
        <p:nvSpPr>
          <p:cNvPr id="68" name="Google Shape;68;p13"/>
          <p:cNvSpPr txBox="1"/>
          <p:nvPr/>
        </p:nvSpPr>
        <p:spPr>
          <a:xfrm>
            <a:off x="1220225" y="4372711"/>
            <a:ext cx="2178000" cy="103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latin typeface="Happy Monkey"/>
                <a:ea typeface="Happy Monkey"/>
                <a:cs typeface="Happy Monkey"/>
                <a:sym typeface="Happy Monkey"/>
              </a:rPr>
              <a:t>Open Switch</a:t>
            </a:r>
            <a:endParaRPr b="1">
              <a:latin typeface="Happy Monkey"/>
              <a:ea typeface="Happy Monkey"/>
              <a:cs typeface="Happy Monkey"/>
              <a:sym typeface="Happy Monkey"/>
            </a:endParaRPr>
          </a:p>
          <a:p>
            <a:pPr marL="0" lvl="0" indent="0" algn="ctr" rtl="0">
              <a:spcBef>
                <a:spcPts val="0"/>
              </a:spcBef>
              <a:spcAft>
                <a:spcPts val="0"/>
              </a:spcAft>
              <a:buNone/>
            </a:pPr>
            <a:r>
              <a:rPr lang="en-GB" sz="1200" b="1">
                <a:latin typeface="Happy Monkey"/>
                <a:ea typeface="Happy Monkey"/>
                <a:cs typeface="Happy Monkey"/>
                <a:sym typeface="Happy Monkey"/>
              </a:rPr>
              <a:t>Breaks</a:t>
            </a:r>
            <a:r>
              <a:rPr lang="en-GB" sz="1200">
                <a:latin typeface="Happy Monkey"/>
                <a:ea typeface="Happy Monkey"/>
                <a:cs typeface="Happy Monkey"/>
                <a:sym typeface="Happy Monkey"/>
              </a:rPr>
              <a:t> the circuit so that </a:t>
            </a:r>
            <a:r>
              <a:rPr lang="en-GB" sz="1200" b="1">
                <a:latin typeface="Happy Monkey"/>
                <a:ea typeface="Happy Monkey"/>
                <a:cs typeface="Happy Monkey"/>
                <a:sym typeface="Happy Monkey"/>
              </a:rPr>
              <a:t>current cannot flow</a:t>
            </a:r>
            <a:endParaRPr sz="1200" b="1">
              <a:latin typeface="Happy Monkey"/>
              <a:ea typeface="Happy Monkey"/>
              <a:cs typeface="Happy Monkey"/>
              <a:sym typeface="Happy Monkey"/>
            </a:endParaRPr>
          </a:p>
        </p:txBody>
      </p:sp>
      <p:sp>
        <p:nvSpPr>
          <p:cNvPr id="69" name="Google Shape;69;p13"/>
          <p:cNvSpPr txBox="1"/>
          <p:nvPr/>
        </p:nvSpPr>
        <p:spPr>
          <a:xfrm>
            <a:off x="4187900" y="4479861"/>
            <a:ext cx="2178000" cy="103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latin typeface="Happy Monkey"/>
                <a:ea typeface="Happy Monkey"/>
                <a:cs typeface="Happy Monkey"/>
                <a:sym typeface="Happy Monkey"/>
              </a:rPr>
              <a:t>Closed Switch</a:t>
            </a:r>
            <a:endParaRPr b="1">
              <a:latin typeface="Happy Monkey"/>
              <a:ea typeface="Happy Monkey"/>
              <a:cs typeface="Happy Monkey"/>
              <a:sym typeface="Happy Monkey"/>
            </a:endParaRPr>
          </a:p>
          <a:p>
            <a:pPr marL="0" lvl="0" indent="0" algn="ctr" rtl="0">
              <a:spcBef>
                <a:spcPts val="0"/>
              </a:spcBef>
              <a:spcAft>
                <a:spcPts val="0"/>
              </a:spcAft>
              <a:buNone/>
            </a:pPr>
            <a:r>
              <a:rPr lang="en-GB" sz="1200" b="1">
                <a:latin typeface="Happy Monkey"/>
                <a:ea typeface="Happy Monkey"/>
                <a:cs typeface="Happy Monkey"/>
                <a:sym typeface="Happy Monkey"/>
              </a:rPr>
              <a:t>Completes</a:t>
            </a:r>
            <a:r>
              <a:rPr lang="en-GB" sz="1200">
                <a:latin typeface="Happy Monkey"/>
                <a:ea typeface="Happy Monkey"/>
                <a:cs typeface="Happy Monkey"/>
                <a:sym typeface="Happy Monkey"/>
              </a:rPr>
              <a:t> the circuit so that </a:t>
            </a:r>
            <a:r>
              <a:rPr lang="en-GB" sz="1200" b="1">
                <a:latin typeface="Happy Monkey"/>
                <a:ea typeface="Happy Monkey"/>
                <a:cs typeface="Happy Monkey"/>
                <a:sym typeface="Happy Monkey"/>
              </a:rPr>
              <a:t>current can flow</a:t>
            </a:r>
            <a:endParaRPr sz="1200" b="1">
              <a:latin typeface="Happy Monkey"/>
              <a:ea typeface="Happy Monkey"/>
              <a:cs typeface="Happy Monkey"/>
              <a:sym typeface="Happy Monkey"/>
            </a:endParaRPr>
          </a:p>
        </p:txBody>
      </p:sp>
      <p:sp>
        <p:nvSpPr>
          <p:cNvPr id="70" name="Google Shape;70;p13"/>
          <p:cNvSpPr txBox="1"/>
          <p:nvPr/>
        </p:nvSpPr>
        <p:spPr>
          <a:xfrm>
            <a:off x="1220213" y="6736786"/>
            <a:ext cx="2178000" cy="103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latin typeface="Happy Monkey"/>
                <a:ea typeface="Happy Monkey"/>
                <a:cs typeface="Happy Monkey"/>
                <a:sym typeface="Happy Monkey"/>
              </a:rPr>
              <a:t>Lamp</a:t>
            </a:r>
            <a:endParaRPr b="1">
              <a:latin typeface="Happy Monkey"/>
              <a:ea typeface="Happy Monkey"/>
              <a:cs typeface="Happy Monkey"/>
              <a:sym typeface="Happy Monkey"/>
            </a:endParaRPr>
          </a:p>
          <a:p>
            <a:pPr marL="0" lvl="0" indent="0" algn="ctr" rtl="0">
              <a:spcBef>
                <a:spcPts val="0"/>
              </a:spcBef>
              <a:spcAft>
                <a:spcPts val="0"/>
              </a:spcAft>
              <a:buNone/>
            </a:pPr>
            <a:r>
              <a:rPr lang="en-GB" sz="1200" b="1">
                <a:latin typeface="Happy Monkey"/>
                <a:ea typeface="Happy Monkey"/>
                <a:cs typeface="Happy Monkey"/>
                <a:sym typeface="Happy Monkey"/>
              </a:rPr>
              <a:t>Emits light</a:t>
            </a:r>
            <a:r>
              <a:rPr lang="en-GB" sz="1200">
                <a:latin typeface="Happy Monkey"/>
                <a:ea typeface="Happy Monkey"/>
                <a:cs typeface="Happy Monkey"/>
                <a:sym typeface="Happy Monkey"/>
              </a:rPr>
              <a:t> like a lightbulb</a:t>
            </a:r>
            <a:endParaRPr sz="1200">
              <a:latin typeface="Happy Monkey"/>
              <a:ea typeface="Happy Monkey"/>
              <a:cs typeface="Happy Monkey"/>
              <a:sym typeface="Happy Monkey"/>
            </a:endParaRPr>
          </a:p>
        </p:txBody>
      </p:sp>
      <p:sp>
        <p:nvSpPr>
          <p:cNvPr id="71" name="Google Shape;71;p13"/>
          <p:cNvSpPr txBox="1"/>
          <p:nvPr/>
        </p:nvSpPr>
        <p:spPr>
          <a:xfrm>
            <a:off x="4161725" y="6736786"/>
            <a:ext cx="2178000" cy="103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latin typeface="Happy Monkey"/>
                <a:ea typeface="Happy Monkey"/>
                <a:cs typeface="Happy Monkey"/>
                <a:sym typeface="Happy Monkey"/>
              </a:rPr>
              <a:t>Fixed resistor</a:t>
            </a:r>
            <a:endParaRPr b="1">
              <a:latin typeface="Happy Monkey"/>
              <a:ea typeface="Happy Monkey"/>
              <a:cs typeface="Happy Monkey"/>
              <a:sym typeface="Happy Monkey"/>
            </a:endParaRPr>
          </a:p>
          <a:p>
            <a:pPr marL="0" lvl="0" indent="0" algn="ctr" rtl="0">
              <a:spcBef>
                <a:spcPts val="0"/>
              </a:spcBef>
              <a:spcAft>
                <a:spcPts val="0"/>
              </a:spcAft>
              <a:buNone/>
            </a:pPr>
            <a:r>
              <a:rPr lang="en-GB" sz="1200">
                <a:latin typeface="Happy Monkey"/>
                <a:ea typeface="Happy Monkey"/>
                <a:cs typeface="Happy Monkey"/>
                <a:sym typeface="Happy Monkey"/>
              </a:rPr>
              <a:t>A component which makes the </a:t>
            </a:r>
            <a:r>
              <a:rPr lang="en-GB" sz="1200" b="1">
                <a:latin typeface="Happy Monkey"/>
                <a:ea typeface="Happy Monkey"/>
                <a:cs typeface="Happy Monkey"/>
                <a:sym typeface="Happy Monkey"/>
              </a:rPr>
              <a:t>flow of electrons more difficult</a:t>
            </a:r>
            <a:endParaRPr sz="1200" b="1">
              <a:latin typeface="Happy Monkey"/>
              <a:ea typeface="Happy Monkey"/>
              <a:cs typeface="Happy Monkey"/>
              <a:sym typeface="Happy Monkey"/>
            </a:endParaRPr>
          </a:p>
        </p:txBody>
      </p:sp>
      <p:sp>
        <p:nvSpPr>
          <p:cNvPr id="72" name="Google Shape;72;p13"/>
          <p:cNvSpPr txBox="1"/>
          <p:nvPr/>
        </p:nvSpPr>
        <p:spPr>
          <a:xfrm>
            <a:off x="1194075" y="9100861"/>
            <a:ext cx="2178000" cy="103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latin typeface="Happy Monkey"/>
                <a:ea typeface="Happy Monkey"/>
                <a:cs typeface="Happy Monkey"/>
                <a:sym typeface="Happy Monkey"/>
              </a:rPr>
              <a:t>Voltmeter</a:t>
            </a:r>
            <a:endParaRPr b="1">
              <a:latin typeface="Happy Monkey"/>
              <a:ea typeface="Happy Monkey"/>
              <a:cs typeface="Happy Monkey"/>
              <a:sym typeface="Happy Monkey"/>
            </a:endParaRPr>
          </a:p>
          <a:p>
            <a:pPr marL="0" lvl="0" indent="0" algn="ctr" rtl="0">
              <a:spcBef>
                <a:spcPts val="0"/>
              </a:spcBef>
              <a:spcAft>
                <a:spcPts val="0"/>
              </a:spcAft>
              <a:buNone/>
            </a:pPr>
            <a:r>
              <a:rPr lang="en-GB" sz="1200">
                <a:latin typeface="Happy Monkey"/>
                <a:ea typeface="Happy Monkey"/>
                <a:cs typeface="Happy Monkey"/>
                <a:sym typeface="Happy Monkey"/>
              </a:rPr>
              <a:t>Measures the </a:t>
            </a:r>
            <a:r>
              <a:rPr lang="en-GB" sz="1200" b="1">
                <a:latin typeface="Happy Monkey"/>
                <a:ea typeface="Happy Monkey"/>
                <a:cs typeface="Happy Monkey"/>
                <a:sym typeface="Happy Monkey"/>
              </a:rPr>
              <a:t>potential difference</a:t>
            </a:r>
            <a:r>
              <a:rPr lang="en-GB" sz="1200">
                <a:latin typeface="Happy Monkey"/>
                <a:ea typeface="Happy Monkey"/>
                <a:cs typeface="Happy Monkey"/>
                <a:sym typeface="Happy Monkey"/>
              </a:rPr>
              <a:t>, placed in </a:t>
            </a:r>
            <a:r>
              <a:rPr lang="en-GB" sz="1200" b="1">
                <a:latin typeface="Happy Monkey"/>
                <a:ea typeface="Happy Monkey"/>
                <a:cs typeface="Happy Monkey"/>
                <a:sym typeface="Happy Monkey"/>
              </a:rPr>
              <a:t>parallel</a:t>
            </a:r>
            <a:r>
              <a:rPr lang="en-GB" sz="1200">
                <a:latin typeface="Happy Monkey"/>
                <a:ea typeface="Happy Monkey"/>
                <a:cs typeface="Happy Monkey"/>
                <a:sym typeface="Happy Monkey"/>
              </a:rPr>
              <a:t> (piggy backed)</a:t>
            </a:r>
            <a:endParaRPr sz="1200">
              <a:latin typeface="Happy Monkey"/>
              <a:ea typeface="Happy Monkey"/>
              <a:cs typeface="Happy Monkey"/>
              <a:sym typeface="Happy Monkey"/>
            </a:endParaRPr>
          </a:p>
        </p:txBody>
      </p:sp>
      <p:sp>
        <p:nvSpPr>
          <p:cNvPr id="73" name="Google Shape;73;p13"/>
          <p:cNvSpPr txBox="1"/>
          <p:nvPr/>
        </p:nvSpPr>
        <p:spPr>
          <a:xfrm>
            <a:off x="4161725" y="9158861"/>
            <a:ext cx="2178000" cy="103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latin typeface="Happy Monkey"/>
                <a:ea typeface="Happy Monkey"/>
                <a:cs typeface="Happy Monkey"/>
                <a:sym typeface="Happy Monkey"/>
              </a:rPr>
              <a:t>Ammeter</a:t>
            </a:r>
            <a:endParaRPr b="1">
              <a:latin typeface="Happy Monkey"/>
              <a:ea typeface="Happy Monkey"/>
              <a:cs typeface="Happy Monkey"/>
              <a:sym typeface="Happy Monkey"/>
            </a:endParaRPr>
          </a:p>
          <a:p>
            <a:pPr marL="0" lvl="0" indent="0" algn="ctr" rtl="0">
              <a:spcBef>
                <a:spcPts val="0"/>
              </a:spcBef>
              <a:spcAft>
                <a:spcPts val="0"/>
              </a:spcAft>
              <a:buNone/>
            </a:pPr>
            <a:r>
              <a:rPr lang="en-GB" sz="1200">
                <a:latin typeface="Happy Monkey"/>
                <a:ea typeface="Happy Monkey"/>
                <a:cs typeface="Happy Monkey"/>
                <a:sym typeface="Happy Monkey"/>
              </a:rPr>
              <a:t>Measures the </a:t>
            </a:r>
            <a:r>
              <a:rPr lang="en-GB" sz="1200" b="1">
                <a:latin typeface="Happy Monkey"/>
                <a:ea typeface="Happy Monkey"/>
                <a:cs typeface="Happy Monkey"/>
                <a:sym typeface="Happy Monkey"/>
              </a:rPr>
              <a:t>current</a:t>
            </a:r>
            <a:r>
              <a:rPr lang="en-GB" sz="1200">
                <a:latin typeface="Happy Monkey"/>
                <a:ea typeface="Happy Monkey"/>
                <a:cs typeface="Happy Monkey"/>
                <a:sym typeface="Happy Monkey"/>
              </a:rPr>
              <a:t>, placed in </a:t>
            </a:r>
            <a:r>
              <a:rPr lang="en-GB" sz="1200" b="1">
                <a:latin typeface="Happy Monkey"/>
                <a:ea typeface="Happy Monkey"/>
                <a:cs typeface="Happy Monkey"/>
                <a:sym typeface="Happy Monkey"/>
              </a:rPr>
              <a:t>series</a:t>
            </a:r>
            <a:r>
              <a:rPr lang="en-GB" sz="1200">
                <a:latin typeface="Happy Monkey"/>
                <a:ea typeface="Happy Monkey"/>
                <a:cs typeface="Happy Monkey"/>
                <a:sym typeface="Happy Monkey"/>
              </a:rPr>
              <a:t> (in the main circuit loop)</a:t>
            </a:r>
            <a:endParaRPr sz="1200">
              <a:latin typeface="Happy Monkey"/>
              <a:ea typeface="Happy Monkey"/>
              <a:cs typeface="Happy Monkey"/>
              <a:sym typeface="Happy Monkey"/>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44625" y="1153250"/>
            <a:ext cx="7044600" cy="199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p:nvPr/>
        </p:nvSpPr>
        <p:spPr>
          <a:xfrm>
            <a:off x="0" y="3"/>
            <a:ext cx="7044600" cy="11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595959"/>
                </a:solidFill>
                <a:latin typeface="Fugaz One"/>
                <a:ea typeface="Fugaz One"/>
                <a:cs typeface="Fugaz One"/>
                <a:sym typeface="Fugaz One"/>
              </a:rPr>
              <a:t>What you need to know about ...</a:t>
            </a:r>
            <a:endParaRPr sz="2400">
              <a:solidFill>
                <a:srgbClr val="595959"/>
              </a:solidFill>
              <a:latin typeface="Fugaz One"/>
              <a:ea typeface="Fugaz One"/>
              <a:cs typeface="Fugaz One"/>
              <a:sym typeface="Fugaz One"/>
            </a:endParaRPr>
          </a:p>
        </p:txBody>
      </p:sp>
      <p:sp>
        <p:nvSpPr>
          <p:cNvPr id="56" name="Google Shape;56;p13"/>
          <p:cNvSpPr/>
          <p:nvPr/>
        </p:nvSpPr>
        <p:spPr>
          <a:xfrm>
            <a:off x="2717175" y="415500"/>
            <a:ext cx="4877100" cy="710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Happy Monkey"/>
                <a:ea typeface="Happy Monkey"/>
                <a:cs typeface="Happy Monkey"/>
                <a:sym typeface="Happy Monkey"/>
              </a:rPr>
              <a:t>Resistance</a:t>
            </a:r>
            <a:endParaRPr sz="1800">
              <a:latin typeface="Happy Monkey"/>
              <a:ea typeface="Happy Monkey"/>
              <a:cs typeface="Happy Monkey"/>
              <a:sym typeface="Happy Monkey"/>
            </a:endParaRPr>
          </a:p>
        </p:txBody>
      </p:sp>
      <p:sp>
        <p:nvSpPr>
          <p:cNvPr id="57" name="Google Shape;57;p13"/>
          <p:cNvSpPr txBox="1"/>
          <p:nvPr/>
        </p:nvSpPr>
        <p:spPr>
          <a:xfrm>
            <a:off x="270775" y="1125900"/>
            <a:ext cx="7044600" cy="19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Resistance</a:t>
            </a:r>
            <a:endParaRPr sz="1800">
              <a:latin typeface="Fugaz One"/>
              <a:ea typeface="Fugaz One"/>
              <a:cs typeface="Fugaz One"/>
              <a:sym typeface="Fugaz One"/>
            </a:endParaRPr>
          </a:p>
          <a:p>
            <a:pPr marL="0" lvl="0" indent="0" algn="l" rtl="0">
              <a:spcBef>
                <a:spcPts val="0"/>
              </a:spcBef>
              <a:spcAft>
                <a:spcPts val="0"/>
              </a:spcAft>
              <a:buNone/>
            </a:pPr>
            <a:r>
              <a:rPr lang="en-GB" sz="1600" b="1" u="sng">
                <a:latin typeface="Happy Monkey"/>
                <a:ea typeface="Happy Monkey"/>
                <a:cs typeface="Happy Monkey"/>
                <a:sym typeface="Happy Monkey"/>
              </a:rPr>
              <a:t>Resistance is a measure of how hard or easy it is for electrons to flow in a circuit, it is measured in ohms (</a:t>
            </a:r>
            <a:r>
              <a:rPr lang="en-GB" sz="1600" b="1" u="sng">
                <a:solidFill>
                  <a:schemeClr val="dk1"/>
                </a:solidFill>
                <a:latin typeface="Happy Monkey"/>
                <a:ea typeface="Happy Monkey"/>
                <a:cs typeface="Happy Monkey"/>
                <a:sym typeface="Happy Monkey"/>
              </a:rPr>
              <a:t>Ω).</a:t>
            </a:r>
            <a:endParaRPr sz="1600" b="1" u="sng">
              <a:latin typeface="Happy Monkey"/>
              <a:ea typeface="Happy Monkey"/>
              <a:cs typeface="Happy Monkey"/>
              <a:sym typeface="Happy Monkey"/>
            </a:endParaRPr>
          </a:p>
          <a:p>
            <a:pPr marL="0" lvl="0" indent="0" algn="l" rtl="0">
              <a:spcBef>
                <a:spcPts val="0"/>
              </a:spcBef>
              <a:spcAft>
                <a:spcPts val="0"/>
              </a:spcAft>
              <a:buNone/>
            </a:pPr>
            <a:endParaRPr sz="1600" b="1" u="sng">
              <a:latin typeface="Happy Monkey"/>
              <a:ea typeface="Happy Monkey"/>
              <a:cs typeface="Happy Monkey"/>
              <a:sym typeface="Happy Monkey"/>
            </a:endParaRPr>
          </a:p>
          <a:p>
            <a:pPr marL="0" lvl="0" indent="0" algn="ctr" rtl="0">
              <a:spcBef>
                <a:spcPts val="0"/>
              </a:spcBef>
              <a:spcAft>
                <a:spcPts val="0"/>
              </a:spcAft>
              <a:buNone/>
            </a:pPr>
            <a:endParaRPr sz="1800">
              <a:solidFill>
                <a:schemeClr val="dk1"/>
              </a:solidFill>
              <a:latin typeface="Fugaz One"/>
              <a:ea typeface="Fugaz One"/>
              <a:cs typeface="Fugaz One"/>
              <a:sym typeface="Fugaz One"/>
            </a:endParaRPr>
          </a:p>
          <a:p>
            <a:pPr marL="0" lvl="0" indent="0" algn="ctr" rtl="0">
              <a:spcBef>
                <a:spcPts val="0"/>
              </a:spcBef>
              <a:spcAft>
                <a:spcPts val="0"/>
              </a:spcAft>
              <a:buClr>
                <a:schemeClr val="dk1"/>
              </a:buClr>
              <a:buSzPts val="1100"/>
              <a:buFont typeface="Arial"/>
              <a:buNone/>
            </a:pPr>
            <a:r>
              <a:rPr lang="en-GB" sz="1800">
                <a:solidFill>
                  <a:schemeClr val="dk1"/>
                </a:solidFill>
                <a:latin typeface="Fugaz One"/>
                <a:ea typeface="Fugaz One"/>
                <a:cs typeface="Fugaz One"/>
                <a:sym typeface="Fugaz One"/>
              </a:rPr>
              <a:t>Resistance =  Potential Difference ➗ Current</a:t>
            </a:r>
            <a:endParaRPr sz="1800">
              <a:solidFill>
                <a:schemeClr val="dk1"/>
              </a:solidFill>
              <a:latin typeface="Fugaz One"/>
              <a:ea typeface="Fugaz One"/>
              <a:cs typeface="Fugaz One"/>
              <a:sym typeface="Fugaz One"/>
            </a:endParaRPr>
          </a:p>
          <a:p>
            <a:pPr marL="0" lvl="0" indent="0" algn="l" rtl="0">
              <a:spcBef>
                <a:spcPts val="0"/>
              </a:spcBef>
              <a:spcAft>
                <a:spcPts val="0"/>
              </a:spcAft>
              <a:buNone/>
            </a:pPr>
            <a:r>
              <a:rPr lang="en-GB">
                <a:latin typeface="Happy Monkey"/>
                <a:ea typeface="Happy Monkey"/>
                <a:cs typeface="Happy Monkey"/>
                <a:sym typeface="Happy Monkey"/>
              </a:rPr>
              <a:t>                             </a:t>
            </a:r>
            <a:r>
              <a:rPr lang="en-GB">
                <a:latin typeface="Fugaz One"/>
                <a:ea typeface="Fugaz One"/>
                <a:cs typeface="Fugaz One"/>
                <a:sym typeface="Fugaz One"/>
              </a:rPr>
              <a:t>    (Ω)                                        (V)                                          </a:t>
            </a:r>
            <a:r>
              <a:rPr lang="en-GB">
                <a:solidFill>
                  <a:schemeClr val="dk1"/>
                </a:solidFill>
                <a:latin typeface="Fugaz One"/>
                <a:ea typeface="Fugaz One"/>
                <a:cs typeface="Fugaz One"/>
                <a:sym typeface="Fugaz One"/>
              </a:rPr>
              <a:t>(A)</a:t>
            </a:r>
            <a:endParaRPr>
              <a:latin typeface="Fugaz One"/>
              <a:ea typeface="Fugaz One"/>
              <a:cs typeface="Fugaz One"/>
              <a:sym typeface="Fugaz One"/>
            </a:endParaRPr>
          </a:p>
        </p:txBody>
      </p:sp>
      <p:sp>
        <p:nvSpPr>
          <p:cNvPr id="58" name="Google Shape;58;p13"/>
          <p:cNvSpPr/>
          <p:nvPr/>
        </p:nvSpPr>
        <p:spPr>
          <a:xfrm>
            <a:off x="270775" y="5844900"/>
            <a:ext cx="3299100" cy="44826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txBox="1"/>
          <p:nvPr/>
        </p:nvSpPr>
        <p:spPr>
          <a:xfrm>
            <a:off x="324675" y="5970700"/>
            <a:ext cx="3245100" cy="435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Factors that increase resistance</a:t>
            </a:r>
            <a:endParaRPr sz="1600">
              <a:latin typeface="Happy Monkey"/>
              <a:ea typeface="Happy Monkey"/>
              <a:cs typeface="Happy Monkey"/>
              <a:sym typeface="Happy Monkey"/>
            </a:endParaRPr>
          </a:p>
          <a:p>
            <a:pPr marL="0" lvl="0" indent="0" algn="l" rtl="0">
              <a:spcBef>
                <a:spcPts val="0"/>
              </a:spcBef>
              <a:spcAft>
                <a:spcPts val="0"/>
              </a:spcAft>
              <a:buNone/>
            </a:pPr>
            <a:endParaRPr sz="1600" u="sng">
              <a:latin typeface="Happy Monkey"/>
              <a:ea typeface="Happy Monkey"/>
              <a:cs typeface="Happy Monkey"/>
              <a:sym typeface="Happy Monkey"/>
            </a:endParaRPr>
          </a:p>
          <a:p>
            <a:pPr marL="0" lvl="0" indent="0" algn="ctr" rtl="0">
              <a:spcBef>
                <a:spcPts val="0"/>
              </a:spcBef>
              <a:spcAft>
                <a:spcPts val="0"/>
              </a:spcAft>
              <a:buNone/>
            </a:pPr>
            <a:r>
              <a:rPr lang="en-GB" sz="1600">
                <a:latin typeface="Happy Monkey"/>
                <a:ea typeface="Happy Monkey"/>
                <a:cs typeface="Happy Monkey"/>
                <a:sym typeface="Happy Monkey"/>
              </a:rPr>
              <a:t>A higher temperature</a:t>
            </a:r>
            <a:endParaRPr sz="1600">
              <a:latin typeface="Happy Monkey"/>
              <a:ea typeface="Happy Monkey"/>
              <a:cs typeface="Happy Monkey"/>
              <a:sym typeface="Happy Monkey"/>
            </a:endParaRPr>
          </a:p>
          <a:p>
            <a:pPr marL="0" lvl="0" indent="0" algn="ctr" rtl="0">
              <a:spcBef>
                <a:spcPts val="0"/>
              </a:spcBef>
              <a:spcAft>
                <a:spcPts val="0"/>
              </a:spcAft>
              <a:buNone/>
            </a:pPr>
            <a:endParaRPr sz="1600">
              <a:latin typeface="Happy Monkey"/>
              <a:ea typeface="Happy Monkey"/>
              <a:cs typeface="Happy Monkey"/>
              <a:sym typeface="Happy Monkey"/>
            </a:endParaRPr>
          </a:p>
          <a:p>
            <a:pPr marL="0" lvl="0" indent="0" algn="ctr" rtl="0">
              <a:spcBef>
                <a:spcPts val="0"/>
              </a:spcBef>
              <a:spcAft>
                <a:spcPts val="0"/>
              </a:spcAft>
              <a:buNone/>
            </a:pPr>
            <a:endParaRPr sz="1600">
              <a:latin typeface="Happy Monkey"/>
              <a:ea typeface="Happy Monkey"/>
              <a:cs typeface="Happy Monkey"/>
              <a:sym typeface="Happy Monkey"/>
            </a:endParaRPr>
          </a:p>
          <a:p>
            <a:pPr marL="0" lvl="0" indent="0" algn="ctr" rtl="0">
              <a:spcBef>
                <a:spcPts val="0"/>
              </a:spcBef>
              <a:spcAft>
                <a:spcPts val="0"/>
              </a:spcAft>
              <a:buNone/>
            </a:pPr>
            <a:endParaRPr sz="1600">
              <a:latin typeface="Happy Monkey"/>
              <a:ea typeface="Happy Monkey"/>
              <a:cs typeface="Happy Monkey"/>
              <a:sym typeface="Happy Monkey"/>
            </a:endParaRPr>
          </a:p>
          <a:p>
            <a:pPr marL="0" lvl="0" indent="0" algn="ctr" rtl="0">
              <a:spcBef>
                <a:spcPts val="0"/>
              </a:spcBef>
              <a:spcAft>
                <a:spcPts val="0"/>
              </a:spcAft>
              <a:buNone/>
            </a:pPr>
            <a:endParaRPr sz="1600">
              <a:latin typeface="Happy Monkey"/>
              <a:ea typeface="Happy Monkey"/>
              <a:cs typeface="Happy Monkey"/>
              <a:sym typeface="Happy Monkey"/>
            </a:endParaRPr>
          </a:p>
          <a:p>
            <a:pPr marL="0" lvl="0" indent="0" algn="ctr" rtl="0">
              <a:spcBef>
                <a:spcPts val="0"/>
              </a:spcBef>
              <a:spcAft>
                <a:spcPts val="0"/>
              </a:spcAft>
              <a:buNone/>
            </a:pPr>
            <a:r>
              <a:rPr lang="en-GB" sz="1600">
                <a:latin typeface="Happy Monkey"/>
                <a:ea typeface="Happy Monkey"/>
                <a:cs typeface="Happy Monkey"/>
                <a:sym typeface="Happy Monkey"/>
              </a:rPr>
              <a:t>A longer wire</a:t>
            </a:r>
            <a:endParaRPr sz="1600">
              <a:latin typeface="Happy Monkey"/>
              <a:ea typeface="Happy Monkey"/>
              <a:cs typeface="Happy Monkey"/>
              <a:sym typeface="Happy Monkey"/>
            </a:endParaRPr>
          </a:p>
          <a:p>
            <a:pPr marL="0" lvl="0" indent="0" algn="ctr" rtl="0">
              <a:spcBef>
                <a:spcPts val="0"/>
              </a:spcBef>
              <a:spcAft>
                <a:spcPts val="0"/>
              </a:spcAft>
              <a:buNone/>
            </a:pPr>
            <a:endParaRPr sz="1600">
              <a:latin typeface="Happy Monkey"/>
              <a:ea typeface="Happy Monkey"/>
              <a:cs typeface="Happy Monkey"/>
              <a:sym typeface="Happy Monkey"/>
            </a:endParaRPr>
          </a:p>
          <a:p>
            <a:pPr marL="0" lvl="0" indent="0" algn="ctr" rtl="0">
              <a:spcBef>
                <a:spcPts val="0"/>
              </a:spcBef>
              <a:spcAft>
                <a:spcPts val="0"/>
              </a:spcAft>
              <a:buNone/>
            </a:pPr>
            <a:endParaRPr sz="1600">
              <a:latin typeface="Happy Monkey"/>
              <a:ea typeface="Happy Monkey"/>
              <a:cs typeface="Happy Monkey"/>
              <a:sym typeface="Happy Monkey"/>
            </a:endParaRPr>
          </a:p>
          <a:p>
            <a:pPr marL="0" lvl="0" indent="0" algn="ctr" rtl="0">
              <a:spcBef>
                <a:spcPts val="0"/>
              </a:spcBef>
              <a:spcAft>
                <a:spcPts val="0"/>
              </a:spcAft>
              <a:buNone/>
            </a:pPr>
            <a:endParaRPr sz="1600">
              <a:latin typeface="Happy Monkey"/>
              <a:ea typeface="Happy Monkey"/>
              <a:cs typeface="Happy Monkey"/>
              <a:sym typeface="Happy Monkey"/>
            </a:endParaRPr>
          </a:p>
          <a:p>
            <a:pPr marL="0" lvl="0" indent="0" algn="ctr" rtl="0">
              <a:spcBef>
                <a:spcPts val="0"/>
              </a:spcBef>
              <a:spcAft>
                <a:spcPts val="0"/>
              </a:spcAft>
              <a:buNone/>
            </a:pPr>
            <a:endParaRPr sz="1600">
              <a:latin typeface="Happy Monkey"/>
              <a:ea typeface="Happy Monkey"/>
              <a:cs typeface="Happy Monkey"/>
              <a:sym typeface="Happy Monkey"/>
            </a:endParaRPr>
          </a:p>
          <a:p>
            <a:pPr marL="0" lvl="0" indent="0" algn="ctr" rtl="0">
              <a:spcBef>
                <a:spcPts val="0"/>
              </a:spcBef>
              <a:spcAft>
                <a:spcPts val="0"/>
              </a:spcAft>
              <a:buNone/>
            </a:pPr>
            <a:r>
              <a:rPr lang="en-GB" sz="1600">
                <a:latin typeface="Happy Monkey"/>
                <a:ea typeface="Happy Monkey"/>
                <a:cs typeface="Happy Monkey"/>
                <a:sym typeface="Happy Monkey"/>
              </a:rPr>
              <a:t>A thinner wire</a:t>
            </a:r>
            <a:endParaRPr sz="1600">
              <a:latin typeface="Happy Monkey"/>
              <a:ea typeface="Happy Monkey"/>
              <a:cs typeface="Happy Monkey"/>
              <a:sym typeface="Happy Monkey"/>
            </a:endParaRPr>
          </a:p>
          <a:p>
            <a:pPr marL="0" lvl="0" indent="0" algn="l" rtl="0">
              <a:spcBef>
                <a:spcPts val="0"/>
              </a:spcBef>
              <a:spcAft>
                <a:spcPts val="0"/>
              </a:spcAft>
              <a:buNone/>
            </a:pPr>
            <a:endParaRPr sz="1600" u="sng">
              <a:latin typeface="Happy Monkey"/>
              <a:ea typeface="Happy Monkey"/>
              <a:cs typeface="Happy Monkey"/>
              <a:sym typeface="Happy Monkey"/>
            </a:endParaRPr>
          </a:p>
          <a:p>
            <a:pPr marL="0" lvl="0" indent="0" algn="l" rtl="0">
              <a:spcBef>
                <a:spcPts val="0"/>
              </a:spcBef>
              <a:spcAft>
                <a:spcPts val="0"/>
              </a:spcAft>
              <a:buNone/>
            </a:pPr>
            <a:br>
              <a:rPr lang="en-GB" sz="1600" b="1" u="sng">
                <a:latin typeface="Happy Monkey"/>
                <a:ea typeface="Happy Monkey"/>
                <a:cs typeface="Happy Monkey"/>
                <a:sym typeface="Happy Monkey"/>
              </a:rPr>
            </a:br>
            <a:endParaRPr sz="1600" b="1" u="sng">
              <a:latin typeface="Happy Monkey"/>
              <a:ea typeface="Happy Monkey"/>
              <a:cs typeface="Happy Monkey"/>
              <a:sym typeface="Happy Monkey"/>
            </a:endParaRPr>
          </a:p>
        </p:txBody>
      </p:sp>
      <p:sp>
        <p:nvSpPr>
          <p:cNvPr id="60" name="Google Shape;60;p13"/>
          <p:cNvSpPr/>
          <p:nvPr/>
        </p:nvSpPr>
        <p:spPr>
          <a:xfrm>
            <a:off x="244625" y="3394950"/>
            <a:ext cx="7044600" cy="2173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txBox="1"/>
          <p:nvPr/>
        </p:nvSpPr>
        <p:spPr>
          <a:xfrm>
            <a:off x="270775" y="3325800"/>
            <a:ext cx="7044600" cy="22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Example</a:t>
            </a:r>
            <a:endParaRPr sz="1800">
              <a:latin typeface="Fugaz One"/>
              <a:ea typeface="Fugaz One"/>
              <a:cs typeface="Fugaz One"/>
              <a:sym typeface="Fugaz One"/>
            </a:endParaRPr>
          </a:p>
          <a:p>
            <a:pPr marL="0" lvl="0" indent="0" algn="l" rtl="0">
              <a:spcBef>
                <a:spcPts val="0"/>
              </a:spcBef>
              <a:spcAft>
                <a:spcPts val="0"/>
              </a:spcAft>
              <a:buNone/>
            </a:pPr>
            <a:r>
              <a:rPr lang="en-GB" sz="1600">
                <a:latin typeface="Happy Monkey"/>
                <a:ea typeface="Happy Monkey"/>
                <a:cs typeface="Happy Monkey"/>
                <a:sym typeface="Happy Monkey"/>
              </a:rPr>
              <a:t>A light bulb has a </a:t>
            </a:r>
            <a:r>
              <a:rPr lang="en-GB" sz="1600" b="1">
                <a:latin typeface="Happy Monkey"/>
                <a:ea typeface="Happy Monkey"/>
                <a:cs typeface="Happy Monkey"/>
                <a:sym typeface="Happy Monkey"/>
              </a:rPr>
              <a:t>current</a:t>
            </a:r>
            <a:r>
              <a:rPr lang="en-GB" sz="1600">
                <a:latin typeface="Happy Monkey"/>
                <a:ea typeface="Happy Monkey"/>
                <a:cs typeface="Happy Monkey"/>
                <a:sym typeface="Happy Monkey"/>
              </a:rPr>
              <a:t> passing through of </a:t>
            </a:r>
            <a:r>
              <a:rPr lang="en-GB" sz="1600" b="1">
                <a:latin typeface="Happy Monkey"/>
                <a:ea typeface="Happy Monkey"/>
                <a:cs typeface="Happy Monkey"/>
                <a:sym typeface="Happy Monkey"/>
              </a:rPr>
              <a:t>3 A</a:t>
            </a:r>
            <a:r>
              <a:rPr lang="en-GB" sz="1600">
                <a:latin typeface="Happy Monkey"/>
                <a:ea typeface="Happy Monkey"/>
                <a:cs typeface="Happy Monkey"/>
                <a:sym typeface="Happy Monkey"/>
              </a:rPr>
              <a:t> and a</a:t>
            </a:r>
            <a:r>
              <a:rPr lang="en-GB" sz="1600" b="1">
                <a:latin typeface="Happy Monkey"/>
                <a:ea typeface="Happy Monkey"/>
                <a:cs typeface="Happy Monkey"/>
                <a:sym typeface="Happy Monkey"/>
              </a:rPr>
              <a:t> potential difference</a:t>
            </a:r>
            <a:r>
              <a:rPr lang="en-GB" sz="1600">
                <a:latin typeface="Happy Monkey"/>
                <a:ea typeface="Happy Monkey"/>
                <a:cs typeface="Happy Monkey"/>
                <a:sym typeface="Happy Monkey"/>
              </a:rPr>
              <a:t> across it of </a:t>
            </a:r>
            <a:r>
              <a:rPr lang="en-GB" sz="1600" b="1">
                <a:latin typeface="Happy Monkey"/>
                <a:ea typeface="Happy Monkey"/>
                <a:cs typeface="Happy Monkey"/>
                <a:sym typeface="Happy Monkey"/>
              </a:rPr>
              <a:t>12 V</a:t>
            </a:r>
            <a:r>
              <a:rPr lang="en-GB" sz="1600">
                <a:latin typeface="Happy Monkey"/>
                <a:ea typeface="Happy Monkey"/>
                <a:cs typeface="Happy Monkey"/>
                <a:sym typeface="Happy Monkey"/>
              </a:rPr>
              <a:t>, what is the </a:t>
            </a:r>
            <a:r>
              <a:rPr lang="en-GB" sz="1600" b="1">
                <a:latin typeface="Happy Monkey"/>
                <a:ea typeface="Happy Monkey"/>
                <a:cs typeface="Happy Monkey"/>
                <a:sym typeface="Happy Monkey"/>
              </a:rPr>
              <a:t>resistance</a:t>
            </a:r>
            <a:r>
              <a:rPr lang="en-GB" sz="1600">
                <a:latin typeface="Happy Monkey"/>
                <a:ea typeface="Happy Monkey"/>
                <a:cs typeface="Happy Monkey"/>
                <a:sym typeface="Happy Monkey"/>
              </a:rPr>
              <a:t> cause by the light bulb?</a:t>
            </a:r>
            <a:endParaRPr sz="1600">
              <a:latin typeface="Happy Monkey"/>
              <a:ea typeface="Happy Monkey"/>
              <a:cs typeface="Happy Monkey"/>
              <a:sym typeface="Happy Monkey"/>
            </a:endParaRPr>
          </a:p>
          <a:p>
            <a:pPr marL="0" lvl="0" indent="0" algn="l" rtl="0">
              <a:spcBef>
                <a:spcPts val="0"/>
              </a:spcBef>
              <a:spcAft>
                <a:spcPts val="0"/>
              </a:spcAft>
              <a:buNone/>
            </a:pPr>
            <a:endParaRPr sz="1600">
              <a:latin typeface="Happy Monkey"/>
              <a:ea typeface="Happy Monkey"/>
              <a:cs typeface="Happy Monkey"/>
              <a:sym typeface="Happy Monkey"/>
            </a:endParaRPr>
          </a:p>
          <a:p>
            <a:pPr marL="0" lvl="0" indent="0" algn="l" rtl="0">
              <a:spcBef>
                <a:spcPts val="0"/>
              </a:spcBef>
              <a:spcAft>
                <a:spcPts val="0"/>
              </a:spcAft>
              <a:buNone/>
            </a:pPr>
            <a:r>
              <a:rPr lang="en-GB" sz="1600">
                <a:latin typeface="Happy Monkey"/>
                <a:ea typeface="Happy Monkey"/>
                <a:cs typeface="Happy Monkey"/>
                <a:sym typeface="Happy Monkey"/>
              </a:rPr>
              <a:t>Resistance = Potential difference ÷ Current</a:t>
            </a:r>
            <a:endParaRPr sz="1600">
              <a:latin typeface="Happy Monkey"/>
              <a:ea typeface="Happy Monkey"/>
              <a:cs typeface="Happy Monkey"/>
              <a:sym typeface="Happy Monkey"/>
            </a:endParaRPr>
          </a:p>
          <a:p>
            <a:pPr marL="0" lvl="0" indent="0" algn="l" rtl="0">
              <a:spcBef>
                <a:spcPts val="0"/>
              </a:spcBef>
              <a:spcAft>
                <a:spcPts val="0"/>
              </a:spcAft>
              <a:buClr>
                <a:schemeClr val="dk1"/>
              </a:buClr>
              <a:buSzPts val="1100"/>
              <a:buFont typeface="Arial"/>
              <a:buNone/>
            </a:pPr>
            <a:r>
              <a:rPr lang="en-GB" sz="1600">
                <a:solidFill>
                  <a:schemeClr val="dk1"/>
                </a:solidFill>
                <a:latin typeface="Happy Monkey"/>
                <a:ea typeface="Happy Monkey"/>
                <a:cs typeface="Happy Monkey"/>
                <a:sym typeface="Happy Monkey"/>
              </a:rPr>
              <a:t>Resistance = 12 ÷ 3</a:t>
            </a:r>
            <a:endParaRPr sz="1600">
              <a:latin typeface="Happy Monkey"/>
              <a:ea typeface="Happy Monkey"/>
              <a:cs typeface="Happy Monkey"/>
              <a:sym typeface="Happy Monkey"/>
            </a:endParaRPr>
          </a:p>
          <a:p>
            <a:pPr marL="0" lvl="0" indent="0" algn="l" rtl="0">
              <a:spcBef>
                <a:spcPts val="0"/>
              </a:spcBef>
              <a:spcAft>
                <a:spcPts val="0"/>
              </a:spcAft>
              <a:buNone/>
            </a:pPr>
            <a:r>
              <a:rPr lang="en-GB" sz="1600">
                <a:latin typeface="Happy Monkey"/>
                <a:ea typeface="Happy Monkey"/>
                <a:cs typeface="Happy Monkey"/>
                <a:sym typeface="Happy Monkey"/>
              </a:rPr>
              <a:t>Resistance = 4 Ω</a:t>
            </a:r>
            <a:endParaRPr sz="1800">
              <a:solidFill>
                <a:schemeClr val="dk1"/>
              </a:solidFill>
              <a:latin typeface="Fugaz One"/>
              <a:ea typeface="Fugaz One"/>
              <a:cs typeface="Fugaz One"/>
              <a:sym typeface="Fugaz One"/>
            </a:endParaRPr>
          </a:p>
          <a:p>
            <a:pPr marL="0" lvl="0" indent="0" algn="l" rtl="0">
              <a:spcBef>
                <a:spcPts val="0"/>
              </a:spcBef>
              <a:spcAft>
                <a:spcPts val="0"/>
              </a:spcAft>
              <a:buNone/>
            </a:pPr>
            <a:endParaRPr sz="1600" b="1" u="sng">
              <a:latin typeface="Happy Monkey"/>
              <a:ea typeface="Happy Monkey"/>
              <a:cs typeface="Happy Monkey"/>
              <a:sym typeface="Happy Monkey"/>
            </a:endParaRPr>
          </a:p>
        </p:txBody>
      </p:sp>
      <p:sp>
        <p:nvSpPr>
          <p:cNvPr id="62" name="Google Shape;62;p13"/>
          <p:cNvSpPr/>
          <p:nvPr/>
        </p:nvSpPr>
        <p:spPr>
          <a:xfrm>
            <a:off x="3936225" y="5844900"/>
            <a:ext cx="3299100" cy="44826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txBox="1"/>
          <p:nvPr/>
        </p:nvSpPr>
        <p:spPr>
          <a:xfrm>
            <a:off x="3963225" y="5970700"/>
            <a:ext cx="3245100" cy="104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Measuring resistance in a circuit</a:t>
            </a:r>
            <a:endParaRPr sz="1600">
              <a:latin typeface="Happy Monkey"/>
              <a:ea typeface="Happy Monkey"/>
              <a:cs typeface="Happy Monkey"/>
              <a:sym typeface="Happy Monkey"/>
            </a:endParaRPr>
          </a:p>
          <a:p>
            <a:pPr marL="0" lvl="0" indent="0" algn="l" rtl="0">
              <a:spcBef>
                <a:spcPts val="0"/>
              </a:spcBef>
              <a:spcAft>
                <a:spcPts val="0"/>
              </a:spcAft>
              <a:buNone/>
            </a:pPr>
            <a:r>
              <a:rPr lang="en-GB" sz="1600" u="sng">
                <a:latin typeface="Happy Monkey"/>
                <a:ea typeface="Happy Monkey"/>
                <a:cs typeface="Happy Monkey"/>
                <a:sym typeface="Happy Monkey"/>
              </a:rPr>
              <a:t>The current is measure with an ammeter in series.</a:t>
            </a:r>
            <a:endParaRPr sz="1600" u="sng">
              <a:latin typeface="Happy Monkey"/>
              <a:ea typeface="Happy Monkey"/>
              <a:cs typeface="Happy Monkey"/>
              <a:sym typeface="Happy Monkey"/>
            </a:endParaRPr>
          </a:p>
          <a:p>
            <a:pPr marL="0" lvl="0" indent="0" algn="l" rtl="0">
              <a:spcBef>
                <a:spcPts val="0"/>
              </a:spcBef>
              <a:spcAft>
                <a:spcPts val="0"/>
              </a:spcAft>
              <a:buNone/>
            </a:pPr>
            <a:r>
              <a:rPr lang="en-GB" sz="1600" u="sng">
                <a:latin typeface="Happy Monkey"/>
                <a:ea typeface="Happy Monkey"/>
                <a:cs typeface="Happy Monkey"/>
                <a:sym typeface="Happy Monkey"/>
              </a:rPr>
              <a:t>The potential difference is measured with a voltmeter in parallel (piggy backed).</a:t>
            </a:r>
            <a:endParaRPr sz="1600" u="sng">
              <a:latin typeface="Happy Monkey"/>
              <a:ea typeface="Happy Monkey"/>
              <a:cs typeface="Happy Monkey"/>
              <a:sym typeface="Happy Monkey"/>
            </a:endParaRPr>
          </a:p>
          <a:p>
            <a:pPr marL="0" lvl="0" indent="0" algn="l" rtl="0">
              <a:spcBef>
                <a:spcPts val="0"/>
              </a:spcBef>
              <a:spcAft>
                <a:spcPts val="0"/>
              </a:spcAft>
              <a:buNone/>
            </a:pPr>
            <a:endParaRPr sz="1600" u="sng">
              <a:latin typeface="Happy Monkey"/>
              <a:ea typeface="Happy Monkey"/>
              <a:cs typeface="Happy Monkey"/>
              <a:sym typeface="Happy Monkey"/>
            </a:endParaRPr>
          </a:p>
          <a:p>
            <a:pPr marL="0" lvl="0" indent="0" algn="l" rtl="0">
              <a:spcBef>
                <a:spcPts val="0"/>
              </a:spcBef>
              <a:spcAft>
                <a:spcPts val="0"/>
              </a:spcAft>
              <a:buNone/>
            </a:pPr>
            <a:endParaRPr sz="1600" u="sng">
              <a:latin typeface="Happy Monkey"/>
              <a:ea typeface="Happy Monkey"/>
              <a:cs typeface="Happy Monkey"/>
              <a:sym typeface="Happy Monkey"/>
            </a:endParaRPr>
          </a:p>
          <a:p>
            <a:pPr marL="0" lvl="0" indent="0" algn="l" rtl="0">
              <a:spcBef>
                <a:spcPts val="0"/>
              </a:spcBef>
              <a:spcAft>
                <a:spcPts val="0"/>
              </a:spcAft>
              <a:buNone/>
            </a:pPr>
            <a:br>
              <a:rPr lang="en-GB" sz="1600" b="1" u="sng">
                <a:latin typeface="Happy Monkey"/>
                <a:ea typeface="Happy Monkey"/>
                <a:cs typeface="Happy Monkey"/>
                <a:sym typeface="Happy Monkey"/>
              </a:rPr>
            </a:br>
            <a:endParaRPr sz="1600" b="1" u="sng">
              <a:latin typeface="Happy Monkey"/>
              <a:ea typeface="Happy Monkey"/>
              <a:cs typeface="Happy Monkey"/>
              <a:sym typeface="Happy Monkey"/>
            </a:endParaRPr>
          </a:p>
        </p:txBody>
      </p:sp>
      <p:pic>
        <p:nvPicPr>
          <p:cNvPr id="64" name="Google Shape;64;p13"/>
          <p:cNvPicPr preferRelativeResize="0"/>
          <p:nvPr/>
        </p:nvPicPr>
        <p:blipFill rotWithShape="1">
          <a:blip r:embed="rId3">
            <a:alphaModFix/>
          </a:blip>
          <a:srcRect l="20284" t="4073" r="19967" b="14286"/>
          <a:stretch/>
        </p:blipFill>
        <p:spPr>
          <a:xfrm>
            <a:off x="1620173" y="7197176"/>
            <a:ext cx="600301" cy="820225"/>
          </a:xfrm>
          <a:prstGeom prst="rect">
            <a:avLst/>
          </a:prstGeom>
          <a:noFill/>
          <a:ln>
            <a:noFill/>
          </a:ln>
        </p:spPr>
      </p:pic>
      <p:pic>
        <p:nvPicPr>
          <p:cNvPr id="65" name="Google Shape;65;p13"/>
          <p:cNvPicPr preferRelativeResize="0"/>
          <p:nvPr/>
        </p:nvPicPr>
        <p:blipFill rotWithShape="1">
          <a:blip r:embed="rId4">
            <a:alphaModFix/>
          </a:blip>
          <a:srcRect l="16304" t="8018" r="17117" b="26635"/>
          <a:stretch/>
        </p:blipFill>
        <p:spPr>
          <a:xfrm>
            <a:off x="1386940" y="8344625"/>
            <a:ext cx="1066762" cy="1047001"/>
          </a:xfrm>
          <a:prstGeom prst="rect">
            <a:avLst/>
          </a:prstGeom>
          <a:noFill/>
          <a:ln>
            <a:noFill/>
          </a:ln>
        </p:spPr>
      </p:pic>
      <p:pic>
        <p:nvPicPr>
          <p:cNvPr id="66" name="Google Shape;66;p13"/>
          <p:cNvPicPr preferRelativeResize="0"/>
          <p:nvPr/>
        </p:nvPicPr>
        <p:blipFill rotWithShape="1">
          <a:blip r:embed="rId5">
            <a:alphaModFix/>
          </a:blip>
          <a:srcRect t="24829" b="38526"/>
          <a:stretch/>
        </p:blipFill>
        <p:spPr>
          <a:xfrm>
            <a:off x="977860" y="9617100"/>
            <a:ext cx="1938724" cy="710400"/>
          </a:xfrm>
          <a:prstGeom prst="rect">
            <a:avLst/>
          </a:prstGeom>
          <a:noFill/>
          <a:ln>
            <a:noFill/>
          </a:ln>
        </p:spPr>
      </p:pic>
      <p:pic>
        <p:nvPicPr>
          <p:cNvPr id="67" name="Google Shape;67;p13"/>
          <p:cNvPicPr preferRelativeResize="0"/>
          <p:nvPr/>
        </p:nvPicPr>
        <p:blipFill>
          <a:blip r:embed="rId6">
            <a:alphaModFix/>
          </a:blip>
          <a:stretch>
            <a:fillRect/>
          </a:stretch>
        </p:blipFill>
        <p:spPr>
          <a:xfrm>
            <a:off x="4550060" y="8017397"/>
            <a:ext cx="2071440" cy="19929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13899" t="5934" r="13140" b="19611"/>
          <a:stretch/>
        </p:blipFill>
        <p:spPr>
          <a:xfrm>
            <a:off x="3988654" y="9288519"/>
            <a:ext cx="584329" cy="596257"/>
          </a:xfrm>
          <a:prstGeom prst="rect">
            <a:avLst/>
          </a:prstGeom>
          <a:noFill/>
          <a:ln>
            <a:noFill/>
          </a:ln>
        </p:spPr>
      </p:pic>
      <p:pic>
        <p:nvPicPr>
          <p:cNvPr id="55" name="Google Shape;55;p13"/>
          <p:cNvPicPr preferRelativeResize="0"/>
          <p:nvPr/>
        </p:nvPicPr>
        <p:blipFill rotWithShape="1">
          <a:blip r:embed="rId4">
            <a:alphaModFix/>
          </a:blip>
          <a:srcRect b="14653"/>
          <a:stretch/>
        </p:blipFill>
        <p:spPr>
          <a:xfrm>
            <a:off x="5263101" y="9279044"/>
            <a:ext cx="698616" cy="596257"/>
          </a:xfrm>
          <a:prstGeom prst="rect">
            <a:avLst/>
          </a:prstGeom>
          <a:noFill/>
          <a:ln>
            <a:noFill/>
          </a:ln>
        </p:spPr>
      </p:pic>
      <p:sp>
        <p:nvSpPr>
          <p:cNvPr id="56" name="Google Shape;56;p13"/>
          <p:cNvSpPr/>
          <p:nvPr/>
        </p:nvSpPr>
        <p:spPr>
          <a:xfrm>
            <a:off x="244625" y="1173225"/>
            <a:ext cx="7044600" cy="3518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txBox="1"/>
          <p:nvPr/>
        </p:nvSpPr>
        <p:spPr>
          <a:xfrm>
            <a:off x="0" y="3"/>
            <a:ext cx="7044600" cy="11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595959"/>
                </a:solidFill>
                <a:latin typeface="Fugaz One"/>
                <a:ea typeface="Fugaz One"/>
                <a:cs typeface="Fugaz One"/>
                <a:sym typeface="Fugaz One"/>
              </a:rPr>
              <a:t>What you need to know about ...</a:t>
            </a:r>
            <a:endParaRPr sz="2400">
              <a:solidFill>
                <a:srgbClr val="595959"/>
              </a:solidFill>
              <a:latin typeface="Fugaz One"/>
              <a:ea typeface="Fugaz One"/>
              <a:cs typeface="Fugaz One"/>
              <a:sym typeface="Fugaz One"/>
            </a:endParaRPr>
          </a:p>
        </p:txBody>
      </p:sp>
      <p:sp>
        <p:nvSpPr>
          <p:cNvPr id="58" name="Google Shape;58;p13"/>
          <p:cNvSpPr/>
          <p:nvPr/>
        </p:nvSpPr>
        <p:spPr>
          <a:xfrm>
            <a:off x="2717175" y="415500"/>
            <a:ext cx="4877100" cy="710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Happy Monkey"/>
                <a:ea typeface="Happy Monkey"/>
                <a:cs typeface="Happy Monkey"/>
                <a:sym typeface="Happy Monkey"/>
              </a:rPr>
              <a:t>Static Electricity</a:t>
            </a:r>
            <a:endParaRPr sz="1800">
              <a:latin typeface="Happy Monkey"/>
              <a:ea typeface="Happy Monkey"/>
              <a:cs typeface="Happy Monkey"/>
              <a:sym typeface="Happy Monkey"/>
            </a:endParaRPr>
          </a:p>
        </p:txBody>
      </p:sp>
      <p:sp>
        <p:nvSpPr>
          <p:cNvPr id="59" name="Google Shape;59;p13"/>
          <p:cNvSpPr txBox="1"/>
          <p:nvPr/>
        </p:nvSpPr>
        <p:spPr>
          <a:xfrm>
            <a:off x="270775" y="1125900"/>
            <a:ext cx="7044600" cy="6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Atoms and subatomic particles</a:t>
            </a:r>
            <a:endParaRPr sz="1800">
              <a:latin typeface="Fugaz One"/>
              <a:ea typeface="Fugaz One"/>
              <a:cs typeface="Fugaz One"/>
              <a:sym typeface="Fugaz One"/>
            </a:endParaRPr>
          </a:p>
          <a:p>
            <a:pPr marL="0" lvl="0" indent="0" algn="l" rtl="0">
              <a:spcBef>
                <a:spcPts val="0"/>
              </a:spcBef>
              <a:spcAft>
                <a:spcPts val="0"/>
              </a:spcAft>
              <a:buNone/>
            </a:pPr>
            <a:endParaRPr sz="1600" b="1" u="sng">
              <a:latin typeface="Happy Monkey"/>
              <a:ea typeface="Happy Monkey"/>
              <a:cs typeface="Happy Monkey"/>
              <a:sym typeface="Happy Monkey"/>
            </a:endParaRPr>
          </a:p>
        </p:txBody>
      </p:sp>
      <p:pic>
        <p:nvPicPr>
          <p:cNvPr id="60" name="Google Shape;60;p13"/>
          <p:cNvPicPr preferRelativeResize="0"/>
          <p:nvPr/>
        </p:nvPicPr>
        <p:blipFill>
          <a:blip r:embed="rId5">
            <a:alphaModFix/>
          </a:blip>
          <a:stretch>
            <a:fillRect/>
          </a:stretch>
        </p:blipFill>
        <p:spPr>
          <a:xfrm>
            <a:off x="2704102" y="2171725"/>
            <a:ext cx="2177950" cy="1958049"/>
          </a:xfrm>
          <a:prstGeom prst="rect">
            <a:avLst/>
          </a:prstGeom>
          <a:noFill/>
          <a:ln>
            <a:noFill/>
          </a:ln>
        </p:spPr>
      </p:pic>
      <p:sp>
        <p:nvSpPr>
          <p:cNvPr id="61" name="Google Shape;61;p13"/>
          <p:cNvSpPr txBox="1"/>
          <p:nvPr/>
        </p:nvSpPr>
        <p:spPr>
          <a:xfrm>
            <a:off x="270775" y="2412900"/>
            <a:ext cx="2304600" cy="147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latin typeface="Happy Monkey"/>
                <a:ea typeface="Happy Monkey"/>
                <a:cs typeface="Happy Monkey"/>
                <a:sym typeface="Happy Monkey"/>
              </a:rPr>
              <a:t>Electrons</a:t>
            </a:r>
            <a:r>
              <a:rPr lang="en-GB">
                <a:latin typeface="Happy Monkey"/>
                <a:ea typeface="Happy Monkey"/>
                <a:cs typeface="Happy Monkey"/>
                <a:sym typeface="Happy Monkey"/>
              </a:rPr>
              <a:t> are around the </a:t>
            </a:r>
            <a:r>
              <a:rPr lang="en-GB" b="1">
                <a:latin typeface="Happy Monkey"/>
                <a:ea typeface="Happy Monkey"/>
                <a:cs typeface="Happy Monkey"/>
                <a:sym typeface="Happy Monkey"/>
              </a:rPr>
              <a:t>outside</a:t>
            </a:r>
            <a:r>
              <a:rPr lang="en-GB">
                <a:latin typeface="Happy Monkey"/>
                <a:ea typeface="Happy Monkey"/>
                <a:cs typeface="Happy Monkey"/>
                <a:sym typeface="Happy Monkey"/>
              </a:rPr>
              <a:t> of the atom, they are </a:t>
            </a:r>
            <a:r>
              <a:rPr lang="en-GB" b="1">
                <a:latin typeface="Happy Monkey"/>
                <a:ea typeface="Happy Monkey"/>
                <a:cs typeface="Happy Monkey"/>
                <a:sym typeface="Happy Monkey"/>
              </a:rPr>
              <a:t>negatively</a:t>
            </a:r>
            <a:r>
              <a:rPr lang="en-GB">
                <a:latin typeface="Happy Monkey"/>
                <a:ea typeface="Happy Monkey"/>
                <a:cs typeface="Happy Monkey"/>
                <a:sym typeface="Happy Monkey"/>
              </a:rPr>
              <a:t> charged</a:t>
            </a:r>
            <a:endParaRPr>
              <a:latin typeface="Happy Monkey"/>
              <a:ea typeface="Happy Monkey"/>
              <a:cs typeface="Happy Monkey"/>
              <a:sym typeface="Happy Monkey"/>
            </a:endParaRPr>
          </a:p>
        </p:txBody>
      </p:sp>
      <p:cxnSp>
        <p:nvCxnSpPr>
          <p:cNvPr id="62" name="Google Shape;62;p13"/>
          <p:cNvCxnSpPr>
            <a:stCxn id="60" idx="1"/>
          </p:cNvCxnSpPr>
          <p:nvPr/>
        </p:nvCxnSpPr>
        <p:spPr>
          <a:xfrm rot="10800000">
            <a:off x="1879402" y="3008849"/>
            <a:ext cx="824700" cy="141900"/>
          </a:xfrm>
          <a:prstGeom prst="straightConnector1">
            <a:avLst/>
          </a:prstGeom>
          <a:noFill/>
          <a:ln w="28575" cap="flat" cmpd="sng">
            <a:solidFill>
              <a:srgbClr val="595959"/>
            </a:solidFill>
            <a:prstDash val="solid"/>
            <a:round/>
            <a:headEnd type="stealth" w="med" len="med"/>
            <a:tailEnd type="none" w="med" len="med"/>
          </a:ln>
        </p:spPr>
      </p:cxnSp>
      <p:sp>
        <p:nvSpPr>
          <p:cNvPr id="63" name="Google Shape;63;p13"/>
          <p:cNvSpPr txBox="1"/>
          <p:nvPr/>
        </p:nvSpPr>
        <p:spPr>
          <a:xfrm>
            <a:off x="5010775" y="1740900"/>
            <a:ext cx="2304600" cy="147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latin typeface="Happy Monkey"/>
                <a:ea typeface="Happy Monkey"/>
                <a:cs typeface="Happy Monkey"/>
                <a:sym typeface="Happy Monkey"/>
              </a:rPr>
              <a:t>Protons</a:t>
            </a:r>
            <a:r>
              <a:rPr lang="en-GB">
                <a:latin typeface="Happy Monkey"/>
                <a:ea typeface="Happy Monkey"/>
                <a:cs typeface="Happy Monkey"/>
                <a:sym typeface="Happy Monkey"/>
              </a:rPr>
              <a:t> are in the </a:t>
            </a:r>
            <a:r>
              <a:rPr lang="en-GB" b="1">
                <a:latin typeface="Happy Monkey"/>
                <a:ea typeface="Happy Monkey"/>
                <a:cs typeface="Happy Monkey"/>
                <a:sym typeface="Happy Monkey"/>
              </a:rPr>
              <a:t>nucleus</a:t>
            </a:r>
            <a:r>
              <a:rPr lang="en-GB">
                <a:latin typeface="Happy Monkey"/>
                <a:ea typeface="Happy Monkey"/>
                <a:cs typeface="Happy Monkey"/>
                <a:sym typeface="Happy Monkey"/>
              </a:rPr>
              <a:t> of the atom, they are </a:t>
            </a:r>
            <a:r>
              <a:rPr lang="en-GB" b="1">
                <a:latin typeface="Happy Monkey"/>
                <a:ea typeface="Happy Monkey"/>
                <a:cs typeface="Happy Monkey"/>
                <a:sym typeface="Happy Monkey"/>
              </a:rPr>
              <a:t>positively</a:t>
            </a:r>
            <a:r>
              <a:rPr lang="en-GB">
                <a:latin typeface="Happy Monkey"/>
                <a:ea typeface="Happy Monkey"/>
                <a:cs typeface="Happy Monkey"/>
                <a:sym typeface="Happy Monkey"/>
              </a:rPr>
              <a:t> charged</a:t>
            </a:r>
            <a:endParaRPr>
              <a:latin typeface="Happy Monkey"/>
              <a:ea typeface="Happy Monkey"/>
              <a:cs typeface="Happy Monkey"/>
              <a:sym typeface="Happy Monkey"/>
            </a:endParaRPr>
          </a:p>
        </p:txBody>
      </p:sp>
      <p:cxnSp>
        <p:nvCxnSpPr>
          <p:cNvPr id="64" name="Google Shape;64;p13"/>
          <p:cNvCxnSpPr>
            <a:stCxn id="63" idx="1"/>
          </p:cNvCxnSpPr>
          <p:nvPr/>
        </p:nvCxnSpPr>
        <p:spPr>
          <a:xfrm flipH="1">
            <a:off x="3943375" y="2478750"/>
            <a:ext cx="1067400" cy="536100"/>
          </a:xfrm>
          <a:prstGeom prst="straightConnector1">
            <a:avLst/>
          </a:prstGeom>
          <a:noFill/>
          <a:ln w="28575" cap="flat" cmpd="sng">
            <a:solidFill>
              <a:srgbClr val="595959"/>
            </a:solidFill>
            <a:prstDash val="solid"/>
            <a:round/>
            <a:headEnd type="none" w="med" len="med"/>
            <a:tailEnd type="stealth" w="med" len="med"/>
          </a:ln>
        </p:spPr>
      </p:cxnSp>
      <p:sp>
        <p:nvSpPr>
          <p:cNvPr id="65" name="Google Shape;65;p13"/>
          <p:cNvSpPr txBox="1"/>
          <p:nvPr/>
        </p:nvSpPr>
        <p:spPr>
          <a:xfrm>
            <a:off x="5010775" y="3557300"/>
            <a:ext cx="2304600" cy="147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latin typeface="Happy Monkey"/>
                <a:ea typeface="Happy Monkey"/>
                <a:cs typeface="Happy Monkey"/>
                <a:sym typeface="Happy Monkey"/>
              </a:rPr>
              <a:t>Neutrons</a:t>
            </a:r>
            <a:r>
              <a:rPr lang="en-GB">
                <a:latin typeface="Happy Monkey"/>
                <a:ea typeface="Happy Monkey"/>
                <a:cs typeface="Happy Monkey"/>
                <a:sym typeface="Happy Monkey"/>
              </a:rPr>
              <a:t> are in the </a:t>
            </a:r>
            <a:r>
              <a:rPr lang="en-GB" b="1">
                <a:latin typeface="Happy Monkey"/>
                <a:ea typeface="Happy Monkey"/>
                <a:cs typeface="Happy Monkey"/>
                <a:sym typeface="Happy Monkey"/>
              </a:rPr>
              <a:t>nucleus</a:t>
            </a:r>
            <a:r>
              <a:rPr lang="en-GB">
                <a:latin typeface="Happy Monkey"/>
                <a:ea typeface="Happy Monkey"/>
                <a:cs typeface="Happy Monkey"/>
                <a:sym typeface="Happy Monkey"/>
              </a:rPr>
              <a:t> of the atom, they are </a:t>
            </a:r>
            <a:r>
              <a:rPr lang="en-GB" b="1">
                <a:latin typeface="Happy Monkey"/>
                <a:ea typeface="Happy Monkey"/>
                <a:cs typeface="Happy Monkey"/>
                <a:sym typeface="Happy Monkey"/>
              </a:rPr>
              <a:t>neutrally</a:t>
            </a:r>
            <a:r>
              <a:rPr lang="en-GB">
                <a:latin typeface="Happy Monkey"/>
                <a:ea typeface="Happy Monkey"/>
                <a:cs typeface="Happy Monkey"/>
                <a:sym typeface="Happy Monkey"/>
              </a:rPr>
              <a:t> charged</a:t>
            </a:r>
            <a:endParaRPr>
              <a:latin typeface="Happy Monkey"/>
              <a:ea typeface="Happy Monkey"/>
              <a:cs typeface="Happy Monkey"/>
              <a:sym typeface="Happy Monkey"/>
            </a:endParaRPr>
          </a:p>
        </p:txBody>
      </p:sp>
      <p:cxnSp>
        <p:nvCxnSpPr>
          <p:cNvPr id="66" name="Google Shape;66;p13"/>
          <p:cNvCxnSpPr/>
          <p:nvPr/>
        </p:nvCxnSpPr>
        <p:spPr>
          <a:xfrm rot="10800000">
            <a:off x="3928950" y="3309925"/>
            <a:ext cx="1119300" cy="435600"/>
          </a:xfrm>
          <a:prstGeom prst="straightConnector1">
            <a:avLst/>
          </a:prstGeom>
          <a:noFill/>
          <a:ln w="28575" cap="flat" cmpd="sng">
            <a:solidFill>
              <a:srgbClr val="595959"/>
            </a:solidFill>
            <a:prstDash val="solid"/>
            <a:round/>
            <a:headEnd type="none" w="med" len="med"/>
            <a:tailEnd type="stealth" w="med" len="med"/>
          </a:ln>
        </p:spPr>
      </p:cxnSp>
      <p:sp>
        <p:nvSpPr>
          <p:cNvPr id="67" name="Google Shape;67;p13"/>
          <p:cNvSpPr/>
          <p:nvPr/>
        </p:nvSpPr>
        <p:spPr>
          <a:xfrm>
            <a:off x="231550" y="4950100"/>
            <a:ext cx="7044600" cy="3518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txBox="1"/>
          <p:nvPr/>
        </p:nvSpPr>
        <p:spPr>
          <a:xfrm>
            <a:off x="257700" y="4902775"/>
            <a:ext cx="7044600" cy="147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Static electricity</a:t>
            </a:r>
            <a:endParaRPr sz="1800">
              <a:latin typeface="Fugaz One"/>
              <a:ea typeface="Fugaz One"/>
              <a:cs typeface="Fugaz One"/>
              <a:sym typeface="Fugaz One"/>
            </a:endParaRPr>
          </a:p>
          <a:p>
            <a:pPr marL="0" lvl="0" indent="0" algn="l" rtl="0">
              <a:spcBef>
                <a:spcPts val="0"/>
              </a:spcBef>
              <a:spcAft>
                <a:spcPts val="0"/>
              </a:spcAft>
              <a:buClr>
                <a:schemeClr val="dk1"/>
              </a:buClr>
              <a:buSzPts val="1100"/>
              <a:buFont typeface="Arial"/>
              <a:buNone/>
            </a:pPr>
            <a:r>
              <a:rPr lang="en-GB" sz="1600" b="1" u="sng">
                <a:solidFill>
                  <a:schemeClr val="dk1"/>
                </a:solidFill>
                <a:latin typeface="Happy Monkey"/>
                <a:ea typeface="Happy Monkey"/>
                <a:cs typeface="Happy Monkey"/>
                <a:sym typeface="Happy Monkey"/>
              </a:rPr>
              <a:t>Static electricity is the buildup of charge by the transfer of electrons, it is caused by friction between insulators or insulated conductors</a:t>
            </a:r>
            <a:endParaRPr sz="1600" b="1" u="sng">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sz="1800">
              <a:latin typeface="Fugaz One"/>
              <a:ea typeface="Fugaz One"/>
              <a:cs typeface="Fugaz One"/>
              <a:sym typeface="Fugaz One"/>
            </a:endParaRPr>
          </a:p>
          <a:p>
            <a:pPr marL="0" lvl="0" indent="0" algn="l" rtl="0">
              <a:spcBef>
                <a:spcPts val="0"/>
              </a:spcBef>
              <a:spcAft>
                <a:spcPts val="0"/>
              </a:spcAft>
              <a:buNone/>
            </a:pPr>
            <a:endParaRPr sz="1600" b="1" u="sng">
              <a:latin typeface="Happy Monkey"/>
              <a:ea typeface="Happy Monkey"/>
              <a:cs typeface="Happy Monkey"/>
              <a:sym typeface="Happy Monkey"/>
            </a:endParaRPr>
          </a:p>
        </p:txBody>
      </p:sp>
      <p:pic>
        <p:nvPicPr>
          <p:cNvPr id="69" name="Google Shape;69;p13"/>
          <p:cNvPicPr preferRelativeResize="0"/>
          <p:nvPr/>
        </p:nvPicPr>
        <p:blipFill rotWithShape="1">
          <a:blip r:embed="rId6">
            <a:alphaModFix/>
          </a:blip>
          <a:srcRect l="9433" t="2956" r="10005" b="17132"/>
          <a:stretch/>
        </p:blipFill>
        <p:spPr>
          <a:xfrm>
            <a:off x="666050" y="6615113"/>
            <a:ext cx="374500" cy="371474"/>
          </a:xfrm>
          <a:prstGeom prst="rect">
            <a:avLst/>
          </a:prstGeom>
          <a:noFill/>
          <a:ln>
            <a:noFill/>
          </a:ln>
        </p:spPr>
      </p:pic>
      <p:pic>
        <p:nvPicPr>
          <p:cNvPr id="70" name="Google Shape;70;p13"/>
          <p:cNvPicPr preferRelativeResize="0"/>
          <p:nvPr/>
        </p:nvPicPr>
        <p:blipFill rotWithShape="1">
          <a:blip r:embed="rId3">
            <a:alphaModFix/>
          </a:blip>
          <a:srcRect l="13899" t="5934" r="13140" b="19611"/>
          <a:stretch/>
        </p:blipFill>
        <p:spPr>
          <a:xfrm>
            <a:off x="1705313" y="6086475"/>
            <a:ext cx="1400175" cy="1428751"/>
          </a:xfrm>
          <a:prstGeom prst="rect">
            <a:avLst/>
          </a:prstGeom>
          <a:noFill/>
          <a:ln>
            <a:noFill/>
          </a:ln>
        </p:spPr>
      </p:pic>
      <p:pic>
        <p:nvPicPr>
          <p:cNvPr id="71" name="Google Shape;71;p13"/>
          <p:cNvPicPr preferRelativeResize="0"/>
          <p:nvPr/>
        </p:nvPicPr>
        <p:blipFill rotWithShape="1">
          <a:blip r:embed="rId7">
            <a:alphaModFix/>
          </a:blip>
          <a:srcRect t="10045" b="57994"/>
          <a:stretch/>
        </p:blipFill>
        <p:spPr>
          <a:xfrm>
            <a:off x="1040544" y="6680919"/>
            <a:ext cx="750524" cy="239850"/>
          </a:xfrm>
          <a:prstGeom prst="rect">
            <a:avLst/>
          </a:prstGeom>
          <a:noFill/>
          <a:ln>
            <a:noFill/>
          </a:ln>
        </p:spPr>
      </p:pic>
      <p:pic>
        <p:nvPicPr>
          <p:cNvPr id="72" name="Google Shape;72;p13"/>
          <p:cNvPicPr preferRelativeResize="0"/>
          <p:nvPr/>
        </p:nvPicPr>
        <p:blipFill rotWithShape="1">
          <a:blip r:embed="rId4">
            <a:alphaModFix/>
          </a:blip>
          <a:srcRect b="14653"/>
          <a:stretch/>
        </p:blipFill>
        <p:spPr>
          <a:xfrm>
            <a:off x="4042600" y="6086475"/>
            <a:ext cx="1674032" cy="1428751"/>
          </a:xfrm>
          <a:prstGeom prst="rect">
            <a:avLst/>
          </a:prstGeom>
          <a:noFill/>
          <a:ln>
            <a:noFill/>
          </a:ln>
        </p:spPr>
      </p:pic>
      <p:pic>
        <p:nvPicPr>
          <p:cNvPr id="73" name="Google Shape;73;p13"/>
          <p:cNvPicPr preferRelativeResize="0"/>
          <p:nvPr/>
        </p:nvPicPr>
        <p:blipFill rotWithShape="1">
          <a:blip r:embed="rId7">
            <a:alphaModFix/>
          </a:blip>
          <a:srcRect t="10045" b="57994"/>
          <a:stretch/>
        </p:blipFill>
        <p:spPr>
          <a:xfrm>
            <a:off x="5716619" y="6680919"/>
            <a:ext cx="750524" cy="239850"/>
          </a:xfrm>
          <a:prstGeom prst="rect">
            <a:avLst/>
          </a:prstGeom>
          <a:noFill/>
          <a:ln>
            <a:noFill/>
          </a:ln>
        </p:spPr>
      </p:pic>
      <p:pic>
        <p:nvPicPr>
          <p:cNvPr id="74" name="Google Shape;74;p13"/>
          <p:cNvPicPr preferRelativeResize="0"/>
          <p:nvPr/>
        </p:nvPicPr>
        <p:blipFill rotWithShape="1">
          <a:blip r:embed="rId6">
            <a:alphaModFix/>
          </a:blip>
          <a:srcRect l="9433" t="2956" r="10005" b="17132"/>
          <a:stretch/>
        </p:blipFill>
        <p:spPr>
          <a:xfrm>
            <a:off x="6467150" y="6615113"/>
            <a:ext cx="374500" cy="371474"/>
          </a:xfrm>
          <a:prstGeom prst="rect">
            <a:avLst/>
          </a:prstGeom>
          <a:noFill/>
          <a:ln>
            <a:noFill/>
          </a:ln>
        </p:spPr>
      </p:pic>
      <p:sp>
        <p:nvSpPr>
          <p:cNvPr id="75" name="Google Shape;75;p13"/>
          <p:cNvSpPr txBox="1"/>
          <p:nvPr/>
        </p:nvSpPr>
        <p:spPr>
          <a:xfrm>
            <a:off x="666050" y="7515225"/>
            <a:ext cx="2304600" cy="8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latin typeface="Happy Monkey"/>
                <a:ea typeface="Happy Monkey"/>
                <a:cs typeface="Happy Monkey"/>
                <a:sym typeface="Happy Monkey"/>
              </a:rPr>
              <a:t>Gaining</a:t>
            </a:r>
            <a:r>
              <a:rPr lang="en-GB">
                <a:latin typeface="Happy Monkey"/>
                <a:ea typeface="Happy Monkey"/>
                <a:cs typeface="Happy Monkey"/>
                <a:sym typeface="Happy Monkey"/>
              </a:rPr>
              <a:t> an </a:t>
            </a:r>
            <a:r>
              <a:rPr lang="en-GB" b="1">
                <a:latin typeface="Happy Monkey"/>
                <a:ea typeface="Happy Monkey"/>
                <a:cs typeface="Happy Monkey"/>
                <a:sym typeface="Happy Monkey"/>
              </a:rPr>
              <a:t>electron</a:t>
            </a:r>
            <a:r>
              <a:rPr lang="en-GB">
                <a:latin typeface="Happy Monkey"/>
                <a:ea typeface="Happy Monkey"/>
                <a:cs typeface="Happy Monkey"/>
                <a:sym typeface="Happy Monkey"/>
              </a:rPr>
              <a:t> leads to an overall  </a:t>
            </a:r>
            <a:r>
              <a:rPr lang="en-GB" b="1">
                <a:latin typeface="Happy Monkey"/>
                <a:ea typeface="Happy Monkey"/>
                <a:cs typeface="Happy Monkey"/>
                <a:sym typeface="Happy Monkey"/>
              </a:rPr>
              <a:t>negative</a:t>
            </a:r>
            <a:r>
              <a:rPr lang="en-GB">
                <a:latin typeface="Happy Monkey"/>
                <a:ea typeface="Happy Monkey"/>
                <a:cs typeface="Happy Monkey"/>
                <a:sym typeface="Happy Monkey"/>
              </a:rPr>
              <a:t> charge</a:t>
            </a:r>
            <a:endParaRPr>
              <a:latin typeface="Happy Monkey"/>
              <a:ea typeface="Happy Monkey"/>
              <a:cs typeface="Happy Monkey"/>
              <a:sym typeface="Happy Monkey"/>
            </a:endParaRPr>
          </a:p>
        </p:txBody>
      </p:sp>
      <p:sp>
        <p:nvSpPr>
          <p:cNvPr id="76" name="Google Shape;76;p13"/>
          <p:cNvSpPr txBox="1"/>
          <p:nvPr/>
        </p:nvSpPr>
        <p:spPr>
          <a:xfrm>
            <a:off x="4537050" y="7464400"/>
            <a:ext cx="2304600" cy="8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latin typeface="Happy Monkey"/>
                <a:ea typeface="Happy Monkey"/>
                <a:cs typeface="Happy Monkey"/>
                <a:sym typeface="Happy Monkey"/>
              </a:rPr>
              <a:t>Losing</a:t>
            </a:r>
            <a:r>
              <a:rPr lang="en-GB">
                <a:latin typeface="Happy Monkey"/>
                <a:ea typeface="Happy Monkey"/>
                <a:cs typeface="Happy Monkey"/>
                <a:sym typeface="Happy Monkey"/>
              </a:rPr>
              <a:t> an </a:t>
            </a:r>
            <a:r>
              <a:rPr lang="en-GB" b="1">
                <a:latin typeface="Happy Monkey"/>
                <a:ea typeface="Happy Monkey"/>
                <a:cs typeface="Happy Monkey"/>
                <a:sym typeface="Happy Monkey"/>
              </a:rPr>
              <a:t>electron</a:t>
            </a:r>
            <a:r>
              <a:rPr lang="en-GB">
                <a:latin typeface="Happy Monkey"/>
                <a:ea typeface="Happy Monkey"/>
                <a:cs typeface="Happy Monkey"/>
                <a:sym typeface="Happy Monkey"/>
              </a:rPr>
              <a:t> leads to an overall  </a:t>
            </a:r>
            <a:r>
              <a:rPr lang="en-GB" b="1">
                <a:latin typeface="Happy Monkey"/>
                <a:ea typeface="Happy Monkey"/>
                <a:cs typeface="Happy Monkey"/>
                <a:sym typeface="Happy Monkey"/>
              </a:rPr>
              <a:t>positive</a:t>
            </a:r>
            <a:r>
              <a:rPr lang="en-GB">
                <a:latin typeface="Happy Monkey"/>
                <a:ea typeface="Happy Monkey"/>
                <a:cs typeface="Happy Monkey"/>
                <a:sym typeface="Happy Monkey"/>
              </a:rPr>
              <a:t> charge</a:t>
            </a:r>
            <a:endParaRPr>
              <a:latin typeface="Happy Monkey"/>
              <a:ea typeface="Happy Monkey"/>
              <a:cs typeface="Happy Monkey"/>
              <a:sym typeface="Happy Monkey"/>
            </a:endParaRPr>
          </a:p>
        </p:txBody>
      </p:sp>
      <p:sp>
        <p:nvSpPr>
          <p:cNvPr id="77" name="Google Shape;77;p13"/>
          <p:cNvSpPr/>
          <p:nvPr/>
        </p:nvSpPr>
        <p:spPr>
          <a:xfrm>
            <a:off x="244625" y="8774300"/>
            <a:ext cx="7044600" cy="1674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txBox="1"/>
          <p:nvPr/>
        </p:nvSpPr>
        <p:spPr>
          <a:xfrm>
            <a:off x="270775" y="8726975"/>
            <a:ext cx="7044600" cy="43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Attraction and Repulsion</a:t>
            </a:r>
            <a:endParaRPr sz="1800">
              <a:latin typeface="Fugaz One"/>
              <a:ea typeface="Fugaz One"/>
              <a:cs typeface="Fugaz One"/>
              <a:sym typeface="Fugaz One"/>
            </a:endParaRPr>
          </a:p>
          <a:p>
            <a:pPr marL="0" lvl="0" indent="0" algn="l" rtl="0">
              <a:spcBef>
                <a:spcPts val="0"/>
              </a:spcBef>
              <a:spcAft>
                <a:spcPts val="0"/>
              </a:spcAft>
              <a:buNone/>
            </a:pPr>
            <a:endParaRPr sz="1600" b="1" u="sng">
              <a:solidFill>
                <a:schemeClr val="dk1"/>
              </a:solidFill>
              <a:latin typeface="Happy Monkey"/>
              <a:ea typeface="Happy Monkey"/>
              <a:cs typeface="Happy Monkey"/>
              <a:sym typeface="Happy Monkey"/>
            </a:endParaRPr>
          </a:p>
          <a:p>
            <a:pPr marL="0" lvl="0" indent="0" algn="l" rtl="0">
              <a:spcBef>
                <a:spcPts val="0"/>
              </a:spcBef>
              <a:spcAft>
                <a:spcPts val="0"/>
              </a:spcAft>
              <a:buNone/>
            </a:pPr>
            <a:endParaRPr sz="1800">
              <a:latin typeface="Fugaz One"/>
              <a:ea typeface="Fugaz One"/>
              <a:cs typeface="Fugaz One"/>
              <a:sym typeface="Fugaz One"/>
            </a:endParaRPr>
          </a:p>
          <a:p>
            <a:pPr marL="0" lvl="0" indent="0" algn="l" rtl="0">
              <a:spcBef>
                <a:spcPts val="0"/>
              </a:spcBef>
              <a:spcAft>
                <a:spcPts val="0"/>
              </a:spcAft>
              <a:buNone/>
            </a:pPr>
            <a:endParaRPr sz="1600" b="1" u="sng">
              <a:latin typeface="Happy Monkey"/>
              <a:ea typeface="Happy Monkey"/>
              <a:cs typeface="Happy Monkey"/>
              <a:sym typeface="Happy Monkey"/>
            </a:endParaRPr>
          </a:p>
        </p:txBody>
      </p:sp>
      <p:pic>
        <p:nvPicPr>
          <p:cNvPr id="79" name="Google Shape;79;p13"/>
          <p:cNvPicPr preferRelativeResize="0"/>
          <p:nvPr/>
        </p:nvPicPr>
        <p:blipFill rotWithShape="1">
          <a:blip r:embed="rId3">
            <a:alphaModFix/>
          </a:blip>
          <a:srcRect l="13899" t="5934" r="13140" b="19611"/>
          <a:stretch/>
        </p:blipFill>
        <p:spPr>
          <a:xfrm>
            <a:off x="591892" y="9288519"/>
            <a:ext cx="584329" cy="596257"/>
          </a:xfrm>
          <a:prstGeom prst="rect">
            <a:avLst/>
          </a:prstGeom>
          <a:noFill/>
          <a:ln>
            <a:noFill/>
          </a:ln>
        </p:spPr>
      </p:pic>
      <p:pic>
        <p:nvPicPr>
          <p:cNvPr id="80" name="Google Shape;80;p13"/>
          <p:cNvPicPr preferRelativeResize="0"/>
          <p:nvPr/>
        </p:nvPicPr>
        <p:blipFill rotWithShape="1">
          <a:blip r:embed="rId4">
            <a:alphaModFix/>
          </a:blip>
          <a:srcRect b="14653"/>
          <a:stretch/>
        </p:blipFill>
        <p:spPr>
          <a:xfrm>
            <a:off x="1567301" y="9288519"/>
            <a:ext cx="698616" cy="596257"/>
          </a:xfrm>
          <a:prstGeom prst="rect">
            <a:avLst/>
          </a:prstGeom>
          <a:noFill/>
          <a:ln>
            <a:noFill/>
          </a:ln>
        </p:spPr>
      </p:pic>
      <p:pic>
        <p:nvPicPr>
          <p:cNvPr id="81" name="Google Shape;81;p13"/>
          <p:cNvPicPr preferRelativeResize="0"/>
          <p:nvPr/>
        </p:nvPicPr>
        <p:blipFill rotWithShape="1">
          <a:blip r:embed="rId3">
            <a:alphaModFix/>
          </a:blip>
          <a:srcRect l="13899" t="5934" r="13140" b="19611"/>
          <a:stretch/>
        </p:blipFill>
        <p:spPr>
          <a:xfrm>
            <a:off x="2956067" y="9288519"/>
            <a:ext cx="584329" cy="596257"/>
          </a:xfrm>
          <a:prstGeom prst="rect">
            <a:avLst/>
          </a:prstGeom>
          <a:noFill/>
          <a:ln>
            <a:noFill/>
          </a:ln>
        </p:spPr>
      </p:pic>
      <p:pic>
        <p:nvPicPr>
          <p:cNvPr id="82" name="Google Shape;82;p13"/>
          <p:cNvPicPr preferRelativeResize="0"/>
          <p:nvPr/>
        </p:nvPicPr>
        <p:blipFill rotWithShape="1">
          <a:blip r:embed="rId4">
            <a:alphaModFix/>
          </a:blip>
          <a:srcRect b="14653"/>
          <a:stretch/>
        </p:blipFill>
        <p:spPr>
          <a:xfrm>
            <a:off x="6295651" y="9288519"/>
            <a:ext cx="698616" cy="596257"/>
          </a:xfrm>
          <a:prstGeom prst="rect">
            <a:avLst/>
          </a:prstGeom>
          <a:noFill/>
          <a:ln>
            <a:noFill/>
          </a:ln>
        </p:spPr>
      </p:pic>
      <p:pic>
        <p:nvPicPr>
          <p:cNvPr id="83" name="Google Shape;83;p13"/>
          <p:cNvPicPr preferRelativeResize="0"/>
          <p:nvPr/>
        </p:nvPicPr>
        <p:blipFill rotWithShape="1">
          <a:blip r:embed="rId7">
            <a:alphaModFix/>
          </a:blip>
          <a:srcRect t="10045" b="57994"/>
          <a:stretch/>
        </p:blipFill>
        <p:spPr>
          <a:xfrm>
            <a:off x="1176231" y="9529703"/>
            <a:ext cx="230410" cy="73637"/>
          </a:xfrm>
          <a:prstGeom prst="rect">
            <a:avLst/>
          </a:prstGeom>
          <a:noFill/>
          <a:ln>
            <a:noFill/>
          </a:ln>
        </p:spPr>
      </p:pic>
      <p:pic>
        <p:nvPicPr>
          <p:cNvPr id="84" name="Google Shape;84;p13"/>
          <p:cNvPicPr preferRelativeResize="0"/>
          <p:nvPr/>
        </p:nvPicPr>
        <p:blipFill rotWithShape="1">
          <a:blip r:embed="rId7">
            <a:alphaModFix/>
          </a:blip>
          <a:srcRect t="10045" b="57994"/>
          <a:stretch/>
        </p:blipFill>
        <p:spPr>
          <a:xfrm rot="10800000">
            <a:off x="1415815" y="9529717"/>
            <a:ext cx="230410" cy="73637"/>
          </a:xfrm>
          <a:prstGeom prst="rect">
            <a:avLst/>
          </a:prstGeom>
          <a:noFill/>
          <a:ln>
            <a:noFill/>
          </a:ln>
        </p:spPr>
      </p:pic>
      <p:pic>
        <p:nvPicPr>
          <p:cNvPr id="85" name="Google Shape;85;p13"/>
          <p:cNvPicPr preferRelativeResize="0"/>
          <p:nvPr/>
        </p:nvPicPr>
        <p:blipFill rotWithShape="1">
          <a:blip r:embed="rId7">
            <a:alphaModFix/>
          </a:blip>
          <a:srcRect t="10045" b="57994"/>
          <a:stretch/>
        </p:blipFill>
        <p:spPr>
          <a:xfrm rot="10800000">
            <a:off x="3531931" y="9540353"/>
            <a:ext cx="230410" cy="73637"/>
          </a:xfrm>
          <a:prstGeom prst="rect">
            <a:avLst/>
          </a:prstGeom>
          <a:noFill/>
          <a:ln>
            <a:noFill/>
          </a:ln>
        </p:spPr>
      </p:pic>
      <p:pic>
        <p:nvPicPr>
          <p:cNvPr id="86" name="Google Shape;86;p13"/>
          <p:cNvPicPr preferRelativeResize="0"/>
          <p:nvPr/>
        </p:nvPicPr>
        <p:blipFill rotWithShape="1">
          <a:blip r:embed="rId7">
            <a:alphaModFix/>
          </a:blip>
          <a:srcRect t="10045" b="57994"/>
          <a:stretch/>
        </p:blipFill>
        <p:spPr>
          <a:xfrm>
            <a:off x="3771515" y="9540367"/>
            <a:ext cx="230410" cy="73637"/>
          </a:xfrm>
          <a:prstGeom prst="rect">
            <a:avLst/>
          </a:prstGeom>
          <a:noFill/>
          <a:ln>
            <a:noFill/>
          </a:ln>
        </p:spPr>
      </p:pic>
      <p:pic>
        <p:nvPicPr>
          <p:cNvPr id="87" name="Google Shape;87;p13"/>
          <p:cNvPicPr preferRelativeResize="0"/>
          <p:nvPr/>
        </p:nvPicPr>
        <p:blipFill rotWithShape="1">
          <a:blip r:embed="rId7">
            <a:alphaModFix/>
          </a:blip>
          <a:srcRect t="10045" b="57994"/>
          <a:stretch/>
        </p:blipFill>
        <p:spPr>
          <a:xfrm rot="10800000">
            <a:off x="5887631" y="9529703"/>
            <a:ext cx="230410" cy="73637"/>
          </a:xfrm>
          <a:prstGeom prst="rect">
            <a:avLst/>
          </a:prstGeom>
          <a:noFill/>
          <a:ln>
            <a:noFill/>
          </a:ln>
        </p:spPr>
      </p:pic>
      <p:pic>
        <p:nvPicPr>
          <p:cNvPr id="88" name="Google Shape;88;p13"/>
          <p:cNvPicPr preferRelativeResize="0"/>
          <p:nvPr/>
        </p:nvPicPr>
        <p:blipFill rotWithShape="1">
          <a:blip r:embed="rId7">
            <a:alphaModFix/>
          </a:blip>
          <a:srcRect t="10045" b="57994"/>
          <a:stretch/>
        </p:blipFill>
        <p:spPr>
          <a:xfrm>
            <a:off x="6127215" y="9529717"/>
            <a:ext cx="230410" cy="73637"/>
          </a:xfrm>
          <a:prstGeom prst="rect">
            <a:avLst/>
          </a:prstGeom>
          <a:noFill/>
          <a:ln>
            <a:noFill/>
          </a:ln>
        </p:spPr>
      </p:pic>
      <p:sp>
        <p:nvSpPr>
          <p:cNvPr id="89" name="Google Shape;89;p13"/>
          <p:cNvSpPr txBox="1"/>
          <p:nvPr/>
        </p:nvSpPr>
        <p:spPr>
          <a:xfrm>
            <a:off x="592000" y="9839325"/>
            <a:ext cx="1674000" cy="65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latin typeface="Happy Monkey"/>
                <a:ea typeface="Happy Monkey"/>
                <a:cs typeface="Happy Monkey"/>
                <a:sym typeface="Happy Monkey"/>
              </a:rPr>
              <a:t>Opposite </a:t>
            </a:r>
            <a:r>
              <a:rPr lang="en-GB">
                <a:latin typeface="Happy Monkey"/>
                <a:ea typeface="Happy Monkey"/>
                <a:cs typeface="Happy Monkey"/>
                <a:sym typeface="Happy Monkey"/>
              </a:rPr>
              <a:t>charges</a:t>
            </a:r>
            <a:r>
              <a:rPr lang="en-GB" b="1">
                <a:latin typeface="Happy Monkey"/>
                <a:ea typeface="Happy Monkey"/>
                <a:cs typeface="Happy Monkey"/>
                <a:sym typeface="Happy Monkey"/>
              </a:rPr>
              <a:t> attract</a:t>
            </a:r>
            <a:endParaRPr>
              <a:latin typeface="Happy Monkey"/>
              <a:ea typeface="Happy Monkey"/>
              <a:cs typeface="Happy Monkey"/>
              <a:sym typeface="Happy Monkey"/>
            </a:endParaRPr>
          </a:p>
        </p:txBody>
      </p:sp>
      <p:sp>
        <p:nvSpPr>
          <p:cNvPr id="90" name="Google Shape;90;p13"/>
          <p:cNvSpPr txBox="1"/>
          <p:nvPr/>
        </p:nvSpPr>
        <p:spPr>
          <a:xfrm>
            <a:off x="2898938" y="9839325"/>
            <a:ext cx="1674000" cy="65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latin typeface="Happy Monkey"/>
                <a:ea typeface="Happy Monkey"/>
                <a:cs typeface="Happy Monkey"/>
                <a:sym typeface="Happy Monkey"/>
              </a:rPr>
              <a:t>Like </a:t>
            </a:r>
            <a:r>
              <a:rPr lang="en-GB">
                <a:latin typeface="Happy Monkey"/>
                <a:ea typeface="Happy Monkey"/>
                <a:cs typeface="Happy Monkey"/>
                <a:sym typeface="Happy Monkey"/>
              </a:rPr>
              <a:t>charges</a:t>
            </a:r>
            <a:r>
              <a:rPr lang="en-GB" b="1">
                <a:latin typeface="Happy Monkey"/>
                <a:ea typeface="Happy Monkey"/>
                <a:cs typeface="Happy Monkey"/>
                <a:sym typeface="Happy Monkey"/>
              </a:rPr>
              <a:t> Repel</a:t>
            </a:r>
            <a:endParaRPr>
              <a:latin typeface="Happy Monkey"/>
              <a:ea typeface="Happy Monkey"/>
              <a:cs typeface="Happy Monkey"/>
              <a:sym typeface="Happy Monkey"/>
            </a:endParaRPr>
          </a:p>
        </p:txBody>
      </p:sp>
      <p:sp>
        <p:nvSpPr>
          <p:cNvPr id="91" name="Google Shape;91;p13"/>
          <p:cNvSpPr txBox="1"/>
          <p:nvPr/>
        </p:nvSpPr>
        <p:spPr>
          <a:xfrm>
            <a:off x="5320238" y="9839325"/>
            <a:ext cx="1674000" cy="65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latin typeface="Happy Monkey"/>
                <a:ea typeface="Happy Monkey"/>
                <a:cs typeface="Happy Monkey"/>
                <a:sym typeface="Happy Monkey"/>
              </a:rPr>
              <a:t>Like </a:t>
            </a:r>
            <a:r>
              <a:rPr lang="en-GB">
                <a:latin typeface="Happy Monkey"/>
                <a:ea typeface="Happy Monkey"/>
                <a:cs typeface="Happy Monkey"/>
                <a:sym typeface="Happy Monkey"/>
              </a:rPr>
              <a:t>charges</a:t>
            </a:r>
            <a:r>
              <a:rPr lang="en-GB" b="1">
                <a:latin typeface="Happy Monkey"/>
                <a:ea typeface="Happy Monkey"/>
                <a:cs typeface="Happy Monkey"/>
                <a:sym typeface="Happy Monkey"/>
              </a:rPr>
              <a:t> Repel</a:t>
            </a:r>
            <a:endParaRPr>
              <a:latin typeface="Happy Monkey"/>
              <a:ea typeface="Happy Monkey"/>
              <a:cs typeface="Happy Monkey"/>
              <a:sym typeface="Happy Monkey"/>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r="14980"/>
          <a:stretch/>
        </p:blipFill>
        <p:spPr>
          <a:xfrm>
            <a:off x="6149874" y="6391275"/>
            <a:ext cx="1041200" cy="1838851"/>
          </a:xfrm>
          <a:prstGeom prst="rect">
            <a:avLst/>
          </a:prstGeom>
          <a:noFill/>
          <a:ln>
            <a:noFill/>
          </a:ln>
        </p:spPr>
      </p:pic>
      <p:sp>
        <p:nvSpPr>
          <p:cNvPr id="55" name="Google Shape;55;p13"/>
          <p:cNvSpPr/>
          <p:nvPr/>
        </p:nvSpPr>
        <p:spPr>
          <a:xfrm>
            <a:off x="244625" y="1173225"/>
            <a:ext cx="7044600" cy="2511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p:nvPr/>
        </p:nvSpPr>
        <p:spPr>
          <a:xfrm>
            <a:off x="0" y="3"/>
            <a:ext cx="7044600" cy="11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595959"/>
                </a:solidFill>
                <a:latin typeface="Fugaz One"/>
                <a:ea typeface="Fugaz One"/>
                <a:cs typeface="Fugaz One"/>
                <a:sym typeface="Fugaz One"/>
              </a:rPr>
              <a:t>What you need to know about ...</a:t>
            </a:r>
            <a:endParaRPr sz="2400">
              <a:solidFill>
                <a:srgbClr val="595959"/>
              </a:solidFill>
              <a:latin typeface="Fugaz One"/>
              <a:ea typeface="Fugaz One"/>
              <a:cs typeface="Fugaz One"/>
              <a:sym typeface="Fugaz One"/>
            </a:endParaRPr>
          </a:p>
        </p:txBody>
      </p:sp>
      <p:sp>
        <p:nvSpPr>
          <p:cNvPr id="57" name="Google Shape;57;p13"/>
          <p:cNvSpPr/>
          <p:nvPr/>
        </p:nvSpPr>
        <p:spPr>
          <a:xfrm>
            <a:off x="4882050" y="415500"/>
            <a:ext cx="2712300" cy="710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2400">
                <a:latin typeface="Happy Monkey"/>
                <a:ea typeface="Happy Monkey"/>
                <a:cs typeface="Happy Monkey"/>
                <a:sym typeface="Happy Monkey"/>
              </a:rPr>
              <a:t>Forces</a:t>
            </a:r>
            <a:endParaRPr sz="2400">
              <a:latin typeface="Happy Monkey"/>
              <a:ea typeface="Happy Monkey"/>
              <a:cs typeface="Happy Monkey"/>
              <a:sym typeface="Happy Monkey"/>
            </a:endParaRPr>
          </a:p>
        </p:txBody>
      </p:sp>
      <p:sp>
        <p:nvSpPr>
          <p:cNvPr id="58" name="Google Shape;58;p13"/>
          <p:cNvSpPr txBox="1"/>
          <p:nvPr/>
        </p:nvSpPr>
        <p:spPr>
          <a:xfrm>
            <a:off x="270775" y="1125900"/>
            <a:ext cx="7044600" cy="6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Forces</a:t>
            </a:r>
            <a:br>
              <a:rPr lang="en-GB" sz="1800">
                <a:latin typeface="Fugaz One"/>
                <a:ea typeface="Fugaz One"/>
                <a:cs typeface="Fugaz One"/>
                <a:sym typeface="Fugaz One"/>
              </a:rPr>
            </a:br>
            <a:endParaRPr sz="1800">
              <a:latin typeface="Fugaz One"/>
              <a:ea typeface="Fugaz One"/>
              <a:cs typeface="Fugaz One"/>
              <a:sym typeface="Fugaz One"/>
            </a:endParaRPr>
          </a:p>
          <a:p>
            <a:pPr marL="0" lvl="0" indent="0" algn="l" rtl="0">
              <a:spcBef>
                <a:spcPts val="0"/>
              </a:spcBef>
              <a:spcAft>
                <a:spcPts val="0"/>
              </a:spcAft>
              <a:buNone/>
            </a:pPr>
            <a:r>
              <a:rPr lang="en-GB" sz="1800" b="1" u="sng">
                <a:latin typeface="Happy Monkey"/>
                <a:ea typeface="Happy Monkey"/>
                <a:cs typeface="Happy Monkey"/>
                <a:sym typeface="Happy Monkey"/>
              </a:rPr>
              <a:t>A force is a push or a pull from one object to another</a:t>
            </a:r>
            <a:br>
              <a:rPr lang="en-GB" sz="1800" b="1" u="sng">
                <a:latin typeface="Happy Monkey"/>
                <a:ea typeface="Happy Monkey"/>
                <a:cs typeface="Happy Monkey"/>
                <a:sym typeface="Happy Monkey"/>
              </a:rPr>
            </a:br>
            <a:br>
              <a:rPr lang="en-GB" sz="1800" b="1" u="sng">
                <a:latin typeface="Happy Monkey"/>
                <a:ea typeface="Happy Monkey"/>
                <a:cs typeface="Happy Monkey"/>
                <a:sym typeface="Happy Monkey"/>
              </a:rPr>
            </a:br>
            <a:endParaRPr sz="1800" b="1" u="sng">
              <a:latin typeface="Happy Monkey"/>
              <a:ea typeface="Happy Monkey"/>
              <a:cs typeface="Happy Monkey"/>
              <a:sym typeface="Happy Monkey"/>
            </a:endParaRPr>
          </a:p>
        </p:txBody>
      </p:sp>
      <p:sp>
        <p:nvSpPr>
          <p:cNvPr id="59" name="Google Shape;59;p13"/>
          <p:cNvSpPr/>
          <p:nvPr/>
        </p:nvSpPr>
        <p:spPr>
          <a:xfrm>
            <a:off x="270775" y="6391275"/>
            <a:ext cx="3448800" cy="2976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txBox="1"/>
          <p:nvPr/>
        </p:nvSpPr>
        <p:spPr>
          <a:xfrm>
            <a:off x="270775" y="6391275"/>
            <a:ext cx="2446500" cy="6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Weight and Gravity</a:t>
            </a:r>
            <a:endParaRPr sz="1800">
              <a:latin typeface="Fugaz One"/>
              <a:ea typeface="Fugaz One"/>
              <a:cs typeface="Fugaz One"/>
              <a:sym typeface="Fugaz One"/>
            </a:endParaRPr>
          </a:p>
          <a:p>
            <a:pPr marL="0" lvl="0" indent="0" algn="l" rtl="0">
              <a:spcBef>
                <a:spcPts val="0"/>
              </a:spcBef>
              <a:spcAft>
                <a:spcPts val="0"/>
              </a:spcAft>
              <a:buNone/>
            </a:pPr>
            <a:endParaRPr sz="1800">
              <a:latin typeface="Happy Monkey"/>
              <a:ea typeface="Happy Monkey"/>
              <a:cs typeface="Happy Monkey"/>
              <a:sym typeface="Happy Monkey"/>
            </a:endParaRPr>
          </a:p>
          <a:p>
            <a:pPr marL="0" lvl="0" indent="0" algn="l" rtl="0">
              <a:spcBef>
                <a:spcPts val="0"/>
              </a:spcBef>
              <a:spcAft>
                <a:spcPts val="0"/>
              </a:spcAft>
              <a:buNone/>
            </a:pPr>
            <a:br>
              <a:rPr lang="en-GB" sz="1800" b="1" u="sng">
                <a:latin typeface="Happy Monkey"/>
                <a:ea typeface="Happy Monkey"/>
                <a:cs typeface="Happy Monkey"/>
                <a:sym typeface="Happy Monkey"/>
              </a:rPr>
            </a:br>
            <a:endParaRPr sz="1800" b="1" u="sng">
              <a:latin typeface="Happy Monkey"/>
              <a:ea typeface="Happy Monkey"/>
              <a:cs typeface="Happy Monkey"/>
              <a:sym typeface="Happy Monkey"/>
            </a:endParaRPr>
          </a:p>
        </p:txBody>
      </p:sp>
      <p:sp>
        <p:nvSpPr>
          <p:cNvPr id="61" name="Google Shape;61;p13"/>
          <p:cNvSpPr txBox="1"/>
          <p:nvPr/>
        </p:nvSpPr>
        <p:spPr>
          <a:xfrm>
            <a:off x="455475" y="2361800"/>
            <a:ext cx="3264000" cy="76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latin typeface="Happy Monkey"/>
                <a:ea typeface="Happy Monkey"/>
                <a:cs typeface="Happy Monkey"/>
                <a:sym typeface="Happy Monkey"/>
              </a:rPr>
              <a:t>Contact</a:t>
            </a:r>
            <a:r>
              <a:rPr lang="en-GB">
                <a:latin typeface="Happy Monkey"/>
                <a:ea typeface="Happy Monkey"/>
                <a:cs typeface="Happy Monkey"/>
                <a:sym typeface="Happy Monkey"/>
              </a:rPr>
              <a:t> forces physically </a:t>
            </a:r>
            <a:r>
              <a:rPr lang="en-GB" b="1">
                <a:latin typeface="Happy Monkey"/>
                <a:ea typeface="Happy Monkey"/>
                <a:cs typeface="Happy Monkey"/>
                <a:sym typeface="Happy Monkey"/>
              </a:rPr>
              <a:t>touch</a:t>
            </a:r>
            <a:endParaRPr b="1">
              <a:latin typeface="Happy Monkey"/>
              <a:ea typeface="Happy Monkey"/>
              <a:cs typeface="Happy Monkey"/>
              <a:sym typeface="Happy Monkey"/>
            </a:endParaRPr>
          </a:p>
        </p:txBody>
      </p:sp>
      <p:sp>
        <p:nvSpPr>
          <p:cNvPr id="62" name="Google Shape;62;p13"/>
          <p:cNvSpPr txBox="1"/>
          <p:nvPr/>
        </p:nvSpPr>
        <p:spPr>
          <a:xfrm>
            <a:off x="3927525" y="2361800"/>
            <a:ext cx="3177000" cy="76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latin typeface="Happy Monkey"/>
                <a:ea typeface="Happy Monkey"/>
                <a:cs typeface="Happy Monkey"/>
                <a:sym typeface="Happy Monkey"/>
              </a:rPr>
              <a:t>Non Contact</a:t>
            </a:r>
            <a:r>
              <a:rPr lang="en-GB">
                <a:latin typeface="Happy Monkey"/>
                <a:ea typeface="Happy Monkey"/>
                <a:cs typeface="Happy Monkey"/>
                <a:sym typeface="Happy Monkey"/>
              </a:rPr>
              <a:t> forces </a:t>
            </a:r>
            <a:r>
              <a:rPr lang="en-GB" b="1">
                <a:latin typeface="Happy Monkey"/>
                <a:ea typeface="Happy Monkey"/>
                <a:cs typeface="Happy Monkey"/>
                <a:sym typeface="Happy Monkey"/>
              </a:rPr>
              <a:t>do not</a:t>
            </a:r>
            <a:r>
              <a:rPr lang="en-GB">
                <a:latin typeface="Happy Monkey"/>
                <a:ea typeface="Happy Monkey"/>
                <a:cs typeface="Happy Monkey"/>
                <a:sym typeface="Happy Monkey"/>
              </a:rPr>
              <a:t> </a:t>
            </a:r>
            <a:r>
              <a:rPr lang="en-GB" b="1">
                <a:latin typeface="Happy Monkey"/>
                <a:ea typeface="Happy Monkey"/>
                <a:cs typeface="Happy Monkey"/>
                <a:sym typeface="Happy Monkey"/>
              </a:rPr>
              <a:t>touch</a:t>
            </a:r>
            <a:endParaRPr b="1">
              <a:latin typeface="Happy Monkey"/>
              <a:ea typeface="Happy Monkey"/>
              <a:cs typeface="Happy Monkey"/>
              <a:sym typeface="Happy Monkey"/>
            </a:endParaRPr>
          </a:p>
        </p:txBody>
      </p:sp>
      <p:sp>
        <p:nvSpPr>
          <p:cNvPr id="63" name="Google Shape;63;p13"/>
          <p:cNvSpPr txBox="1"/>
          <p:nvPr/>
        </p:nvSpPr>
        <p:spPr>
          <a:xfrm>
            <a:off x="455475" y="2819900"/>
            <a:ext cx="2712300" cy="76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Happy Monkey"/>
                <a:ea typeface="Happy Monkey"/>
                <a:cs typeface="Happy Monkey"/>
                <a:sym typeface="Happy Monkey"/>
              </a:rPr>
              <a:t>Push / pull</a:t>
            </a:r>
            <a:endParaRPr>
              <a:latin typeface="Happy Monkey"/>
              <a:ea typeface="Happy Monkey"/>
              <a:cs typeface="Happy Monkey"/>
              <a:sym typeface="Happy Monkey"/>
            </a:endParaRPr>
          </a:p>
          <a:p>
            <a:pPr marL="0" lvl="0" indent="0" algn="l" rtl="0">
              <a:spcBef>
                <a:spcPts val="0"/>
              </a:spcBef>
              <a:spcAft>
                <a:spcPts val="0"/>
              </a:spcAft>
              <a:buNone/>
            </a:pPr>
            <a:r>
              <a:rPr lang="en-GB">
                <a:latin typeface="Happy Monkey"/>
                <a:ea typeface="Happy Monkey"/>
                <a:cs typeface="Happy Monkey"/>
                <a:sym typeface="Happy Monkey"/>
              </a:rPr>
              <a:t>Air Resistance</a:t>
            </a:r>
            <a:endParaRPr>
              <a:latin typeface="Happy Monkey"/>
              <a:ea typeface="Happy Monkey"/>
              <a:cs typeface="Happy Monkey"/>
              <a:sym typeface="Happy Monkey"/>
            </a:endParaRPr>
          </a:p>
          <a:p>
            <a:pPr marL="0" lvl="0" indent="0" algn="l" rtl="0">
              <a:spcBef>
                <a:spcPts val="0"/>
              </a:spcBef>
              <a:spcAft>
                <a:spcPts val="0"/>
              </a:spcAft>
              <a:buNone/>
            </a:pPr>
            <a:r>
              <a:rPr lang="en-GB">
                <a:latin typeface="Happy Monkey"/>
                <a:ea typeface="Happy Monkey"/>
                <a:cs typeface="Happy Monkey"/>
                <a:sym typeface="Happy Monkey"/>
              </a:rPr>
              <a:t>Friction</a:t>
            </a:r>
            <a:endParaRPr>
              <a:latin typeface="Happy Monkey"/>
              <a:ea typeface="Happy Monkey"/>
              <a:cs typeface="Happy Monkey"/>
              <a:sym typeface="Happy Monkey"/>
            </a:endParaRPr>
          </a:p>
        </p:txBody>
      </p:sp>
      <p:sp>
        <p:nvSpPr>
          <p:cNvPr id="64" name="Google Shape;64;p13"/>
          <p:cNvSpPr txBox="1"/>
          <p:nvPr/>
        </p:nvSpPr>
        <p:spPr>
          <a:xfrm>
            <a:off x="4244625" y="2819900"/>
            <a:ext cx="2712300" cy="765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a:latin typeface="Happy Monkey"/>
                <a:ea typeface="Happy Monkey"/>
                <a:cs typeface="Happy Monkey"/>
                <a:sym typeface="Happy Monkey"/>
              </a:rPr>
              <a:t>Gravitational</a:t>
            </a:r>
            <a:endParaRPr>
              <a:latin typeface="Happy Monkey"/>
              <a:ea typeface="Happy Monkey"/>
              <a:cs typeface="Happy Monkey"/>
              <a:sym typeface="Happy Monkey"/>
            </a:endParaRPr>
          </a:p>
          <a:p>
            <a:pPr marL="0" lvl="0" indent="0" algn="r" rtl="0">
              <a:spcBef>
                <a:spcPts val="0"/>
              </a:spcBef>
              <a:spcAft>
                <a:spcPts val="0"/>
              </a:spcAft>
              <a:buNone/>
            </a:pPr>
            <a:r>
              <a:rPr lang="en-GB">
                <a:latin typeface="Happy Monkey"/>
                <a:ea typeface="Happy Monkey"/>
                <a:cs typeface="Happy Monkey"/>
                <a:sym typeface="Happy Monkey"/>
              </a:rPr>
              <a:t>Electrostatic</a:t>
            </a:r>
            <a:endParaRPr>
              <a:latin typeface="Happy Monkey"/>
              <a:ea typeface="Happy Monkey"/>
              <a:cs typeface="Happy Monkey"/>
              <a:sym typeface="Happy Monkey"/>
            </a:endParaRPr>
          </a:p>
          <a:p>
            <a:pPr marL="0" lvl="0" indent="0" algn="r" rtl="0">
              <a:spcBef>
                <a:spcPts val="0"/>
              </a:spcBef>
              <a:spcAft>
                <a:spcPts val="0"/>
              </a:spcAft>
              <a:buNone/>
            </a:pPr>
            <a:r>
              <a:rPr lang="en-GB">
                <a:latin typeface="Happy Monkey"/>
                <a:ea typeface="Happy Monkey"/>
                <a:cs typeface="Happy Monkey"/>
                <a:sym typeface="Happy Monkey"/>
              </a:rPr>
              <a:t>Magnetic</a:t>
            </a:r>
            <a:endParaRPr>
              <a:latin typeface="Happy Monkey"/>
              <a:ea typeface="Happy Monkey"/>
              <a:cs typeface="Happy Monkey"/>
              <a:sym typeface="Happy Monkey"/>
            </a:endParaRPr>
          </a:p>
        </p:txBody>
      </p:sp>
      <p:cxnSp>
        <p:nvCxnSpPr>
          <p:cNvPr id="65" name="Google Shape;65;p13"/>
          <p:cNvCxnSpPr/>
          <p:nvPr/>
        </p:nvCxnSpPr>
        <p:spPr>
          <a:xfrm flipH="1">
            <a:off x="1052625" y="2673000"/>
            <a:ext cx="82800" cy="232200"/>
          </a:xfrm>
          <a:prstGeom prst="straightConnector1">
            <a:avLst/>
          </a:prstGeom>
          <a:noFill/>
          <a:ln w="28575" cap="flat" cmpd="sng">
            <a:solidFill>
              <a:schemeClr val="dk2"/>
            </a:solidFill>
            <a:prstDash val="solid"/>
            <a:round/>
            <a:headEnd type="none" w="med" len="med"/>
            <a:tailEnd type="stealth" w="med" len="med"/>
          </a:ln>
        </p:spPr>
      </p:cxnSp>
      <p:cxnSp>
        <p:nvCxnSpPr>
          <p:cNvPr id="66" name="Google Shape;66;p13"/>
          <p:cNvCxnSpPr/>
          <p:nvPr/>
        </p:nvCxnSpPr>
        <p:spPr>
          <a:xfrm>
            <a:off x="5972175" y="2662250"/>
            <a:ext cx="185700" cy="257100"/>
          </a:xfrm>
          <a:prstGeom prst="straightConnector1">
            <a:avLst/>
          </a:prstGeom>
          <a:noFill/>
          <a:ln w="28575" cap="flat" cmpd="sng">
            <a:solidFill>
              <a:schemeClr val="dk2"/>
            </a:solidFill>
            <a:prstDash val="solid"/>
            <a:round/>
            <a:headEnd type="none" w="med" len="med"/>
            <a:tailEnd type="stealth" w="med" len="med"/>
          </a:ln>
        </p:spPr>
      </p:cxnSp>
      <p:sp>
        <p:nvSpPr>
          <p:cNvPr id="67" name="Google Shape;67;p13"/>
          <p:cNvSpPr/>
          <p:nvPr/>
        </p:nvSpPr>
        <p:spPr>
          <a:xfrm>
            <a:off x="270775" y="3782250"/>
            <a:ext cx="7044600" cy="2511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txBox="1"/>
          <p:nvPr/>
        </p:nvSpPr>
        <p:spPr>
          <a:xfrm>
            <a:off x="282800" y="3748300"/>
            <a:ext cx="7044600" cy="6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Balanced and Unbalanced Forces</a:t>
            </a:r>
            <a:br>
              <a:rPr lang="en-GB" sz="1800">
                <a:latin typeface="Fugaz One"/>
                <a:ea typeface="Fugaz One"/>
                <a:cs typeface="Fugaz One"/>
                <a:sym typeface="Fugaz One"/>
              </a:rPr>
            </a:br>
            <a:endParaRPr sz="1800">
              <a:latin typeface="Fugaz One"/>
              <a:ea typeface="Fugaz One"/>
              <a:cs typeface="Fugaz One"/>
              <a:sym typeface="Fugaz One"/>
            </a:endParaRPr>
          </a:p>
          <a:p>
            <a:pPr marL="0" lvl="0" indent="0" algn="l" rtl="0">
              <a:spcBef>
                <a:spcPts val="0"/>
              </a:spcBef>
              <a:spcAft>
                <a:spcPts val="0"/>
              </a:spcAft>
              <a:buNone/>
            </a:pPr>
            <a:endParaRPr sz="1800" b="1" u="sng">
              <a:latin typeface="Happy Monkey"/>
              <a:ea typeface="Happy Monkey"/>
              <a:cs typeface="Happy Monkey"/>
              <a:sym typeface="Happy Monkey"/>
            </a:endParaRPr>
          </a:p>
        </p:txBody>
      </p:sp>
      <p:sp>
        <p:nvSpPr>
          <p:cNvPr id="69" name="Google Shape;69;p13"/>
          <p:cNvSpPr/>
          <p:nvPr/>
        </p:nvSpPr>
        <p:spPr>
          <a:xfrm>
            <a:off x="2717175" y="4526100"/>
            <a:ext cx="627000" cy="313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 name="Google Shape;70;p13"/>
          <p:cNvPicPr preferRelativeResize="0"/>
          <p:nvPr/>
        </p:nvPicPr>
        <p:blipFill rotWithShape="1">
          <a:blip r:embed="rId4">
            <a:alphaModFix/>
          </a:blip>
          <a:srcRect l="8843" t="31180" r="9040" b="40244"/>
          <a:stretch/>
        </p:blipFill>
        <p:spPr>
          <a:xfrm>
            <a:off x="1135434" y="4363300"/>
            <a:ext cx="1573540" cy="547600"/>
          </a:xfrm>
          <a:prstGeom prst="rect">
            <a:avLst/>
          </a:prstGeom>
          <a:noFill/>
          <a:ln>
            <a:noFill/>
          </a:ln>
        </p:spPr>
      </p:pic>
      <p:sp>
        <p:nvSpPr>
          <p:cNvPr id="71" name="Google Shape;71;p13"/>
          <p:cNvSpPr/>
          <p:nvPr/>
        </p:nvSpPr>
        <p:spPr>
          <a:xfrm rot="10800000">
            <a:off x="500225" y="4526100"/>
            <a:ext cx="627000" cy="313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txBox="1"/>
          <p:nvPr/>
        </p:nvSpPr>
        <p:spPr>
          <a:xfrm>
            <a:off x="455475" y="4934263"/>
            <a:ext cx="2712300" cy="76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latin typeface="Happy Monkey"/>
                <a:ea typeface="Happy Monkey"/>
                <a:cs typeface="Happy Monkey"/>
                <a:sym typeface="Happy Monkey"/>
              </a:rPr>
              <a:t>Force</a:t>
            </a:r>
            <a:r>
              <a:rPr lang="en-GB">
                <a:latin typeface="Happy Monkey"/>
                <a:ea typeface="Happy Monkey"/>
                <a:cs typeface="Happy Monkey"/>
                <a:sym typeface="Happy Monkey"/>
              </a:rPr>
              <a:t> arrows are the same size meaning that the forces are </a:t>
            </a:r>
            <a:r>
              <a:rPr lang="en-GB" b="1">
                <a:latin typeface="Happy Monkey"/>
                <a:ea typeface="Happy Monkey"/>
                <a:cs typeface="Happy Monkey"/>
                <a:sym typeface="Happy Monkey"/>
              </a:rPr>
              <a:t>balanced</a:t>
            </a:r>
            <a:r>
              <a:rPr lang="en-GB">
                <a:latin typeface="Happy Monkey"/>
                <a:ea typeface="Happy Monkey"/>
                <a:cs typeface="Happy Monkey"/>
                <a:sym typeface="Happy Monkey"/>
              </a:rPr>
              <a:t>, the car will move at a </a:t>
            </a:r>
            <a:r>
              <a:rPr lang="en-GB" b="1">
                <a:latin typeface="Happy Monkey"/>
                <a:ea typeface="Happy Monkey"/>
                <a:cs typeface="Happy Monkey"/>
                <a:sym typeface="Happy Monkey"/>
              </a:rPr>
              <a:t>constant speed</a:t>
            </a:r>
            <a:r>
              <a:rPr lang="en-GB">
                <a:latin typeface="Happy Monkey"/>
                <a:ea typeface="Happy Monkey"/>
                <a:cs typeface="Happy Monkey"/>
                <a:sym typeface="Happy Monkey"/>
              </a:rPr>
              <a:t> or </a:t>
            </a:r>
            <a:r>
              <a:rPr lang="en-GB" b="1">
                <a:latin typeface="Happy Monkey"/>
                <a:ea typeface="Happy Monkey"/>
                <a:cs typeface="Happy Monkey"/>
                <a:sym typeface="Happy Monkey"/>
              </a:rPr>
              <a:t>not be moving</a:t>
            </a:r>
            <a:endParaRPr b="1">
              <a:latin typeface="Happy Monkey"/>
              <a:ea typeface="Happy Monkey"/>
              <a:cs typeface="Happy Monkey"/>
              <a:sym typeface="Happy Monkey"/>
            </a:endParaRPr>
          </a:p>
        </p:txBody>
      </p:sp>
      <p:sp>
        <p:nvSpPr>
          <p:cNvPr id="73" name="Google Shape;73;p13"/>
          <p:cNvSpPr/>
          <p:nvPr/>
        </p:nvSpPr>
        <p:spPr>
          <a:xfrm>
            <a:off x="6333375" y="4553925"/>
            <a:ext cx="857700" cy="313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 name="Google Shape;74;p13"/>
          <p:cNvPicPr preferRelativeResize="0"/>
          <p:nvPr/>
        </p:nvPicPr>
        <p:blipFill rotWithShape="1">
          <a:blip r:embed="rId4">
            <a:alphaModFix/>
          </a:blip>
          <a:srcRect l="8843" t="31180" r="9040" b="40244"/>
          <a:stretch/>
        </p:blipFill>
        <p:spPr>
          <a:xfrm>
            <a:off x="4751634" y="4391113"/>
            <a:ext cx="1573540" cy="547600"/>
          </a:xfrm>
          <a:prstGeom prst="rect">
            <a:avLst/>
          </a:prstGeom>
          <a:noFill/>
          <a:ln>
            <a:noFill/>
          </a:ln>
        </p:spPr>
      </p:pic>
      <p:sp>
        <p:nvSpPr>
          <p:cNvPr id="75" name="Google Shape;75;p13"/>
          <p:cNvSpPr/>
          <p:nvPr/>
        </p:nvSpPr>
        <p:spPr>
          <a:xfrm rot="10800000">
            <a:off x="4317125" y="4553925"/>
            <a:ext cx="426300" cy="313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txBox="1"/>
          <p:nvPr/>
        </p:nvSpPr>
        <p:spPr>
          <a:xfrm>
            <a:off x="4071675" y="4962075"/>
            <a:ext cx="2712300" cy="76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latin typeface="Happy Monkey"/>
                <a:ea typeface="Happy Monkey"/>
                <a:cs typeface="Happy Monkey"/>
                <a:sym typeface="Happy Monkey"/>
              </a:rPr>
              <a:t>Force</a:t>
            </a:r>
            <a:r>
              <a:rPr lang="en-GB">
                <a:latin typeface="Happy Monkey"/>
                <a:ea typeface="Happy Monkey"/>
                <a:cs typeface="Happy Monkey"/>
                <a:sym typeface="Happy Monkey"/>
              </a:rPr>
              <a:t> arrows are not the same size meaning that the forces are </a:t>
            </a:r>
            <a:r>
              <a:rPr lang="en-GB" b="1">
                <a:latin typeface="Happy Monkey"/>
                <a:ea typeface="Happy Monkey"/>
                <a:cs typeface="Happy Monkey"/>
                <a:sym typeface="Happy Monkey"/>
              </a:rPr>
              <a:t>unbalanced</a:t>
            </a:r>
            <a:r>
              <a:rPr lang="en-GB">
                <a:latin typeface="Happy Monkey"/>
                <a:ea typeface="Happy Monkey"/>
                <a:cs typeface="Happy Monkey"/>
                <a:sym typeface="Happy Monkey"/>
              </a:rPr>
              <a:t>, the car will move be </a:t>
            </a:r>
            <a:r>
              <a:rPr lang="en-GB" b="1">
                <a:latin typeface="Happy Monkey"/>
                <a:ea typeface="Happy Monkey"/>
                <a:cs typeface="Happy Monkey"/>
                <a:sym typeface="Happy Monkey"/>
              </a:rPr>
              <a:t>accelerating</a:t>
            </a:r>
            <a:r>
              <a:rPr lang="en-GB">
                <a:latin typeface="Happy Monkey"/>
                <a:ea typeface="Happy Monkey"/>
                <a:cs typeface="Happy Monkey"/>
                <a:sym typeface="Happy Monkey"/>
              </a:rPr>
              <a:t> or </a:t>
            </a:r>
            <a:r>
              <a:rPr lang="en-GB" b="1">
                <a:latin typeface="Happy Monkey"/>
                <a:ea typeface="Happy Monkey"/>
                <a:cs typeface="Happy Monkey"/>
                <a:sym typeface="Happy Monkey"/>
              </a:rPr>
              <a:t>decelerating</a:t>
            </a:r>
            <a:endParaRPr b="1">
              <a:latin typeface="Happy Monkey"/>
              <a:ea typeface="Happy Monkey"/>
              <a:cs typeface="Happy Monkey"/>
              <a:sym typeface="Happy Monkey"/>
            </a:endParaRPr>
          </a:p>
        </p:txBody>
      </p:sp>
      <p:sp>
        <p:nvSpPr>
          <p:cNvPr id="77" name="Google Shape;77;p13"/>
          <p:cNvSpPr txBox="1"/>
          <p:nvPr/>
        </p:nvSpPr>
        <p:spPr>
          <a:xfrm>
            <a:off x="270775" y="7831875"/>
            <a:ext cx="3448800" cy="61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a:latin typeface="Fugaz One"/>
                <a:ea typeface="Fugaz One"/>
                <a:cs typeface="Fugaz One"/>
                <a:sym typeface="Fugaz One"/>
              </a:rPr>
              <a:t>Weight = mass x gravity</a:t>
            </a:r>
            <a:endParaRPr sz="1600">
              <a:latin typeface="Fugaz One"/>
              <a:ea typeface="Fugaz One"/>
              <a:cs typeface="Fugaz One"/>
              <a:sym typeface="Fugaz One"/>
            </a:endParaRPr>
          </a:p>
          <a:p>
            <a:pPr marL="0" lvl="0" indent="0" algn="ctr" rtl="0">
              <a:spcBef>
                <a:spcPts val="0"/>
              </a:spcBef>
              <a:spcAft>
                <a:spcPts val="0"/>
              </a:spcAft>
              <a:buNone/>
            </a:pPr>
            <a:endParaRPr sz="1800">
              <a:latin typeface="Happy Monkey"/>
              <a:ea typeface="Happy Monkey"/>
              <a:cs typeface="Happy Monkey"/>
              <a:sym typeface="Happy Monkey"/>
            </a:endParaRPr>
          </a:p>
          <a:p>
            <a:pPr marL="0" lvl="0" indent="0" algn="ctr" rtl="0">
              <a:spcBef>
                <a:spcPts val="0"/>
              </a:spcBef>
              <a:spcAft>
                <a:spcPts val="0"/>
              </a:spcAft>
              <a:buNone/>
            </a:pPr>
            <a:br>
              <a:rPr lang="en-GB" sz="1800" b="1" u="sng">
                <a:latin typeface="Happy Monkey"/>
                <a:ea typeface="Happy Monkey"/>
                <a:cs typeface="Happy Monkey"/>
                <a:sym typeface="Happy Monkey"/>
              </a:rPr>
            </a:br>
            <a:endParaRPr sz="1800" b="1" u="sng">
              <a:latin typeface="Happy Monkey"/>
              <a:ea typeface="Happy Monkey"/>
              <a:cs typeface="Happy Monkey"/>
              <a:sym typeface="Happy Monkey"/>
            </a:endParaRPr>
          </a:p>
        </p:txBody>
      </p:sp>
      <p:sp>
        <p:nvSpPr>
          <p:cNvPr id="78" name="Google Shape;78;p13"/>
          <p:cNvSpPr txBox="1"/>
          <p:nvPr/>
        </p:nvSpPr>
        <p:spPr>
          <a:xfrm>
            <a:off x="307275" y="6818900"/>
            <a:ext cx="1573500" cy="76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latin typeface="Happy Monkey"/>
                <a:ea typeface="Happy Monkey"/>
                <a:cs typeface="Happy Monkey"/>
                <a:sym typeface="Happy Monkey"/>
              </a:rPr>
              <a:t>Measured in </a:t>
            </a:r>
            <a:r>
              <a:rPr lang="en-GB" sz="1100" b="1">
                <a:latin typeface="Happy Monkey"/>
                <a:ea typeface="Happy Monkey"/>
                <a:cs typeface="Happy Monkey"/>
                <a:sym typeface="Happy Monkey"/>
              </a:rPr>
              <a:t>Newtons</a:t>
            </a:r>
            <a:endParaRPr sz="1100" b="1">
              <a:latin typeface="Happy Monkey"/>
              <a:ea typeface="Happy Monkey"/>
              <a:cs typeface="Happy Monkey"/>
              <a:sym typeface="Happy Monkey"/>
            </a:endParaRPr>
          </a:p>
          <a:p>
            <a:pPr marL="0" lvl="0" indent="0" algn="l" rtl="0">
              <a:spcBef>
                <a:spcPts val="0"/>
              </a:spcBef>
              <a:spcAft>
                <a:spcPts val="0"/>
              </a:spcAft>
              <a:buNone/>
            </a:pPr>
            <a:r>
              <a:rPr lang="en-GB" sz="1100">
                <a:latin typeface="Happy Monkey"/>
                <a:ea typeface="Happy Monkey"/>
                <a:cs typeface="Happy Monkey"/>
                <a:sym typeface="Happy Monkey"/>
              </a:rPr>
              <a:t>A type of </a:t>
            </a:r>
            <a:r>
              <a:rPr lang="en-GB" sz="1100" b="1">
                <a:latin typeface="Happy Monkey"/>
                <a:ea typeface="Happy Monkey"/>
                <a:cs typeface="Happy Monkey"/>
                <a:sym typeface="Happy Monkey"/>
              </a:rPr>
              <a:t>Force</a:t>
            </a:r>
            <a:endParaRPr sz="1100" b="1">
              <a:latin typeface="Happy Monkey"/>
              <a:ea typeface="Happy Monkey"/>
              <a:cs typeface="Happy Monkey"/>
              <a:sym typeface="Happy Monkey"/>
            </a:endParaRPr>
          </a:p>
          <a:p>
            <a:pPr marL="0" lvl="0" indent="0" algn="l" rtl="0">
              <a:spcBef>
                <a:spcPts val="0"/>
              </a:spcBef>
              <a:spcAft>
                <a:spcPts val="0"/>
              </a:spcAft>
              <a:buNone/>
            </a:pPr>
            <a:r>
              <a:rPr lang="en-GB" sz="1100">
                <a:latin typeface="Happy Monkey"/>
                <a:ea typeface="Happy Monkey"/>
                <a:cs typeface="Happy Monkey"/>
                <a:sym typeface="Happy Monkey"/>
              </a:rPr>
              <a:t>Different on </a:t>
            </a:r>
            <a:r>
              <a:rPr lang="en-GB" sz="1100" b="1">
                <a:latin typeface="Happy Monkey"/>
                <a:ea typeface="Happy Monkey"/>
                <a:cs typeface="Happy Monkey"/>
                <a:sym typeface="Happy Monkey"/>
              </a:rPr>
              <a:t>different planets</a:t>
            </a:r>
            <a:endParaRPr sz="1100" b="1">
              <a:latin typeface="Happy Monkey"/>
              <a:ea typeface="Happy Monkey"/>
              <a:cs typeface="Happy Monkey"/>
              <a:sym typeface="Happy Monkey"/>
            </a:endParaRPr>
          </a:p>
        </p:txBody>
      </p:sp>
      <p:sp>
        <p:nvSpPr>
          <p:cNvPr id="79" name="Google Shape;79;p13"/>
          <p:cNvSpPr txBox="1"/>
          <p:nvPr/>
        </p:nvSpPr>
        <p:spPr>
          <a:xfrm>
            <a:off x="1208425" y="8239800"/>
            <a:ext cx="1573500" cy="76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a:latin typeface="Happy Monkey"/>
                <a:ea typeface="Happy Monkey"/>
                <a:cs typeface="Happy Monkey"/>
                <a:sym typeface="Happy Monkey"/>
              </a:rPr>
              <a:t>Measured in </a:t>
            </a:r>
            <a:r>
              <a:rPr lang="en-GB" sz="1100" b="1">
                <a:latin typeface="Happy Monkey"/>
                <a:ea typeface="Happy Monkey"/>
                <a:cs typeface="Happy Monkey"/>
                <a:sym typeface="Happy Monkey"/>
              </a:rPr>
              <a:t>kilograms</a:t>
            </a:r>
            <a:endParaRPr sz="1100" b="1">
              <a:latin typeface="Happy Monkey"/>
              <a:ea typeface="Happy Monkey"/>
              <a:cs typeface="Happy Monkey"/>
              <a:sym typeface="Happy Monkey"/>
            </a:endParaRPr>
          </a:p>
          <a:p>
            <a:pPr marL="0" lvl="0" indent="0" algn="ctr" rtl="0">
              <a:spcBef>
                <a:spcPts val="0"/>
              </a:spcBef>
              <a:spcAft>
                <a:spcPts val="0"/>
              </a:spcAft>
              <a:buNone/>
            </a:pPr>
            <a:r>
              <a:rPr lang="en-GB" sz="1100">
                <a:latin typeface="Happy Monkey"/>
                <a:ea typeface="Happy Monkey"/>
                <a:cs typeface="Happy Monkey"/>
                <a:sym typeface="Happy Monkey"/>
              </a:rPr>
              <a:t>Amount of </a:t>
            </a:r>
            <a:r>
              <a:rPr lang="en-GB" sz="1100" b="1">
                <a:latin typeface="Happy Monkey"/>
                <a:ea typeface="Happy Monkey"/>
                <a:cs typeface="Happy Monkey"/>
                <a:sym typeface="Happy Monkey"/>
              </a:rPr>
              <a:t>matter inside</a:t>
            </a:r>
            <a:r>
              <a:rPr lang="en-GB" sz="1100">
                <a:latin typeface="Happy Monkey"/>
                <a:ea typeface="Happy Monkey"/>
                <a:cs typeface="Happy Monkey"/>
                <a:sym typeface="Happy Monkey"/>
              </a:rPr>
              <a:t> an object</a:t>
            </a:r>
            <a:endParaRPr sz="1100">
              <a:latin typeface="Happy Monkey"/>
              <a:ea typeface="Happy Monkey"/>
              <a:cs typeface="Happy Monkey"/>
              <a:sym typeface="Happy Monkey"/>
            </a:endParaRPr>
          </a:p>
          <a:p>
            <a:pPr marL="0" lvl="0" indent="0" algn="ctr" rtl="0">
              <a:spcBef>
                <a:spcPts val="0"/>
              </a:spcBef>
              <a:spcAft>
                <a:spcPts val="0"/>
              </a:spcAft>
              <a:buNone/>
            </a:pPr>
            <a:r>
              <a:rPr lang="en-GB" sz="1100" b="1">
                <a:latin typeface="Happy Monkey"/>
                <a:ea typeface="Happy Monkey"/>
                <a:cs typeface="Happy Monkey"/>
                <a:sym typeface="Happy Monkey"/>
              </a:rPr>
              <a:t>Same on all planets</a:t>
            </a:r>
            <a:endParaRPr sz="1100" b="1">
              <a:latin typeface="Happy Monkey"/>
              <a:ea typeface="Happy Monkey"/>
              <a:cs typeface="Happy Monkey"/>
              <a:sym typeface="Happy Monkey"/>
            </a:endParaRPr>
          </a:p>
        </p:txBody>
      </p:sp>
      <p:sp>
        <p:nvSpPr>
          <p:cNvPr id="80" name="Google Shape;80;p13"/>
          <p:cNvSpPr txBox="1"/>
          <p:nvPr/>
        </p:nvSpPr>
        <p:spPr>
          <a:xfrm>
            <a:off x="2069775" y="6736100"/>
            <a:ext cx="1649700" cy="765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100">
                <a:latin typeface="Happy Monkey"/>
                <a:ea typeface="Happy Monkey"/>
                <a:cs typeface="Happy Monkey"/>
                <a:sym typeface="Happy Monkey"/>
              </a:rPr>
              <a:t>Measured in </a:t>
            </a:r>
            <a:r>
              <a:rPr lang="en-GB" sz="1100" b="1">
                <a:latin typeface="Happy Monkey"/>
                <a:ea typeface="Happy Monkey"/>
                <a:cs typeface="Happy Monkey"/>
                <a:sym typeface="Happy Monkey"/>
              </a:rPr>
              <a:t>Newtons/kilogram</a:t>
            </a:r>
            <a:endParaRPr sz="1100" b="1">
              <a:latin typeface="Happy Monkey"/>
              <a:ea typeface="Happy Monkey"/>
              <a:cs typeface="Happy Monkey"/>
              <a:sym typeface="Happy Monkey"/>
            </a:endParaRPr>
          </a:p>
          <a:p>
            <a:pPr marL="0" lvl="0" indent="0" algn="r" rtl="0">
              <a:spcBef>
                <a:spcPts val="0"/>
              </a:spcBef>
              <a:spcAft>
                <a:spcPts val="0"/>
              </a:spcAft>
              <a:buNone/>
            </a:pPr>
            <a:r>
              <a:rPr lang="en-GB" sz="1100">
                <a:latin typeface="Happy Monkey"/>
                <a:ea typeface="Happy Monkey"/>
                <a:cs typeface="Happy Monkey"/>
                <a:sym typeface="Happy Monkey"/>
              </a:rPr>
              <a:t>One object will </a:t>
            </a:r>
            <a:r>
              <a:rPr lang="en-GB" sz="1100" b="1">
                <a:latin typeface="Happy Monkey"/>
                <a:ea typeface="Happy Monkey"/>
                <a:cs typeface="Happy Monkey"/>
                <a:sym typeface="Happy Monkey"/>
              </a:rPr>
              <a:t>pull on another</a:t>
            </a:r>
            <a:endParaRPr sz="1100" b="1">
              <a:latin typeface="Happy Monkey"/>
              <a:ea typeface="Happy Monkey"/>
              <a:cs typeface="Happy Monkey"/>
              <a:sym typeface="Happy Monkey"/>
            </a:endParaRPr>
          </a:p>
          <a:p>
            <a:pPr marL="0" lvl="0" indent="0" algn="r" rtl="0">
              <a:spcBef>
                <a:spcPts val="0"/>
              </a:spcBef>
              <a:spcAft>
                <a:spcPts val="0"/>
              </a:spcAft>
              <a:buNone/>
            </a:pPr>
            <a:r>
              <a:rPr lang="en-GB" sz="1100">
                <a:latin typeface="Happy Monkey"/>
                <a:ea typeface="Happy Monkey"/>
                <a:cs typeface="Happy Monkey"/>
                <a:sym typeface="Happy Monkey"/>
              </a:rPr>
              <a:t>Depends on </a:t>
            </a:r>
            <a:r>
              <a:rPr lang="en-GB" sz="1100" b="1">
                <a:latin typeface="Happy Monkey"/>
                <a:ea typeface="Happy Monkey"/>
                <a:cs typeface="Happy Monkey"/>
                <a:sym typeface="Happy Monkey"/>
              </a:rPr>
              <a:t>size</a:t>
            </a:r>
            <a:r>
              <a:rPr lang="en-GB" sz="1100">
                <a:latin typeface="Happy Monkey"/>
                <a:ea typeface="Happy Monkey"/>
                <a:cs typeface="Happy Monkey"/>
                <a:sym typeface="Happy Monkey"/>
              </a:rPr>
              <a:t> of the planet</a:t>
            </a:r>
            <a:endParaRPr sz="1100" b="1">
              <a:latin typeface="Happy Monkey"/>
              <a:ea typeface="Happy Monkey"/>
              <a:cs typeface="Happy Monkey"/>
              <a:sym typeface="Happy Monkey"/>
            </a:endParaRPr>
          </a:p>
        </p:txBody>
      </p:sp>
      <p:cxnSp>
        <p:nvCxnSpPr>
          <p:cNvPr id="81" name="Google Shape;81;p13"/>
          <p:cNvCxnSpPr/>
          <p:nvPr/>
        </p:nvCxnSpPr>
        <p:spPr>
          <a:xfrm>
            <a:off x="816100" y="7777275"/>
            <a:ext cx="342900" cy="142200"/>
          </a:xfrm>
          <a:prstGeom prst="straightConnector1">
            <a:avLst/>
          </a:prstGeom>
          <a:noFill/>
          <a:ln w="28575" cap="flat" cmpd="sng">
            <a:solidFill>
              <a:schemeClr val="dk2"/>
            </a:solidFill>
            <a:prstDash val="solid"/>
            <a:round/>
            <a:headEnd type="none" w="med" len="med"/>
            <a:tailEnd type="stealth" w="med" len="med"/>
          </a:ln>
        </p:spPr>
      </p:cxnSp>
      <p:cxnSp>
        <p:nvCxnSpPr>
          <p:cNvPr id="82" name="Google Shape;82;p13"/>
          <p:cNvCxnSpPr/>
          <p:nvPr/>
        </p:nvCxnSpPr>
        <p:spPr>
          <a:xfrm flipH="1">
            <a:off x="2696575" y="7682650"/>
            <a:ext cx="47400" cy="260100"/>
          </a:xfrm>
          <a:prstGeom prst="straightConnector1">
            <a:avLst/>
          </a:prstGeom>
          <a:noFill/>
          <a:ln w="28575" cap="flat" cmpd="sng">
            <a:solidFill>
              <a:schemeClr val="dk2"/>
            </a:solidFill>
            <a:prstDash val="solid"/>
            <a:round/>
            <a:headEnd type="none" w="med" len="med"/>
            <a:tailEnd type="stealth" w="med" len="med"/>
          </a:ln>
        </p:spPr>
      </p:cxnSp>
      <p:cxnSp>
        <p:nvCxnSpPr>
          <p:cNvPr id="83" name="Google Shape;83;p13"/>
          <p:cNvCxnSpPr/>
          <p:nvPr/>
        </p:nvCxnSpPr>
        <p:spPr>
          <a:xfrm rot="10800000">
            <a:off x="1991575" y="8124600"/>
            <a:ext cx="7200" cy="257400"/>
          </a:xfrm>
          <a:prstGeom prst="straightConnector1">
            <a:avLst/>
          </a:prstGeom>
          <a:noFill/>
          <a:ln w="28575" cap="flat" cmpd="sng">
            <a:solidFill>
              <a:schemeClr val="dk2"/>
            </a:solidFill>
            <a:prstDash val="solid"/>
            <a:round/>
            <a:headEnd type="none" w="med" len="med"/>
            <a:tailEnd type="stealth" w="med" len="med"/>
          </a:ln>
        </p:spPr>
      </p:cxnSp>
      <p:sp>
        <p:nvSpPr>
          <p:cNvPr id="84" name="Google Shape;84;p13"/>
          <p:cNvSpPr/>
          <p:nvPr/>
        </p:nvSpPr>
        <p:spPr>
          <a:xfrm>
            <a:off x="3908475" y="6391275"/>
            <a:ext cx="3448800" cy="2976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txBox="1"/>
          <p:nvPr/>
        </p:nvSpPr>
        <p:spPr>
          <a:xfrm>
            <a:off x="3908475" y="6391275"/>
            <a:ext cx="2446500" cy="6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Hooke’s Law</a:t>
            </a:r>
            <a:endParaRPr sz="1800">
              <a:latin typeface="Fugaz One"/>
              <a:ea typeface="Fugaz One"/>
              <a:cs typeface="Fugaz One"/>
              <a:sym typeface="Fugaz One"/>
            </a:endParaRPr>
          </a:p>
          <a:p>
            <a:pPr marL="0" lvl="0" indent="0" algn="l" rtl="0">
              <a:spcBef>
                <a:spcPts val="0"/>
              </a:spcBef>
              <a:spcAft>
                <a:spcPts val="0"/>
              </a:spcAft>
              <a:buNone/>
            </a:pPr>
            <a:endParaRPr sz="1800">
              <a:latin typeface="Happy Monkey"/>
              <a:ea typeface="Happy Monkey"/>
              <a:cs typeface="Happy Monkey"/>
              <a:sym typeface="Happy Monkey"/>
            </a:endParaRPr>
          </a:p>
          <a:p>
            <a:pPr marL="0" lvl="0" indent="0" algn="l" rtl="0">
              <a:spcBef>
                <a:spcPts val="0"/>
              </a:spcBef>
              <a:spcAft>
                <a:spcPts val="0"/>
              </a:spcAft>
              <a:buNone/>
            </a:pPr>
            <a:br>
              <a:rPr lang="en-GB" sz="1800" b="1" u="sng">
                <a:latin typeface="Happy Monkey"/>
                <a:ea typeface="Happy Monkey"/>
                <a:cs typeface="Happy Monkey"/>
                <a:sym typeface="Happy Monkey"/>
              </a:rPr>
            </a:br>
            <a:endParaRPr sz="1800" b="1" u="sng">
              <a:latin typeface="Happy Monkey"/>
              <a:ea typeface="Happy Monkey"/>
              <a:cs typeface="Happy Monkey"/>
              <a:sym typeface="Happy Monkey"/>
            </a:endParaRPr>
          </a:p>
        </p:txBody>
      </p:sp>
      <p:pic>
        <p:nvPicPr>
          <p:cNvPr id="86" name="Google Shape;86;p13"/>
          <p:cNvPicPr preferRelativeResize="0"/>
          <p:nvPr/>
        </p:nvPicPr>
        <p:blipFill rotWithShape="1">
          <a:blip r:embed="rId5">
            <a:alphaModFix/>
          </a:blip>
          <a:srcRect l="11008" t="5953" r="10474" b="18501"/>
          <a:stretch/>
        </p:blipFill>
        <p:spPr>
          <a:xfrm>
            <a:off x="4101425" y="8335512"/>
            <a:ext cx="857700" cy="825221"/>
          </a:xfrm>
          <a:prstGeom prst="rect">
            <a:avLst/>
          </a:prstGeom>
          <a:noFill/>
          <a:ln>
            <a:noFill/>
          </a:ln>
        </p:spPr>
      </p:pic>
      <p:sp>
        <p:nvSpPr>
          <p:cNvPr id="87" name="Google Shape;87;p13"/>
          <p:cNvSpPr txBox="1"/>
          <p:nvPr/>
        </p:nvSpPr>
        <p:spPr>
          <a:xfrm>
            <a:off x="4147925" y="6932025"/>
            <a:ext cx="1573500" cy="76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b="1">
                <a:latin typeface="Happy Monkey"/>
                <a:ea typeface="Happy Monkey"/>
                <a:cs typeface="Happy Monkey"/>
                <a:sym typeface="Happy Monkey"/>
              </a:rPr>
              <a:t>Extension</a:t>
            </a:r>
            <a:r>
              <a:rPr lang="en-GB" sz="1100">
                <a:latin typeface="Happy Monkey"/>
                <a:ea typeface="Happy Monkey"/>
                <a:cs typeface="Happy Monkey"/>
                <a:sym typeface="Happy Monkey"/>
              </a:rPr>
              <a:t> is the </a:t>
            </a:r>
            <a:r>
              <a:rPr lang="en-GB" sz="1100" b="1">
                <a:latin typeface="Happy Monkey"/>
                <a:ea typeface="Happy Monkey"/>
                <a:cs typeface="Happy Monkey"/>
                <a:sym typeface="Happy Monkey"/>
              </a:rPr>
              <a:t>stretched</a:t>
            </a:r>
            <a:r>
              <a:rPr lang="en-GB" sz="1100">
                <a:latin typeface="Happy Monkey"/>
                <a:ea typeface="Happy Monkey"/>
                <a:cs typeface="Happy Monkey"/>
                <a:sym typeface="Happy Monkey"/>
              </a:rPr>
              <a:t> length </a:t>
            </a:r>
            <a:r>
              <a:rPr lang="en-GB" sz="1100" b="1">
                <a:latin typeface="Happy Monkey"/>
                <a:ea typeface="Happy Monkey"/>
                <a:cs typeface="Happy Monkey"/>
                <a:sym typeface="Happy Monkey"/>
              </a:rPr>
              <a:t>minus</a:t>
            </a:r>
            <a:r>
              <a:rPr lang="en-GB" sz="1100">
                <a:latin typeface="Happy Monkey"/>
                <a:ea typeface="Happy Monkey"/>
                <a:cs typeface="Happy Monkey"/>
                <a:sym typeface="Happy Monkey"/>
              </a:rPr>
              <a:t> the </a:t>
            </a:r>
            <a:r>
              <a:rPr lang="en-GB" sz="1100" b="1">
                <a:latin typeface="Happy Monkey"/>
                <a:ea typeface="Happy Monkey"/>
                <a:cs typeface="Happy Monkey"/>
                <a:sym typeface="Happy Monkey"/>
              </a:rPr>
              <a:t>original</a:t>
            </a:r>
            <a:r>
              <a:rPr lang="en-GB" sz="1100">
                <a:latin typeface="Happy Monkey"/>
                <a:ea typeface="Happy Monkey"/>
                <a:cs typeface="Happy Monkey"/>
                <a:sym typeface="Happy Monkey"/>
              </a:rPr>
              <a:t> length</a:t>
            </a:r>
            <a:endParaRPr sz="1100" b="1">
              <a:latin typeface="Happy Monkey"/>
              <a:ea typeface="Happy Monkey"/>
              <a:cs typeface="Happy Monkey"/>
              <a:sym typeface="Happy Monkey"/>
            </a:endParaRPr>
          </a:p>
        </p:txBody>
      </p:sp>
      <p:sp>
        <p:nvSpPr>
          <p:cNvPr id="88" name="Google Shape;88;p13"/>
          <p:cNvSpPr txBox="1"/>
          <p:nvPr/>
        </p:nvSpPr>
        <p:spPr>
          <a:xfrm>
            <a:off x="4841775" y="8327250"/>
            <a:ext cx="2446500" cy="1040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100">
                <a:latin typeface="Happy Monkey"/>
                <a:ea typeface="Happy Monkey"/>
                <a:cs typeface="Happy Monkey"/>
                <a:sym typeface="Happy Monkey"/>
              </a:rPr>
              <a:t>When a </a:t>
            </a:r>
            <a:r>
              <a:rPr lang="en-GB" sz="1100" b="1">
                <a:latin typeface="Happy Monkey"/>
                <a:ea typeface="Happy Monkey"/>
                <a:cs typeface="Happy Monkey"/>
                <a:sym typeface="Happy Monkey"/>
              </a:rPr>
              <a:t>spring</a:t>
            </a:r>
            <a:r>
              <a:rPr lang="en-GB" sz="1100">
                <a:latin typeface="Happy Monkey"/>
                <a:ea typeface="Happy Monkey"/>
                <a:cs typeface="Happy Monkey"/>
                <a:sym typeface="Happy Monkey"/>
              </a:rPr>
              <a:t> is stretched, if it obeys </a:t>
            </a:r>
            <a:r>
              <a:rPr lang="en-GB" sz="1100" b="1">
                <a:latin typeface="Happy Monkey"/>
                <a:ea typeface="Happy Monkey"/>
                <a:cs typeface="Happy Monkey"/>
                <a:sym typeface="Happy Monkey"/>
              </a:rPr>
              <a:t>Hooke’s law</a:t>
            </a:r>
            <a:r>
              <a:rPr lang="en-GB" sz="1100">
                <a:latin typeface="Happy Monkey"/>
                <a:ea typeface="Happy Monkey"/>
                <a:cs typeface="Happy Monkey"/>
                <a:sym typeface="Happy Monkey"/>
              </a:rPr>
              <a:t>, force and extension will increase by the </a:t>
            </a:r>
            <a:r>
              <a:rPr lang="en-GB" sz="1100" b="1">
                <a:latin typeface="Happy Monkey"/>
                <a:ea typeface="Happy Monkey"/>
                <a:cs typeface="Happy Monkey"/>
                <a:sym typeface="Happy Monkey"/>
              </a:rPr>
              <a:t>same amount each time</a:t>
            </a:r>
            <a:r>
              <a:rPr lang="en-GB" sz="1100">
                <a:latin typeface="Happy Monkey"/>
                <a:ea typeface="Happy Monkey"/>
                <a:cs typeface="Happy Monkey"/>
                <a:sym typeface="Happy Monkey"/>
              </a:rPr>
              <a:t>, it will be </a:t>
            </a:r>
            <a:r>
              <a:rPr lang="en-GB" sz="1100" b="1">
                <a:latin typeface="Happy Monkey"/>
                <a:ea typeface="Happy Monkey"/>
                <a:cs typeface="Happy Monkey"/>
                <a:sym typeface="Happy Monkey"/>
              </a:rPr>
              <a:t>linear</a:t>
            </a:r>
            <a:endParaRPr sz="1100" b="1">
              <a:latin typeface="Happy Monkey"/>
              <a:ea typeface="Happy Monkey"/>
              <a:cs typeface="Happy Monkey"/>
              <a:sym typeface="Happy Monkey"/>
            </a:endParaRPr>
          </a:p>
        </p:txBody>
      </p:sp>
      <p:cxnSp>
        <p:nvCxnSpPr>
          <p:cNvPr id="89" name="Google Shape;89;p13"/>
          <p:cNvCxnSpPr/>
          <p:nvPr/>
        </p:nvCxnSpPr>
        <p:spPr>
          <a:xfrm>
            <a:off x="5514975" y="7462850"/>
            <a:ext cx="642900" cy="57300"/>
          </a:xfrm>
          <a:prstGeom prst="straightConnector1">
            <a:avLst/>
          </a:prstGeom>
          <a:noFill/>
          <a:ln w="28575" cap="flat" cmpd="sng">
            <a:solidFill>
              <a:schemeClr val="dk2"/>
            </a:solidFill>
            <a:prstDash val="solid"/>
            <a:round/>
            <a:headEnd type="none" w="med" len="med"/>
            <a:tailEnd type="stealth" w="med" len="med"/>
          </a:ln>
        </p:spPr>
      </p:cxnSp>
      <p:sp>
        <p:nvSpPr>
          <p:cNvPr id="90" name="Google Shape;90;p13"/>
          <p:cNvSpPr/>
          <p:nvPr/>
        </p:nvSpPr>
        <p:spPr>
          <a:xfrm>
            <a:off x="270675" y="9464400"/>
            <a:ext cx="7086600" cy="10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txBox="1"/>
          <p:nvPr/>
        </p:nvSpPr>
        <p:spPr>
          <a:xfrm>
            <a:off x="270775" y="9402600"/>
            <a:ext cx="2446500" cy="6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Streamlining</a:t>
            </a:r>
            <a:endParaRPr sz="1800">
              <a:latin typeface="Fugaz One"/>
              <a:ea typeface="Fugaz One"/>
              <a:cs typeface="Fugaz One"/>
              <a:sym typeface="Fugaz One"/>
            </a:endParaRPr>
          </a:p>
          <a:p>
            <a:pPr marL="0" lvl="0" indent="0" algn="l" rtl="0">
              <a:spcBef>
                <a:spcPts val="0"/>
              </a:spcBef>
              <a:spcAft>
                <a:spcPts val="0"/>
              </a:spcAft>
              <a:buNone/>
            </a:pPr>
            <a:endParaRPr sz="1800">
              <a:latin typeface="Happy Monkey"/>
              <a:ea typeface="Happy Monkey"/>
              <a:cs typeface="Happy Monkey"/>
              <a:sym typeface="Happy Monkey"/>
            </a:endParaRPr>
          </a:p>
          <a:p>
            <a:pPr marL="0" lvl="0" indent="0" algn="l" rtl="0">
              <a:spcBef>
                <a:spcPts val="0"/>
              </a:spcBef>
              <a:spcAft>
                <a:spcPts val="0"/>
              </a:spcAft>
              <a:buNone/>
            </a:pPr>
            <a:br>
              <a:rPr lang="en-GB" sz="1800" b="1" u="sng">
                <a:latin typeface="Happy Monkey"/>
                <a:ea typeface="Happy Monkey"/>
                <a:cs typeface="Happy Monkey"/>
                <a:sym typeface="Happy Monkey"/>
              </a:rPr>
            </a:br>
            <a:endParaRPr sz="1800" b="1" u="sng">
              <a:latin typeface="Happy Monkey"/>
              <a:ea typeface="Happy Monkey"/>
              <a:cs typeface="Happy Monkey"/>
              <a:sym typeface="Happy Monkey"/>
            </a:endParaRPr>
          </a:p>
        </p:txBody>
      </p:sp>
      <p:pic>
        <p:nvPicPr>
          <p:cNvPr id="92" name="Google Shape;92;p13"/>
          <p:cNvPicPr preferRelativeResize="0"/>
          <p:nvPr/>
        </p:nvPicPr>
        <p:blipFill rotWithShape="1">
          <a:blip r:embed="rId6">
            <a:alphaModFix/>
          </a:blip>
          <a:srcRect t="15097" b="29067"/>
          <a:stretch/>
        </p:blipFill>
        <p:spPr>
          <a:xfrm>
            <a:off x="573425" y="9812049"/>
            <a:ext cx="1041199" cy="581327"/>
          </a:xfrm>
          <a:prstGeom prst="rect">
            <a:avLst/>
          </a:prstGeom>
          <a:noFill/>
          <a:ln>
            <a:noFill/>
          </a:ln>
        </p:spPr>
      </p:pic>
      <p:sp>
        <p:nvSpPr>
          <p:cNvPr id="93" name="Google Shape;93;p13"/>
          <p:cNvSpPr txBox="1"/>
          <p:nvPr/>
        </p:nvSpPr>
        <p:spPr>
          <a:xfrm>
            <a:off x="1414350" y="9435825"/>
            <a:ext cx="2446500" cy="1125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GB" sz="1100" b="1">
                <a:latin typeface="Happy Monkey"/>
                <a:ea typeface="Happy Monkey"/>
                <a:cs typeface="Happy Monkey"/>
                <a:sym typeface="Happy Monkey"/>
              </a:rPr>
              <a:t>Streamlined</a:t>
            </a:r>
            <a:r>
              <a:rPr lang="en-GB" sz="1100">
                <a:latin typeface="Happy Monkey"/>
                <a:ea typeface="Happy Monkey"/>
                <a:cs typeface="Happy Monkey"/>
                <a:sym typeface="Happy Monkey"/>
              </a:rPr>
              <a:t> shapes allow air or water </a:t>
            </a:r>
            <a:r>
              <a:rPr lang="en-GB" sz="1100" b="1">
                <a:latin typeface="Happy Monkey"/>
                <a:ea typeface="Happy Monkey"/>
                <a:cs typeface="Happy Monkey"/>
                <a:sym typeface="Happy Monkey"/>
              </a:rPr>
              <a:t>particles</a:t>
            </a:r>
            <a:r>
              <a:rPr lang="en-GB" sz="1100">
                <a:latin typeface="Happy Monkey"/>
                <a:ea typeface="Happy Monkey"/>
                <a:cs typeface="Happy Monkey"/>
                <a:sym typeface="Happy Monkey"/>
              </a:rPr>
              <a:t> to pass over them more </a:t>
            </a:r>
            <a:r>
              <a:rPr lang="en-GB" sz="1100" b="1">
                <a:latin typeface="Happy Monkey"/>
                <a:ea typeface="Happy Monkey"/>
                <a:cs typeface="Happy Monkey"/>
                <a:sym typeface="Happy Monkey"/>
              </a:rPr>
              <a:t>easily</a:t>
            </a:r>
            <a:r>
              <a:rPr lang="en-GB" sz="1100">
                <a:latin typeface="Happy Monkey"/>
                <a:ea typeface="Happy Monkey"/>
                <a:cs typeface="Happy Monkey"/>
                <a:sym typeface="Happy Monkey"/>
              </a:rPr>
              <a:t>, they go </a:t>
            </a:r>
            <a:r>
              <a:rPr lang="en-GB" sz="1100" b="1">
                <a:latin typeface="Happy Monkey"/>
                <a:ea typeface="Happy Monkey"/>
                <a:cs typeface="Happy Monkey"/>
                <a:sym typeface="Happy Monkey"/>
              </a:rPr>
              <a:t>faster</a:t>
            </a:r>
            <a:r>
              <a:rPr lang="en-GB" sz="1100">
                <a:latin typeface="Happy Monkey"/>
                <a:ea typeface="Happy Monkey"/>
                <a:cs typeface="Happy Monkey"/>
                <a:sym typeface="Happy Monkey"/>
              </a:rPr>
              <a:t> and use </a:t>
            </a:r>
            <a:r>
              <a:rPr lang="en-GB" sz="1100" b="1">
                <a:latin typeface="Happy Monkey"/>
                <a:ea typeface="Happy Monkey"/>
                <a:cs typeface="Happy Monkey"/>
                <a:sym typeface="Happy Monkey"/>
              </a:rPr>
              <a:t>less fuel</a:t>
            </a:r>
            <a:endParaRPr sz="1100" b="1">
              <a:latin typeface="Happy Monkey"/>
              <a:ea typeface="Happy Monkey"/>
              <a:cs typeface="Happy Monkey"/>
              <a:sym typeface="Happy Monkey"/>
            </a:endParaRPr>
          </a:p>
        </p:txBody>
      </p:sp>
      <p:pic>
        <p:nvPicPr>
          <p:cNvPr id="94" name="Google Shape;94;p13"/>
          <p:cNvPicPr preferRelativeResize="0"/>
          <p:nvPr/>
        </p:nvPicPr>
        <p:blipFill rotWithShape="1">
          <a:blip r:embed="rId7">
            <a:alphaModFix/>
          </a:blip>
          <a:srcRect l="28067" r="8971" b="31768"/>
          <a:stretch/>
        </p:blipFill>
        <p:spPr>
          <a:xfrm>
            <a:off x="3779988" y="9832175"/>
            <a:ext cx="479213" cy="519325"/>
          </a:xfrm>
          <a:prstGeom prst="rect">
            <a:avLst/>
          </a:prstGeom>
          <a:noFill/>
          <a:ln>
            <a:noFill/>
          </a:ln>
        </p:spPr>
      </p:pic>
      <p:pic>
        <p:nvPicPr>
          <p:cNvPr id="95" name="Google Shape;95;p13"/>
          <p:cNvPicPr preferRelativeResize="0"/>
          <p:nvPr/>
        </p:nvPicPr>
        <p:blipFill rotWithShape="1">
          <a:blip r:embed="rId8">
            <a:alphaModFix/>
          </a:blip>
          <a:srcRect l="6589" t="14522" r="5783" b="30195"/>
          <a:stretch/>
        </p:blipFill>
        <p:spPr>
          <a:xfrm flipH="1">
            <a:off x="4259200" y="9832173"/>
            <a:ext cx="857700" cy="541077"/>
          </a:xfrm>
          <a:prstGeom prst="rect">
            <a:avLst/>
          </a:prstGeom>
          <a:noFill/>
          <a:ln>
            <a:noFill/>
          </a:ln>
        </p:spPr>
      </p:pic>
      <p:sp>
        <p:nvSpPr>
          <p:cNvPr id="96" name="Google Shape;96;p13"/>
          <p:cNvSpPr txBox="1"/>
          <p:nvPr/>
        </p:nvSpPr>
        <p:spPr>
          <a:xfrm>
            <a:off x="4987700" y="9435900"/>
            <a:ext cx="2446500" cy="1125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GB" sz="1100" b="1">
                <a:latin typeface="Happy Monkey"/>
                <a:ea typeface="Happy Monkey"/>
                <a:cs typeface="Happy Monkey"/>
                <a:sym typeface="Happy Monkey"/>
              </a:rPr>
              <a:t>Non-streamlined</a:t>
            </a:r>
            <a:r>
              <a:rPr lang="en-GB" sz="1100">
                <a:latin typeface="Happy Monkey"/>
                <a:ea typeface="Happy Monkey"/>
                <a:cs typeface="Happy Monkey"/>
                <a:sym typeface="Happy Monkey"/>
              </a:rPr>
              <a:t> shapes </a:t>
            </a:r>
            <a:r>
              <a:rPr lang="en-GB" sz="1100" b="1">
                <a:latin typeface="Happy Monkey"/>
                <a:ea typeface="Happy Monkey"/>
                <a:cs typeface="Happy Monkey"/>
                <a:sym typeface="Happy Monkey"/>
              </a:rPr>
              <a:t>do not</a:t>
            </a:r>
            <a:r>
              <a:rPr lang="en-GB" sz="1100">
                <a:latin typeface="Happy Monkey"/>
                <a:ea typeface="Happy Monkey"/>
                <a:cs typeface="Happy Monkey"/>
                <a:sym typeface="Happy Monkey"/>
              </a:rPr>
              <a:t> allow air or water </a:t>
            </a:r>
            <a:r>
              <a:rPr lang="en-GB" sz="1100" b="1">
                <a:latin typeface="Happy Monkey"/>
                <a:ea typeface="Happy Monkey"/>
                <a:cs typeface="Happy Monkey"/>
                <a:sym typeface="Happy Monkey"/>
              </a:rPr>
              <a:t>particles</a:t>
            </a:r>
            <a:r>
              <a:rPr lang="en-GB" sz="1100">
                <a:latin typeface="Happy Monkey"/>
                <a:ea typeface="Happy Monkey"/>
                <a:cs typeface="Happy Monkey"/>
                <a:sym typeface="Happy Monkey"/>
              </a:rPr>
              <a:t> to pass over them </a:t>
            </a:r>
            <a:r>
              <a:rPr lang="en-GB" sz="1100" b="1">
                <a:latin typeface="Happy Monkey"/>
                <a:ea typeface="Happy Monkey"/>
                <a:cs typeface="Happy Monkey"/>
                <a:sym typeface="Happy Monkey"/>
              </a:rPr>
              <a:t>easily</a:t>
            </a:r>
            <a:r>
              <a:rPr lang="en-GB" sz="1100">
                <a:latin typeface="Happy Monkey"/>
                <a:ea typeface="Happy Monkey"/>
                <a:cs typeface="Happy Monkey"/>
                <a:sym typeface="Happy Monkey"/>
              </a:rPr>
              <a:t>, they go </a:t>
            </a:r>
            <a:r>
              <a:rPr lang="en-GB" sz="1100" b="1">
                <a:latin typeface="Happy Monkey"/>
                <a:ea typeface="Happy Monkey"/>
                <a:cs typeface="Happy Monkey"/>
                <a:sym typeface="Happy Monkey"/>
              </a:rPr>
              <a:t>slower</a:t>
            </a:r>
            <a:r>
              <a:rPr lang="en-GB" sz="1100">
                <a:latin typeface="Happy Monkey"/>
                <a:ea typeface="Happy Monkey"/>
                <a:cs typeface="Happy Monkey"/>
                <a:sym typeface="Happy Monkey"/>
              </a:rPr>
              <a:t> and use </a:t>
            </a:r>
            <a:r>
              <a:rPr lang="en-GB" sz="1100" b="1">
                <a:latin typeface="Happy Monkey"/>
                <a:ea typeface="Happy Monkey"/>
                <a:cs typeface="Happy Monkey"/>
                <a:sym typeface="Happy Monkey"/>
              </a:rPr>
              <a:t>more fuel</a:t>
            </a:r>
            <a:endParaRPr sz="1100" b="1">
              <a:latin typeface="Happy Monkey"/>
              <a:ea typeface="Happy Monkey"/>
              <a:cs typeface="Happy Monkey"/>
              <a:sym typeface="Happy Monkey"/>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3952625" y="6830064"/>
            <a:ext cx="689675" cy="1396823"/>
          </a:xfrm>
          <a:prstGeom prst="rect">
            <a:avLst/>
          </a:prstGeom>
          <a:noFill/>
          <a:ln>
            <a:noFill/>
          </a:ln>
        </p:spPr>
      </p:pic>
      <p:sp>
        <p:nvSpPr>
          <p:cNvPr id="55" name="Google Shape;55;p13"/>
          <p:cNvSpPr/>
          <p:nvPr/>
        </p:nvSpPr>
        <p:spPr>
          <a:xfrm>
            <a:off x="244625" y="1173225"/>
            <a:ext cx="7044600" cy="2210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p:nvPr/>
        </p:nvSpPr>
        <p:spPr>
          <a:xfrm>
            <a:off x="0" y="3"/>
            <a:ext cx="7044600" cy="112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595959"/>
                </a:solidFill>
                <a:latin typeface="Fugaz One"/>
                <a:ea typeface="Fugaz One"/>
                <a:cs typeface="Fugaz One"/>
                <a:sym typeface="Fugaz One"/>
              </a:rPr>
              <a:t>What you need to know about ...</a:t>
            </a:r>
            <a:endParaRPr sz="2400">
              <a:solidFill>
                <a:srgbClr val="595959"/>
              </a:solidFill>
              <a:latin typeface="Fugaz One"/>
              <a:ea typeface="Fugaz One"/>
              <a:cs typeface="Fugaz One"/>
              <a:sym typeface="Fugaz One"/>
            </a:endParaRPr>
          </a:p>
        </p:txBody>
      </p:sp>
      <p:sp>
        <p:nvSpPr>
          <p:cNvPr id="57" name="Google Shape;57;p13"/>
          <p:cNvSpPr/>
          <p:nvPr/>
        </p:nvSpPr>
        <p:spPr>
          <a:xfrm>
            <a:off x="2717175" y="415500"/>
            <a:ext cx="4877100" cy="710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Happy Monkey"/>
                <a:ea typeface="Happy Monkey"/>
                <a:cs typeface="Happy Monkey"/>
                <a:sym typeface="Happy Monkey"/>
              </a:rPr>
              <a:t>Gas Pressure</a:t>
            </a:r>
            <a:endParaRPr sz="1800">
              <a:latin typeface="Happy Monkey"/>
              <a:ea typeface="Happy Monkey"/>
              <a:cs typeface="Happy Monkey"/>
              <a:sym typeface="Happy Monkey"/>
            </a:endParaRPr>
          </a:p>
        </p:txBody>
      </p:sp>
      <p:sp>
        <p:nvSpPr>
          <p:cNvPr id="58" name="Google Shape;58;p13"/>
          <p:cNvSpPr txBox="1"/>
          <p:nvPr/>
        </p:nvSpPr>
        <p:spPr>
          <a:xfrm>
            <a:off x="270775" y="1125900"/>
            <a:ext cx="7044600" cy="6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Gas Pressure</a:t>
            </a:r>
            <a:endParaRPr sz="1800">
              <a:latin typeface="Fugaz One"/>
              <a:ea typeface="Fugaz One"/>
              <a:cs typeface="Fugaz One"/>
              <a:sym typeface="Fugaz One"/>
            </a:endParaRPr>
          </a:p>
          <a:p>
            <a:pPr marL="0" lvl="0" indent="0" algn="l" rtl="0">
              <a:spcBef>
                <a:spcPts val="0"/>
              </a:spcBef>
              <a:spcAft>
                <a:spcPts val="0"/>
              </a:spcAft>
              <a:buNone/>
            </a:pPr>
            <a:r>
              <a:rPr lang="en-GB" sz="1600" u="sng">
                <a:latin typeface="Happy Monkey"/>
                <a:ea typeface="Happy Monkey"/>
                <a:cs typeface="Happy Monkey"/>
                <a:sym typeface="Happy Monkey"/>
              </a:rPr>
              <a:t>Gas pressure</a:t>
            </a:r>
            <a:r>
              <a:rPr lang="en-GB" sz="1600" b="1" u="sng">
                <a:latin typeface="Happy Monkey"/>
                <a:ea typeface="Happy Monkey"/>
                <a:cs typeface="Happy Monkey"/>
                <a:sym typeface="Happy Monkey"/>
              </a:rPr>
              <a:t> is caused by gas particles </a:t>
            </a:r>
            <a:endParaRPr sz="1600" b="1" u="sng">
              <a:latin typeface="Happy Monkey"/>
              <a:ea typeface="Happy Monkey"/>
              <a:cs typeface="Happy Monkey"/>
              <a:sym typeface="Happy Monkey"/>
            </a:endParaRPr>
          </a:p>
          <a:p>
            <a:pPr marL="0" lvl="0" indent="0" algn="l" rtl="0">
              <a:spcBef>
                <a:spcPts val="0"/>
              </a:spcBef>
              <a:spcAft>
                <a:spcPts val="0"/>
              </a:spcAft>
              <a:buNone/>
            </a:pPr>
            <a:r>
              <a:rPr lang="en-GB" sz="1600" u="sng">
                <a:latin typeface="Happy Monkey"/>
                <a:ea typeface="Happy Monkey"/>
                <a:cs typeface="Happy Monkey"/>
                <a:sym typeface="Happy Monkey"/>
              </a:rPr>
              <a:t>colliding</a:t>
            </a:r>
            <a:r>
              <a:rPr lang="en-GB" sz="1600" b="1" u="sng">
                <a:latin typeface="Happy Monkey"/>
                <a:ea typeface="Happy Monkey"/>
                <a:cs typeface="Happy Monkey"/>
                <a:sym typeface="Happy Monkey"/>
              </a:rPr>
              <a:t> with the wall of a container. </a:t>
            </a:r>
            <a:endParaRPr sz="1600" b="1" u="sng">
              <a:latin typeface="Happy Monkey"/>
              <a:ea typeface="Happy Monkey"/>
              <a:cs typeface="Happy Monkey"/>
              <a:sym typeface="Happy Monkey"/>
            </a:endParaRPr>
          </a:p>
          <a:p>
            <a:pPr marL="0" lvl="0" indent="0" algn="l" rtl="0">
              <a:spcBef>
                <a:spcPts val="0"/>
              </a:spcBef>
              <a:spcAft>
                <a:spcPts val="0"/>
              </a:spcAft>
              <a:buNone/>
            </a:pPr>
            <a:endParaRPr sz="1600" b="1" u="sng">
              <a:latin typeface="Happy Monkey"/>
              <a:ea typeface="Happy Monkey"/>
              <a:cs typeface="Happy Monkey"/>
              <a:sym typeface="Happy Monkey"/>
            </a:endParaRPr>
          </a:p>
          <a:p>
            <a:pPr marL="0" lvl="0" indent="0" algn="l" rtl="0">
              <a:spcBef>
                <a:spcPts val="0"/>
              </a:spcBef>
              <a:spcAft>
                <a:spcPts val="0"/>
              </a:spcAft>
              <a:buNone/>
            </a:pPr>
            <a:r>
              <a:rPr lang="en-GB" sz="1600" b="1" u="sng">
                <a:latin typeface="Happy Monkey"/>
                <a:ea typeface="Happy Monkey"/>
                <a:cs typeface="Happy Monkey"/>
                <a:sym typeface="Happy Monkey"/>
              </a:rPr>
              <a:t>The more often the particles collide with </a:t>
            </a:r>
            <a:endParaRPr sz="1600" b="1" u="sng">
              <a:latin typeface="Happy Monkey"/>
              <a:ea typeface="Happy Monkey"/>
              <a:cs typeface="Happy Monkey"/>
              <a:sym typeface="Happy Monkey"/>
            </a:endParaRPr>
          </a:p>
          <a:p>
            <a:pPr marL="0" lvl="0" indent="0" algn="l" rtl="0">
              <a:spcBef>
                <a:spcPts val="0"/>
              </a:spcBef>
              <a:spcAft>
                <a:spcPts val="0"/>
              </a:spcAft>
              <a:buNone/>
            </a:pPr>
            <a:r>
              <a:rPr lang="en-GB" sz="1600" b="1" u="sng">
                <a:latin typeface="Happy Monkey"/>
                <a:ea typeface="Happy Monkey"/>
                <a:cs typeface="Happy Monkey"/>
                <a:sym typeface="Happy Monkey"/>
              </a:rPr>
              <a:t>the wall of the container, or the greater </a:t>
            </a:r>
            <a:endParaRPr sz="1600" b="1" u="sng">
              <a:latin typeface="Happy Monkey"/>
              <a:ea typeface="Happy Monkey"/>
              <a:cs typeface="Happy Monkey"/>
              <a:sym typeface="Happy Monkey"/>
            </a:endParaRPr>
          </a:p>
          <a:p>
            <a:pPr marL="0" lvl="0" indent="0" algn="l" rtl="0">
              <a:spcBef>
                <a:spcPts val="0"/>
              </a:spcBef>
              <a:spcAft>
                <a:spcPts val="0"/>
              </a:spcAft>
              <a:buNone/>
            </a:pPr>
            <a:r>
              <a:rPr lang="en-GB" sz="1600" b="1" u="sng">
                <a:latin typeface="Happy Monkey"/>
                <a:ea typeface="Happy Monkey"/>
                <a:cs typeface="Happy Monkey"/>
                <a:sym typeface="Happy Monkey"/>
              </a:rPr>
              <a:t>the force of the collision, the higher the </a:t>
            </a:r>
            <a:endParaRPr sz="1600" b="1" u="sng">
              <a:latin typeface="Happy Monkey"/>
              <a:ea typeface="Happy Monkey"/>
              <a:cs typeface="Happy Monkey"/>
              <a:sym typeface="Happy Monkey"/>
            </a:endParaRPr>
          </a:p>
          <a:p>
            <a:pPr marL="0" lvl="0" indent="0" algn="l" rtl="0">
              <a:spcBef>
                <a:spcPts val="0"/>
              </a:spcBef>
              <a:spcAft>
                <a:spcPts val="0"/>
              </a:spcAft>
              <a:buNone/>
            </a:pPr>
            <a:r>
              <a:rPr lang="en-GB" sz="1600" b="1" u="sng">
                <a:latin typeface="Happy Monkey"/>
                <a:ea typeface="Happy Monkey"/>
                <a:cs typeface="Happy Monkey"/>
                <a:sym typeface="Happy Monkey"/>
              </a:rPr>
              <a:t>gas pressure will be.</a:t>
            </a:r>
            <a:endParaRPr sz="1600" b="1" u="sng">
              <a:latin typeface="Happy Monkey"/>
              <a:ea typeface="Happy Monkey"/>
              <a:cs typeface="Happy Monkey"/>
              <a:sym typeface="Happy Monkey"/>
            </a:endParaRPr>
          </a:p>
        </p:txBody>
      </p:sp>
      <p:sp>
        <p:nvSpPr>
          <p:cNvPr id="59" name="Google Shape;59;p13"/>
          <p:cNvSpPr/>
          <p:nvPr/>
        </p:nvSpPr>
        <p:spPr>
          <a:xfrm>
            <a:off x="257688" y="3484738"/>
            <a:ext cx="7044600" cy="2210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txBox="1"/>
          <p:nvPr/>
        </p:nvSpPr>
        <p:spPr>
          <a:xfrm>
            <a:off x="270763" y="3484725"/>
            <a:ext cx="7044600" cy="6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Amount of particles</a:t>
            </a:r>
            <a:endParaRPr sz="1800">
              <a:latin typeface="Fugaz One"/>
              <a:ea typeface="Fugaz One"/>
              <a:cs typeface="Fugaz One"/>
              <a:sym typeface="Fugaz One"/>
            </a:endParaRPr>
          </a:p>
          <a:p>
            <a:pPr marL="0" lvl="0" indent="0" algn="l" rtl="0">
              <a:spcBef>
                <a:spcPts val="0"/>
              </a:spcBef>
              <a:spcAft>
                <a:spcPts val="0"/>
              </a:spcAft>
              <a:buNone/>
            </a:pPr>
            <a:r>
              <a:rPr lang="en-GB" sz="1600" b="1" u="sng">
                <a:latin typeface="Happy Monkey"/>
                <a:ea typeface="Happy Monkey"/>
                <a:cs typeface="Happy Monkey"/>
                <a:sym typeface="Happy Monkey"/>
              </a:rPr>
              <a:t>The more particles in a container the more often they will collide with the wall of the container.</a:t>
            </a:r>
            <a:endParaRPr sz="1600" b="1" u="sng">
              <a:latin typeface="Happy Monkey"/>
              <a:ea typeface="Happy Monkey"/>
              <a:cs typeface="Happy Monkey"/>
              <a:sym typeface="Happy Monkey"/>
            </a:endParaRPr>
          </a:p>
        </p:txBody>
      </p:sp>
      <p:pic>
        <p:nvPicPr>
          <p:cNvPr id="61" name="Google Shape;61;p13"/>
          <p:cNvPicPr preferRelativeResize="0"/>
          <p:nvPr/>
        </p:nvPicPr>
        <p:blipFill rotWithShape="1">
          <a:blip r:embed="rId4">
            <a:alphaModFix/>
          </a:blip>
          <a:srcRect l="23920" r="20526" b="15461"/>
          <a:stretch/>
        </p:blipFill>
        <p:spPr>
          <a:xfrm>
            <a:off x="5108375" y="1193800"/>
            <a:ext cx="1438799" cy="2189738"/>
          </a:xfrm>
          <a:prstGeom prst="rect">
            <a:avLst/>
          </a:prstGeom>
          <a:noFill/>
          <a:ln>
            <a:noFill/>
          </a:ln>
        </p:spPr>
      </p:pic>
      <p:pic>
        <p:nvPicPr>
          <p:cNvPr id="62" name="Google Shape;62;p13"/>
          <p:cNvPicPr preferRelativeResize="0"/>
          <p:nvPr/>
        </p:nvPicPr>
        <p:blipFill rotWithShape="1">
          <a:blip r:embed="rId5">
            <a:alphaModFix/>
          </a:blip>
          <a:srcRect l="11835" t="3307" r="12245" b="18493"/>
          <a:stretch/>
        </p:blipFill>
        <p:spPr>
          <a:xfrm>
            <a:off x="5425555" y="1525650"/>
            <a:ext cx="689670" cy="710400"/>
          </a:xfrm>
          <a:prstGeom prst="rect">
            <a:avLst/>
          </a:prstGeom>
          <a:noFill/>
          <a:ln>
            <a:noFill/>
          </a:ln>
        </p:spPr>
      </p:pic>
      <p:pic>
        <p:nvPicPr>
          <p:cNvPr id="63" name="Google Shape;63;p13"/>
          <p:cNvPicPr preferRelativeResize="0"/>
          <p:nvPr/>
        </p:nvPicPr>
        <p:blipFill rotWithShape="1">
          <a:blip r:embed="rId5">
            <a:alphaModFix/>
          </a:blip>
          <a:srcRect l="11835" t="57645" r="12245" b="18495"/>
          <a:stretch/>
        </p:blipFill>
        <p:spPr>
          <a:xfrm rot="10800000">
            <a:off x="5448250" y="2170050"/>
            <a:ext cx="689675" cy="216750"/>
          </a:xfrm>
          <a:prstGeom prst="rect">
            <a:avLst/>
          </a:prstGeom>
          <a:noFill/>
          <a:ln>
            <a:noFill/>
          </a:ln>
        </p:spPr>
      </p:pic>
      <p:pic>
        <p:nvPicPr>
          <p:cNvPr id="64" name="Google Shape;64;p13"/>
          <p:cNvPicPr preferRelativeResize="0"/>
          <p:nvPr/>
        </p:nvPicPr>
        <p:blipFill rotWithShape="1">
          <a:blip r:embed="rId5">
            <a:alphaModFix/>
          </a:blip>
          <a:srcRect l="40550" t="57645" r="12248" b="18495"/>
          <a:stretch/>
        </p:blipFill>
        <p:spPr>
          <a:xfrm rot="-5400000">
            <a:off x="5205425" y="1812300"/>
            <a:ext cx="428801" cy="216750"/>
          </a:xfrm>
          <a:prstGeom prst="rect">
            <a:avLst/>
          </a:prstGeom>
          <a:noFill/>
          <a:ln>
            <a:noFill/>
          </a:ln>
        </p:spPr>
      </p:pic>
      <p:pic>
        <p:nvPicPr>
          <p:cNvPr id="65" name="Google Shape;65;p13"/>
          <p:cNvPicPr preferRelativeResize="0"/>
          <p:nvPr/>
        </p:nvPicPr>
        <p:blipFill rotWithShape="1">
          <a:blip r:embed="rId5">
            <a:alphaModFix/>
          </a:blip>
          <a:srcRect l="67482" t="3308" r="12245" b="60176"/>
          <a:stretch/>
        </p:blipFill>
        <p:spPr>
          <a:xfrm>
            <a:off x="6077513" y="1754813"/>
            <a:ext cx="184151" cy="331725"/>
          </a:xfrm>
          <a:prstGeom prst="rect">
            <a:avLst/>
          </a:prstGeom>
          <a:noFill/>
          <a:ln>
            <a:noFill/>
          </a:ln>
        </p:spPr>
      </p:pic>
      <p:pic>
        <p:nvPicPr>
          <p:cNvPr id="66" name="Google Shape;66;p13"/>
          <p:cNvPicPr preferRelativeResize="0"/>
          <p:nvPr/>
        </p:nvPicPr>
        <p:blipFill rotWithShape="1">
          <a:blip r:embed="rId5">
            <a:alphaModFix/>
          </a:blip>
          <a:srcRect l="67482" t="3308" r="12245" b="60176"/>
          <a:stretch/>
        </p:blipFill>
        <p:spPr>
          <a:xfrm rot="-5400000">
            <a:off x="5678313" y="1317288"/>
            <a:ext cx="184151" cy="331725"/>
          </a:xfrm>
          <a:prstGeom prst="rect">
            <a:avLst/>
          </a:prstGeom>
          <a:noFill/>
          <a:ln>
            <a:noFill/>
          </a:ln>
        </p:spPr>
      </p:pic>
      <p:sp>
        <p:nvSpPr>
          <p:cNvPr id="67" name="Google Shape;67;p13"/>
          <p:cNvSpPr/>
          <p:nvPr/>
        </p:nvSpPr>
        <p:spPr>
          <a:xfrm>
            <a:off x="264225" y="5800575"/>
            <a:ext cx="7044600" cy="2427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txBox="1"/>
          <p:nvPr/>
        </p:nvSpPr>
        <p:spPr>
          <a:xfrm>
            <a:off x="277300" y="5800563"/>
            <a:ext cx="7044600" cy="6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Temperature</a:t>
            </a:r>
            <a:endParaRPr sz="1800">
              <a:latin typeface="Fugaz One"/>
              <a:ea typeface="Fugaz One"/>
              <a:cs typeface="Fugaz One"/>
              <a:sym typeface="Fugaz One"/>
            </a:endParaRPr>
          </a:p>
          <a:p>
            <a:pPr marL="0" lvl="0" indent="0" algn="l" rtl="0">
              <a:spcBef>
                <a:spcPts val="0"/>
              </a:spcBef>
              <a:spcAft>
                <a:spcPts val="0"/>
              </a:spcAft>
              <a:buNone/>
            </a:pPr>
            <a:r>
              <a:rPr lang="en-GB" sz="1500" b="1" u="sng">
                <a:latin typeface="Happy Monkey"/>
                <a:ea typeface="Happy Monkey"/>
                <a:cs typeface="Happy Monkey"/>
                <a:sym typeface="Happy Monkey"/>
              </a:rPr>
              <a:t>The higher the temperature, the more energy that particles have. This means they will move faster, collide with the container more often and with a greater force.</a:t>
            </a:r>
            <a:endParaRPr sz="1500" b="1" u="sng">
              <a:latin typeface="Happy Monkey"/>
              <a:ea typeface="Happy Monkey"/>
              <a:cs typeface="Happy Monkey"/>
              <a:sym typeface="Happy Monkey"/>
            </a:endParaRPr>
          </a:p>
        </p:txBody>
      </p:sp>
      <p:sp>
        <p:nvSpPr>
          <p:cNvPr id="69" name="Google Shape;69;p13"/>
          <p:cNvSpPr/>
          <p:nvPr/>
        </p:nvSpPr>
        <p:spPr>
          <a:xfrm>
            <a:off x="238075" y="8333050"/>
            <a:ext cx="7044600" cy="2210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txBox="1"/>
          <p:nvPr/>
        </p:nvSpPr>
        <p:spPr>
          <a:xfrm>
            <a:off x="251150" y="8333038"/>
            <a:ext cx="7044600" cy="6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Fugaz One"/>
                <a:ea typeface="Fugaz One"/>
                <a:cs typeface="Fugaz One"/>
                <a:sym typeface="Fugaz One"/>
              </a:rPr>
              <a:t>Volume of the container</a:t>
            </a:r>
            <a:endParaRPr sz="1800">
              <a:latin typeface="Fugaz One"/>
              <a:ea typeface="Fugaz One"/>
              <a:cs typeface="Fugaz One"/>
              <a:sym typeface="Fugaz One"/>
            </a:endParaRPr>
          </a:p>
          <a:p>
            <a:pPr marL="0" lvl="0" indent="0" algn="l" rtl="0">
              <a:spcBef>
                <a:spcPts val="0"/>
              </a:spcBef>
              <a:spcAft>
                <a:spcPts val="0"/>
              </a:spcAft>
              <a:buNone/>
            </a:pPr>
            <a:r>
              <a:rPr lang="en-GB" sz="1600" b="1" u="sng">
                <a:latin typeface="Happy Monkey"/>
                <a:ea typeface="Happy Monkey"/>
                <a:cs typeface="Happy Monkey"/>
                <a:sym typeface="Happy Monkey"/>
              </a:rPr>
              <a:t>If the same amount of particles have less space to move, they will collide with the wall of the container more often.</a:t>
            </a:r>
            <a:endParaRPr sz="1600" b="1" u="sng">
              <a:latin typeface="Happy Monkey"/>
              <a:ea typeface="Happy Monkey"/>
              <a:cs typeface="Happy Monkey"/>
              <a:sym typeface="Happy Monkey"/>
            </a:endParaRPr>
          </a:p>
        </p:txBody>
      </p:sp>
      <p:pic>
        <p:nvPicPr>
          <p:cNvPr id="71" name="Google Shape;71;p13"/>
          <p:cNvPicPr preferRelativeResize="0"/>
          <p:nvPr/>
        </p:nvPicPr>
        <p:blipFill rotWithShape="1">
          <a:blip r:embed="rId4">
            <a:alphaModFix/>
          </a:blip>
          <a:srcRect l="23920" r="20526" b="15461"/>
          <a:stretch/>
        </p:blipFill>
        <p:spPr>
          <a:xfrm>
            <a:off x="635312" y="4441432"/>
            <a:ext cx="790001" cy="1202325"/>
          </a:xfrm>
          <a:prstGeom prst="rect">
            <a:avLst/>
          </a:prstGeom>
          <a:noFill/>
          <a:ln>
            <a:noFill/>
          </a:ln>
        </p:spPr>
      </p:pic>
      <p:pic>
        <p:nvPicPr>
          <p:cNvPr id="72" name="Google Shape;72;p13"/>
          <p:cNvPicPr preferRelativeResize="0"/>
          <p:nvPr/>
        </p:nvPicPr>
        <p:blipFill rotWithShape="1">
          <a:blip r:embed="rId5">
            <a:alphaModFix/>
          </a:blip>
          <a:srcRect l="11835" t="3307" r="12245" b="18493"/>
          <a:stretch/>
        </p:blipFill>
        <p:spPr>
          <a:xfrm>
            <a:off x="809466" y="4623642"/>
            <a:ext cx="378675" cy="390061"/>
          </a:xfrm>
          <a:prstGeom prst="rect">
            <a:avLst/>
          </a:prstGeom>
          <a:noFill/>
          <a:ln>
            <a:noFill/>
          </a:ln>
        </p:spPr>
      </p:pic>
      <p:pic>
        <p:nvPicPr>
          <p:cNvPr id="73" name="Google Shape;73;p13"/>
          <p:cNvPicPr preferRelativeResize="0"/>
          <p:nvPr/>
        </p:nvPicPr>
        <p:blipFill rotWithShape="1">
          <a:blip r:embed="rId5">
            <a:alphaModFix/>
          </a:blip>
          <a:srcRect l="11835" t="57645" r="12245" b="18495"/>
          <a:stretch/>
        </p:blipFill>
        <p:spPr>
          <a:xfrm rot="10800000">
            <a:off x="821927" y="4977465"/>
            <a:ext cx="378679" cy="119011"/>
          </a:xfrm>
          <a:prstGeom prst="rect">
            <a:avLst/>
          </a:prstGeom>
          <a:noFill/>
          <a:ln>
            <a:noFill/>
          </a:ln>
        </p:spPr>
      </p:pic>
      <p:pic>
        <p:nvPicPr>
          <p:cNvPr id="74" name="Google Shape;74;p13"/>
          <p:cNvPicPr preferRelativeResize="0"/>
          <p:nvPr/>
        </p:nvPicPr>
        <p:blipFill rotWithShape="1">
          <a:blip r:embed="rId5">
            <a:alphaModFix/>
          </a:blip>
          <a:srcRect l="40550" t="57645" r="12248" b="18495"/>
          <a:stretch/>
        </p:blipFill>
        <p:spPr>
          <a:xfrm rot="-5400000">
            <a:off x="688598" y="4781034"/>
            <a:ext cx="235443" cy="119011"/>
          </a:xfrm>
          <a:prstGeom prst="rect">
            <a:avLst/>
          </a:prstGeom>
          <a:noFill/>
          <a:ln>
            <a:noFill/>
          </a:ln>
        </p:spPr>
      </p:pic>
      <p:pic>
        <p:nvPicPr>
          <p:cNvPr id="75" name="Google Shape;75;p13"/>
          <p:cNvPicPr preferRelativeResize="0"/>
          <p:nvPr/>
        </p:nvPicPr>
        <p:blipFill rotWithShape="1">
          <a:blip r:embed="rId5">
            <a:alphaModFix/>
          </a:blip>
          <a:srcRect l="67482" t="3308" r="12245" b="60176"/>
          <a:stretch/>
        </p:blipFill>
        <p:spPr>
          <a:xfrm>
            <a:off x="1167435" y="4749469"/>
            <a:ext cx="101111" cy="182142"/>
          </a:xfrm>
          <a:prstGeom prst="rect">
            <a:avLst/>
          </a:prstGeom>
          <a:noFill/>
          <a:ln>
            <a:noFill/>
          </a:ln>
        </p:spPr>
      </p:pic>
      <p:sp>
        <p:nvSpPr>
          <p:cNvPr id="76" name="Google Shape;76;p13"/>
          <p:cNvSpPr txBox="1"/>
          <p:nvPr/>
        </p:nvSpPr>
        <p:spPr>
          <a:xfrm>
            <a:off x="1359213" y="4417475"/>
            <a:ext cx="2178000" cy="123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latin typeface="Happy Monkey"/>
                <a:ea typeface="Happy Monkey"/>
                <a:cs typeface="Happy Monkey"/>
                <a:sym typeface="Happy Monkey"/>
              </a:rPr>
              <a:t>More</a:t>
            </a:r>
            <a:r>
              <a:rPr lang="en-GB" sz="1200">
                <a:latin typeface="Happy Monkey"/>
                <a:ea typeface="Happy Monkey"/>
                <a:cs typeface="Happy Monkey"/>
                <a:sym typeface="Happy Monkey"/>
              </a:rPr>
              <a:t> </a:t>
            </a:r>
            <a:r>
              <a:rPr lang="en-GB" sz="1200" b="1">
                <a:latin typeface="Happy Monkey"/>
                <a:ea typeface="Happy Monkey"/>
                <a:cs typeface="Happy Monkey"/>
                <a:sym typeface="Happy Monkey"/>
              </a:rPr>
              <a:t>particles</a:t>
            </a:r>
            <a:r>
              <a:rPr lang="en-GB" sz="1200">
                <a:latin typeface="Happy Monkey"/>
                <a:ea typeface="Happy Monkey"/>
                <a:cs typeface="Happy Monkey"/>
                <a:sym typeface="Happy Monkey"/>
              </a:rPr>
              <a:t> in a container means </a:t>
            </a:r>
            <a:r>
              <a:rPr lang="en-GB" sz="1200" b="1">
                <a:latin typeface="Happy Monkey"/>
                <a:ea typeface="Happy Monkey"/>
                <a:cs typeface="Happy Monkey"/>
                <a:sym typeface="Happy Monkey"/>
              </a:rPr>
              <a:t>more collisions</a:t>
            </a:r>
            <a:r>
              <a:rPr lang="en-GB" sz="1200">
                <a:latin typeface="Happy Monkey"/>
                <a:ea typeface="Happy Monkey"/>
                <a:cs typeface="Happy Monkey"/>
                <a:sym typeface="Happy Monkey"/>
              </a:rPr>
              <a:t> with the wall and therefore exerting a </a:t>
            </a:r>
            <a:r>
              <a:rPr lang="en-GB" sz="1200" b="1">
                <a:latin typeface="Happy Monkey"/>
                <a:ea typeface="Happy Monkey"/>
                <a:cs typeface="Happy Monkey"/>
                <a:sym typeface="Happy Monkey"/>
              </a:rPr>
              <a:t>higher gas pressure</a:t>
            </a:r>
            <a:endParaRPr sz="1200" b="1">
              <a:latin typeface="Happy Monkey"/>
              <a:ea typeface="Happy Monkey"/>
              <a:cs typeface="Happy Monkey"/>
              <a:sym typeface="Happy Monkey"/>
            </a:endParaRPr>
          </a:p>
        </p:txBody>
      </p:sp>
      <p:pic>
        <p:nvPicPr>
          <p:cNvPr id="77" name="Google Shape;77;p13"/>
          <p:cNvPicPr preferRelativeResize="0"/>
          <p:nvPr/>
        </p:nvPicPr>
        <p:blipFill rotWithShape="1">
          <a:blip r:embed="rId4">
            <a:alphaModFix/>
          </a:blip>
          <a:srcRect l="23920" r="20526" b="15461"/>
          <a:stretch/>
        </p:blipFill>
        <p:spPr>
          <a:xfrm>
            <a:off x="3983587" y="4441420"/>
            <a:ext cx="790001" cy="1202325"/>
          </a:xfrm>
          <a:prstGeom prst="rect">
            <a:avLst/>
          </a:prstGeom>
          <a:noFill/>
          <a:ln>
            <a:noFill/>
          </a:ln>
        </p:spPr>
      </p:pic>
      <p:pic>
        <p:nvPicPr>
          <p:cNvPr id="78" name="Google Shape;78;p13"/>
          <p:cNvPicPr preferRelativeResize="0"/>
          <p:nvPr/>
        </p:nvPicPr>
        <p:blipFill rotWithShape="1">
          <a:blip r:embed="rId5">
            <a:alphaModFix/>
          </a:blip>
          <a:srcRect l="11835" t="57645" r="12245" b="18495"/>
          <a:stretch/>
        </p:blipFill>
        <p:spPr>
          <a:xfrm rot="-8987660">
            <a:off x="4108127" y="4924504"/>
            <a:ext cx="378679" cy="119010"/>
          </a:xfrm>
          <a:prstGeom prst="rect">
            <a:avLst/>
          </a:prstGeom>
          <a:noFill/>
          <a:ln>
            <a:noFill/>
          </a:ln>
        </p:spPr>
      </p:pic>
      <p:pic>
        <p:nvPicPr>
          <p:cNvPr id="79" name="Google Shape;79;p13"/>
          <p:cNvPicPr preferRelativeResize="0"/>
          <p:nvPr/>
        </p:nvPicPr>
        <p:blipFill rotWithShape="1">
          <a:blip r:embed="rId5">
            <a:alphaModFix/>
          </a:blip>
          <a:srcRect l="40550" t="57645" r="12248" b="18495"/>
          <a:stretch/>
        </p:blipFill>
        <p:spPr>
          <a:xfrm rot="-3229846">
            <a:off x="4179749" y="4647671"/>
            <a:ext cx="235443" cy="119011"/>
          </a:xfrm>
          <a:prstGeom prst="rect">
            <a:avLst/>
          </a:prstGeom>
          <a:noFill/>
          <a:ln>
            <a:noFill/>
          </a:ln>
        </p:spPr>
      </p:pic>
      <p:pic>
        <p:nvPicPr>
          <p:cNvPr id="80" name="Google Shape;80;p13"/>
          <p:cNvPicPr preferRelativeResize="0"/>
          <p:nvPr/>
        </p:nvPicPr>
        <p:blipFill rotWithShape="1">
          <a:blip r:embed="rId5">
            <a:alphaModFix/>
          </a:blip>
          <a:srcRect l="67482" t="3308" r="12245" b="60176"/>
          <a:stretch/>
        </p:blipFill>
        <p:spPr>
          <a:xfrm>
            <a:off x="4414985" y="4749469"/>
            <a:ext cx="101111" cy="182142"/>
          </a:xfrm>
          <a:prstGeom prst="rect">
            <a:avLst/>
          </a:prstGeom>
          <a:noFill/>
          <a:ln>
            <a:noFill/>
          </a:ln>
        </p:spPr>
      </p:pic>
      <p:sp>
        <p:nvSpPr>
          <p:cNvPr id="81" name="Google Shape;81;p13"/>
          <p:cNvSpPr txBox="1"/>
          <p:nvPr/>
        </p:nvSpPr>
        <p:spPr>
          <a:xfrm>
            <a:off x="4707488" y="4417463"/>
            <a:ext cx="2178000" cy="123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latin typeface="Happy Monkey"/>
                <a:ea typeface="Happy Monkey"/>
                <a:cs typeface="Happy Monkey"/>
                <a:sym typeface="Happy Monkey"/>
              </a:rPr>
              <a:t>Less</a:t>
            </a:r>
            <a:r>
              <a:rPr lang="en-GB" sz="1200">
                <a:latin typeface="Happy Monkey"/>
                <a:ea typeface="Happy Monkey"/>
                <a:cs typeface="Happy Monkey"/>
                <a:sym typeface="Happy Monkey"/>
              </a:rPr>
              <a:t> </a:t>
            </a:r>
            <a:r>
              <a:rPr lang="en-GB" sz="1200" b="1">
                <a:latin typeface="Happy Monkey"/>
                <a:ea typeface="Happy Monkey"/>
                <a:cs typeface="Happy Monkey"/>
                <a:sym typeface="Happy Monkey"/>
              </a:rPr>
              <a:t>particles</a:t>
            </a:r>
            <a:r>
              <a:rPr lang="en-GB" sz="1200">
                <a:latin typeface="Happy Monkey"/>
                <a:ea typeface="Happy Monkey"/>
                <a:cs typeface="Happy Monkey"/>
                <a:sym typeface="Happy Monkey"/>
              </a:rPr>
              <a:t> in a container means </a:t>
            </a:r>
            <a:r>
              <a:rPr lang="en-GB" sz="1200" b="1">
                <a:latin typeface="Happy Monkey"/>
                <a:ea typeface="Happy Monkey"/>
                <a:cs typeface="Happy Monkey"/>
                <a:sym typeface="Happy Monkey"/>
              </a:rPr>
              <a:t>less collisions</a:t>
            </a:r>
            <a:r>
              <a:rPr lang="en-GB" sz="1200">
                <a:latin typeface="Happy Monkey"/>
                <a:ea typeface="Happy Monkey"/>
                <a:cs typeface="Happy Monkey"/>
                <a:sym typeface="Happy Monkey"/>
              </a:rPr>
              <a:t> with the wall and therefore exerting a </a:t>
            </a:r>
            <a:r>
              <a:rPr lang="en-GB" sz="1200" b="1">
                <a:latin typeface="Happy Monkey"/>
                <a:ea typeface="Happy Monkey"/>
                <a:cs typeface="Happy Monkey"/>
                <a:sym typeface="Happy Monkey"/>
              </a:rPr>
              <a:t>lower gas pressure</a:t>
            </a:r>
            <a:endParaRPr sz="1200" b="1">
              <a:latin typeface="Happy Monkey"/>
              <a:ea typeface="Happy Monkey"/>
              <a:cs typeface="Happy Monkey"/>
              <a:sym typeface="Happy Monkey"/>
            </a:endParaRPr>
          </a:p>
        </p:txBody>
      </p:sp>
      <p:sp>
        <p:nvSpPr>
          <p:cNvPr id="82" name="Google Shape;82;p13"/>
          <p:cNvSpPr txBox="1"/>
          <p:nvPr/>
        </p:nvSpPr>
        <p:spPr>
          <a:xfrm>
            <a:off x="1359200" y="9253175"/>
            <a:ext cx="2178000" cy="123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latin typeface="Happy Monkey"/>
                <a:ea typeface="Happy Monkey"/>
                <a:cs typeface="Happy Monkey"/>
                <a:sym typeface="Happy Monkey"/>
              </a:rPr>
              <a:t>A </a:t>
            </a:r>
            <a:r>
              <a:rPr lang="en-GB" sz="1100" b="1">
                <a:latin typeface="Happy Monkey"/>
                <a:ea typeface="Happy Monkey"/>
                <a:cs typeface="Happy Monkey"/>
                <a:sym typeface="Happy Monkey"/>
              </a:rPr>
              <a:t>smaller volume</a:t>
            </a:r>
            <a:r>
              <a:rPr lang="en-GB" sz="1100">
                <a:latin typeface="Happy Monkey"/>
                <a:ea typeface="Happy Monkey"/>
                <a:cs typeface="Happy Monkey"/>
                <a:sym typeface="Happy Monkey"/>
              </a:rPr>
              <a:t> means that the particles have l</a:t>
            </a:r>
            <a:r>
              <a:rPr lang="en-GB" sz="1100" b="1">
                <a:latin typeface="Happy Monkey"/>
                <a:ea typeface="Happy Monkey"/>
                <a:cs typeface="Happy Monkey"/>
                <a:sym typeface="Happy Monkey"/>
              </a:rPr>
              <a:t>ess space</a:t>
            </a:r>
            <a:r>
              <a:rPr lang="en-GB" sz="1100">
                <a:latin typeface="Happy Monkey"/>
                <a:ea typeface="Happy Monkey"/>
                <a:cs typeface="Happy Monkey"/>
                <a:sym typeface="Happy Monkey"/>
              </a:rPr>
              <a:t> to move around, </a:t>
            </a:r>
            <a:r>
              <a:rPr lang="en-GB" sz="1100" b="1">
                <a:latin typeface="Happy Monkey"/>
                <a:ea typeface="Happy Monkey"/>
                <a:cs typeface="Happy Monkey"/>
                <a:sym typeface="Happy Monkey"/>
              </a:rPr>
              <a:t>colliding</a:t>
            </a:r>
            <a:r>
              <a:rPr lang="en-GB" sz="1100">
                <a:latin typeface="Happy Monkey"/>
                <a:ea typeface="Happy Monkey"/>
                <a:cs typeface="Happy Monkey"/>
                <a:sym typeface="Happy Monkey"/>
              </a:rPr>
              <a:t> with the container </a:t>
            </a:r>
            <a:r>
              <a:rPr lang="en-GB" sz="1100" b="1">
                <a:latin typeface="Happy Monkey"/>
                <a:ea typeface="Happy Monkey"/>
                <a:cs typeface="Happy Monkey"/>
                <a:sym typeface="Happy Monkey"/>
              </a:rPr>
              <a:t>more often</a:t>
            </a:r>
            <a:r>
              <a:rPr lang="en-GB" sz="1100">
                <a:latin typeface="Happy Monkey"/>
                <a:ea typeface="Happy Monkey"/>
                <a:cs typeface="Happy Monkey"/>
                <a:sym typeface="Happy Monkey"/>
              </a:rPr>
              <a:t> and exerting a </a:t>
            </a:r>
            <a:r>
              <a:rPr lang="en-GB" sz="1100" b="1">
                <a:latin typeface="Happy Monkey"/>
                <a:ea typeface="Happy Monkey"/>
                <a:cs typeface="Happy Monkey"/>
                <a:sym typeface="Happy Monkey"/>
              </a:rPr>
              <a:t>higher gas pressure</a:t>
            </a:r>
            <a:r>
              <a:rPr lang="en-GB" sz="1100">
                <a:latin typeface="Happy Monkey"/>
                <a:ea typeface="Happy Monkey"/>
                <a:cs typeface="Happy Monkey"/>
                <a:sym typeface="Happy Monkey"/>
              </a:rPr>
              <a:t>.</a:t>
            </a:r>
            <a:endParaRPr sz="1100">
              <a:latin typeface="Happy Monkey"/>
              <a:ea typeface="Happy Monkey"/>
              <a:cs typeface="Happy Monkey"/>
              <a:sym typeface="Happy Monkey"/>
            </a:endParaRPr>
          </a:p>
        </p:txBody>
      </p:sp>
      <p:pic>
        <p:nvPicPr>
          <p:cNvPr id="83" name="Google Shape;83;p13"/>
          <p:cNvPicPr preferRelativeResize="0"/>
          <p:nvPr/>
        </p:nvPicPr>
        <p:blipFill>
          <a:blip r:embed="rId6">
            <a:alphaModFix/>
          </a:blip>
          <a:stretch>
            <a:fillRect/>
          </a:stretch>
        </p:blipFill>
        <p:spPr>
          <a:xfrm>
            <a:off x="3983550" y="9413199"/>
            <a:ext cx="790025" cy="918942"/>
          </a:xfrm>
          <a:prstGeom prst="rect">
            <a:avLst/>
          </a:prstGeom>
          <a:noFill/>
          <a:ln>
            <a:noFill/>
          </a:ln>
        </p:spPr>
      </p:pic>
      <p:pic>
        <p:nvPicPr>
          <p:cNvPr id="84" name="Google Shape;84;p13"/>
          <p:cNvPicPr preferRelativeResize="0"/>
          <p:nvPr/>
        </p:nvPicPr>
        <p:blipFill rotWithShape="1">
          <a:blip r:embed="rId7">
            <a:alphaModFix/>
          </a:blip>
          <a:srcRect l="16001" t="2843" r="16567" b="15436"/>
          <a:stretch/>
        </p:blipFill>
        <p:spPr>
          <a:xfrm>
            <a:off x="478519" y="9393968"/>
            <a:ext cx="790025" cy="957407"/>
          </a:xfrm>
          <a:prstGeom prst="rect">
            <a:avLst/>
          </a:prstGeom>
          <a:noFill/>
          <a:ln>
            <a:noFill/>
          </a:ln>
        </p:spPr>
      </p:pic>
      <p:sp>
        <p:nvSpPr>
          <p:cNvPr id="85" name="Google Shape;85;p13"/>
          <p:cNvSpPr txBox="1"/>
          <p:nvPr/>
        </p:nvSpPr>
        <p:spPr>
          <a:xfrm>
            <a:off x="4738763" y="9253163"/>
            <a:ext cx="2178000" cy="123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100">
                <a:solidFill>
                  <a:schemeClr val="dk1"/>
                </a:solidFill>
                <a:latin typeface="Happy Monkey"/>
                <a:ea typeface="Happy Monkey"/>
                <a:cs typeface="Happy Monkey"/>
                <a:sym typeface="Happy Monkey"/>
              </a:rPr>
              <a:t>A </a:t>
            </a:r>
            <a:r>
              <a:rPr lang="en-GB" sz="1100" b="1">
                <a:solidFill>
                  <a:schemeClr val="dk1"/>
                </a:solidFill>
                <a:latin typeface="Happy Monkey"/>
                <a:ea typeface="Happy Monkey"/>
                <a:cs typeface="Happy Monkey"/>
                <a:sym typeface="Happy Monkey"/>
              </a:rPr>
              <a:t>larger volume</a:t>
            </a:r>
            <a:r>
              <a:rPr lang="en-GB" sz="1100">
                <a:solidFill>
                  <a:schemeClr val="dk1"/>
                </a:solidFill>
                <a:latin typeface="Happy Monkey"/>
                <a:ea typeface="Happy Monkey"/>
                <a:cs typeface="Happy Monkey"/>
                <a:sym typeface="Happy Monkey"/>
              </a:rPr>
              <a:t> means that the particles have more</a:t>
            </a:r>
            <a:r>
              <a:rPr lang="en-GB" sz="1100" b="1">
                <a:solidFill>
                  <a:schemeClr val="dk1"/>
                </a:solidFill>
                <a:latin typeface="Happy Monkey"/>
                <a:ea typeface="Happy Monkey"/>
                <a:cs typeface="Happy Monkey"/>
                <a:sym typeface="Happy Monkey"/>
              </a:rPr>
              <a:t> space</a:t>
            </a:r>
            <a:r>
              <a:rPr lang="en-GB" sz="1100">
                <a:solidFill>
                  <a:schemeClr val="dk1"/>
                </a:solidFill>
                <a:latin typeface="Happy Monkey"/>
                <a:ea typeface="Happy Monkey"/>
                <a:cs typeface="Happy Monkey"/>
                <a:sym typeface="Happy Monkey"/>
              </a:rPr>
              <a:t> to move around, </a:t>
            </a:r>
            <a:r>
              <a:rPr lang="en-GB" sz="1100" b="1">
                <a:solidFill>
                  <a:schemeClr val="dk1"/>
                </a:solidFill>
                <a:latin typeface="Happy Monkey"/>
                <a:ea typeface="Happy Monkey"/>
                <a:cs typeface="Happy Monkey"/>
                <a:sym typeface="Happy Monkey"/>
              </a:rPr>
              <a:t>colliding</a:t>
            </a:r>
            <a:r>
              <a:rPr lang="en-GB" sz="1100">
                <a:solidFill>
                  <a:schemeClr val="dk1"/>
                </a:solidFill>
                <a:latin typeface="Happy Monkey"/>
                <a:ea typeface="Happy Monkey"/>
                <a:cs typeface="Happy Monkey"/>
                <a:sym typeface="Happy Monkey"/>
              </a:rPr>
              <a:t> with the container </a:t>
            </a:r>
            <a:r>
              <a:rPr lang="en-GB" sz="1100" b="1">
                <a:solidFill>
                  <a:schemeClr val="dk1"/>
                </a:solidFill>
                <a:latin typeface="Happy Monkey"/>
                <a:ea typeface="Happy Monkey"/>
                <a:cs typeface="Happy Monkey"/>
                <a:sym typeface="Happy Monkey"/>
              </a:rPr>
              <a:t>less often</a:t>
            </a:r>
            <a:r>
              <a:rPr lang="en-GB" sz="1100">
                <a:solidFill>
                  <a:schemeClr val="dk1"/>
                </a:solidFill>
                <a:latin typeface="Happy Monkey"/>
                <a:ea typeface="Happy Monkey"/>
                <a:cs typeface="Happy Monkey"/>
                <a:sym typeface="Happy Monkey"/>
              </a:rPr>
              <a:t> and exerting a </a:t>
            </a:r>
            <a:r>
              <a:rPr lang="en-GB" sz="1100" b="1">
                <a:solidFill>
                  <a:schemeClr val="dk1"/>
                </a:solidFill>
                <a:latin typeface="Happy Monkey"/>
                <a:ea typeface="Happy Monkey"/>
                <a:cs typeface="Happy Monkey"/>
                <a:sym typeface="Happy Monkey"/>
              </a:rPr>
              <a:t>lower gas pressure</a:t>
            </a:r>
            <a:r>
              <a:rPr lang="en-GB" sz="1100">
                <a:solidFill>
                  <a:schemeClr val="dk1"/>
                </a:solidFill>
                <a:latin typeface="Happy Monkey"/>
                <a:ea typeface="Happy Monkey"/>
                <a:cs typeface="Happy Monkey"/>
                <a:sym typeface="Happy Monkey"/>
              </a:rPr>
              <a:t>.</a:t>
            </a:r>
            <a:endParaRPr sz="1200" b="1">
              <a:latin typeface="Happy Monkey"/>
              <a:ea typeface="Happy Monkey"/>
              <a:cs typeface="Happy Monkey"/>
              <a:sym typeface="Happy Monkey"/>
            </a:endParaRPr>
          </a:p>
        </p:txBody>
      </p:sp>
      <p:pic>
        <p:nvPicPr>
          <p:cNvPr id="86" name="Google Shape;86;p13"/>
          <p:cNvPicPr preferRelativeResize="0"/>
          <p:nvPr/>
        </p:nvPicPr>
        <p:blipFill rotWithShape="1">
          <a:blip r:embed="rId8">
            <a:alphaModFix/>
          </a:blip>
          <a:srcRect l="20284" t="4073" r="19967" b="14286"/>
          <a:stretch/>
        </p:blipFill>
        <p:spPr>
          <a:xfrm>
            <a:off x="720787" y="7477413"/>
            <a:ext cx="580949" cy="793851"/>
          </a:xfrm>
          <a:prstGeom prst="rect">
            <a:avLst/>
          </a:prstGeom>
          <a:noFill/>
          <a:ln>
            <a:noFill/>
          </a:ln>
        </p:spPr>
      </p:pic>
      <p:pic>
        <p:nvPicPr>
          <p:cNvPr id="87" name="Google Shape;87;p13"/>
          <p:cNvPicPr preferRelativeResize="0"/>
          <p:nvPr/>
        </p:nvPicPr>
        <p:blipFill rotWithShape="1">
          <a:blip r:embed="rId5">
            <a:alphaModFix/>
          </a:blip>
          <a:srcRect l="11835" t="3307" r="12245" b="18493"/>
          <a:stretch/>
        </p:blipFill>
        <p:spPr>
          <a:xfrm>
            <a:off x="666430" y="6817850"/>
            <a:ext cx="689670" cy="710400"/>
          </a:xfrm>
          <a:prstGeom prst="rect">
            <a:avLst/>
          </a:prstGeom>
          <a:noFill/>
          <a:ln>
            <a:noFill/>
          </a:ln>
        </p:spPr>
      </p:pic>
      <p:sp>
        <p:nvSpPr>
          <p:cNvPr id="88" name="Google Shape;88;p13"/>
          <p:cNvSpPr txBox="1"/>
          <p:nvPr/>
        </p:nvSpPr>
        <p:spPr>
          <a:xfrm>
            <a:off x="1425325" y="6919550"/>
            <a:ext cx="2178000" cy="123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latin typeface="Happy Monkey"/>
                <a:ea typeface="Happy Monkey"/>
                <a:cs typeface="Happy Monkey"/>
                <a:sym typeface="Happy Monkey"/>
              </a:rPr>
              <a:t>A </a:t>
            </a:r>
            <a:r>
              <a:rPr lang="en-GB" sz="1100" b="1">
                <a:latin typeface="Happy Monkey"/>
                <a:ea typeface="Happy Monkey"/>
                <a:cs typeface="Happy Monkey"/>
                <a:sym typeface="Happy Monkey"/>
              </a:rPr>
              <a:t>higher temperature</a:t>
            </a:r>
            <a:r>
              <a:rPr lang="en-GB" sz="1100">
                <a:latin typeface="Happy Monkey"/>
                <a:ea typeface="Happy Monkey"/>
                <a:cs typeface="Happy Monkey"/>
                <a:sym typeface="Happy Monkey"/>
              </a:rPr>
              <a:t> means that the particles have </a:t>
            </a:r>
            <a:r>
              <a:rPr lang="en-GB" sz="1100" b="1">
                <a:latin typeface="Happy Monkey"/>
                <a:ea typeface="Happy Monkey"/>
                <a:cs typeface="Happy Monkey"/>
                <a:sym typeface="Happy Monkey"/>
              </a:rPr>
              <a:t>more energy</a:t>
            </a:r>
            <a:r>
              <a:rPr lang="en-GB" sz="1100">
                <a:latin typeface="Happy Monkey"/>
                <a:ea typeface="Happy Monkey"/>
                <a:cs typeface="Happy Monkey"/>
                <a:sym typeface="Happy Monkey"/>
              </a:rPr>
              <a:t> and will collide with the wall of the container with a </a:t>
            </a:r>
            <a:r>
              <a:rPr lang="en-GB" sz="1100" b="1">
                <a:latin typeface="Happy Monkey"/>
                <a:ea typeface="Happy Monkey"/>
                <a:cs typeface="Happy Monkey"/>
                <a:sym typeface="Happy Monkey"/>
              </a:rPr>
              <a:t>greater force</a:t>
            </a:r>
            <a:r>
              <a:rPr lang="en-GB" sz="1100">
                <a:latin typeface="Happy Monkey"/>
                <a:ea typeface="Happy Monkey"/>
                <a:cs typeface="Happy Monkey"/>
                <a:sym typeface="Happy Monkey"/>
              </a:rPr>
              <a:t>, exerting a </a:t>
            </a:r>
            <a:r>
              <a:rPr lang="en-GB" sz="1100" b="1">
                <a:latin typeface="Happy Monkey"/>
                <a:ea typeface="Happy Monkey"/>
                <a:cs typeface="Happy Monkey"/>
                <a:sym typeface="Happy Monkey"/>
              </a:rPr>
              <a:t>higher gas pressure.</a:t>
            </a:r>
            <a:endParaRPr sz="1100" b="1">
              <a:latin typeface="Happy Monkey"/>
              <a:ea typeface="Happy Monkey"/>
              <a:cs typeface="Happy Monkey"/>
              <a:sym typeface="Happy Monkey"/>
            </a:endParaRPr>
          </a:p>
        </p:txBody>
      </p:sp>
      <p:sp>
        <p:nvSpPr>
          <p:cNvPr id="89" name="Google Shape;89;p13"/>
          <p:cNvSpPr txBox="1"/>
          <p:nvPr/>
        </p:nvSpPr>
        <p:spPr>
          <a:xfrm>
            <a:off x="4704075" y="6908963"/>
            <a:ext cx="2178000" cy="123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a:latin typeface="Happy Monkey"/>
                <a:ea typeface="Happy Monkey"/>
                <a:cs typeface="Happy Monkey"/>
                <a:sym typeface="Happy Monkey"/>
              </a:rPr>
              <a:t>A </a:t>
            </a:r>
            <a:r>
              <a:rPr lang="en-GB" sz="1100" b="1">
                <a:latin typeface="Happy Monkey"/>
                <a:ea typeface="Happy Monkey"/>
                <a:cs typeface="Happy Monkey"/>
                <a:sym typeface="Happy Monkey"/>
              </a:rPr>
              <a:t>lower temperature</a:t>
            </a:r>
            <a:r>
              <a:rPr lang="en-GB" sz="1100">
                <a:latin typeface="Happy Monkey"/>
                <a:ea typeface="Happy Monkey"/>
                <a:cs typeface="Happy Monkey"/>
                <a:sym typeface="Happy Monkey"/>
              </a:rPr>
              <a:t> means that the particles have </a:t>
            </a:r>
            <a:r>
              <a:rPr lang="en-GB" sz="1100" b="1">
                <a:latin typeface="Happy Monkey"/>
                <a:ea typeface="Happy Monkey"/>
                <a:cs typeface="Happy Monkey"/>
                <a:sym typeface="Happy Monkey"/>
              </a:rPr>
              <a:t>less energy</a:t>
            </a:r>
            <a:r>
              <a:rPr lang="en-GB" sz="1100">
                <a:latin typeface="Happy Monkey"/>
                <a:ea typeface="Happy Monkey"/>
                <a:cs typeface="Happy Monkey"/>
                <a:sym typeface="Happy Monkey"/>
              </a:rPr>
              <a:t> and will collide with the wall of the container with a </a:t>
            </a:r>
            <a:r>
              <a:rPr lang="en-GB" sz="1100" b="1">
                <a:latin typeface="Happy Monkey"/>
                <a:ea typeface="Happy Monkey"/>
                <a:cs typeface="Happy Monkey"/>
                <a:sym typeface="Happy Monkey"/>
              </a:rPr>
              <a:t>smaller force</a:t>
            </a:r>
            <a:r>
              <a:rPr lang="en-GB" sz="1100">
                <a:latin typeface="Happy Monkey"/>
                <a:ea typeface="Happy Monkey"/>
                <a:cs typeface="Happy Monkey"/>
                <a:sym typeface="Happy Monkey"/>
              </a:rPr>
              <a:t>, exerting a </a:t>
            </a:r>
            <a:r>
              <a:rPr lang="en-GB" sz="1100" b="1">
                <a:latin typeface="Happy Monkey"/>
                <a:ea typeface="Happy Monkey"/>
                <a:cs typeface="Happy Monkey"/>
                <a:sym typeface="Happy Monkey"/>
              </a:rPr>
              <a:t>lower gas pressure.</a:t>
            </a:r>
            <a:endParaRPr sz="1100" b="1">
              <a:latin typeface="Happy Monkey"/>
              <a:ea typeface="Happy Monkey"/>
              <a:cs typeface="Happy Monkey"/>
              <a:sym typeface="Happy Monke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9EBD4-1050-468D-8064-9BC0C33BAB92}"/>
              </a:ext>
            </a:extLst>
          </p:cNvPr>
          <p:cNvSpPr>
            <a:spLocks noGrp="1"/>
          </p:cNvSpPr>
          <p:nvPr>
            <p:ph type="title"/>
          </p:nvPr>
        </p:nvSpPr>
        <p:spPr>
          <a:xfrm>
            <a:off x="257537" y="180097"/>
            <a:ext cx="7044600" cy="628795"/>
          </a:xfrm>
        </p:spPr>
        <p:txBody>
          <a:bodyPr/>
          <a:lstStyle/>
          <a:p>
            <a:pPr algn="ctr"/>
            <a:r>
              <a:rPr lang="en-GB" sz="2400" b="1" u="sng" dirty="0"/>
              <a:t>Revision QR codes and quiz link</a:t>
            </a:r>
            <a:r>
              <a:rPr lang="en-GB" sz="2400" b="1" dirty="0"/>
              <a:t>.</a:t>
            </a:r>
            <a:endParaRPr lang="en-GB" b="1" dirty="0"/>
          </a:p>
        </p:txBody>
      </p:sp>
      <p:sp>
        <p:nvSpPr>
          <p:cNvPr id="3" name="Text Placeholder 2">
            <a:extLst>
              <a:ext uri="{FF2B5EF4-FFF2-40B4-BE49-F238E27FC236}">
                <a16:creationId xmlns:a16="http://schemas.microsoft.com/office/drawing/2014/main" id="{54A08107-1502-4EE4-A901-10C3CCE94A81}"/>
              </a:ext>
            </a:extLst>
          </p:cNvPr>
          <p:cNvSpPr>
            <a:spLocks noGrp="1"/>
          </p:cNvSpPr>
          <p:nvPr>
            <p:ph type="body" idx="1"/>
          </p:nvPr>
        </p:nvSpPr>
        <p:spPr>
          <a:xfrm>
            <a:off x="101284" y="808892"/>
            <a:ext cx="7357100" cy="1459523"/>
          </a:xfrm>
        </p:spPr>
        <p:txBody>
          <a:bodyPr/>
          <a:lstStyle/>
          <a:p>
            <a:pPr marL="114307" indent="0">
              <a:buNone/>
            </a:pPr>
            <a:r>
              <a:rPr lang="en-GB" sz="1400" dirty="0"/>
              <a:t>The link below will take you to some online quizzes to help you revise, following the quiz it will go through all of the answers, this will help you spot any areas that might need a little extra work.</a:t>
            </a:r>
          </a:p>
          <a:p>
            <a:pPr marL="114307" indent="0">
              <a:buNone/>
            </a:pPr>
            <a:r>
              <a:rPr lang="en-GB" sz="1400" b="1" u="sng" dirty="0">
                <a:hlinkClick r:id="rId2"/>
              </a:rPr>
              <a:t> https://www.cgpbooks.co.uk/resources/cgp-s-free-online-10-minute-tests/free-ks3-science-online-10-minute-tests</a:t>
            </a:r>
            <a:endParaRPr lang="en-GB" sz="1400" b="1" u="sng" dirty="0"/>
          </a:p>
          <a:p>
            <a:pPr marL="114307" indent="0">
              <a:buNone/>
            </a:pPr>
            <a:r>
              <a:rPr lang="en-GB" sz="1400" dirty="0"/>
              <a:t> </a:t>
            </a:r>
            <a:endParaRPr lang="en-GB" sz="1600" dirty="0"/>
          </a:p>
        </p:txBody>
      </p:sp>
      <p:sp>
        <p:nvSpPr>
          <p:cNvPr id="4" name="Slide Number Placeholder 3">
            <a:extLst>
              <a:ext uri="{FF2B5EF4-FFF2-40B4-BE49-F238E27FC236}">
                <a16:creationId xmlns:a16="http://schemas.microsoft.com/office/drawing/2014/main" id="{3ACC7C87-9FDC-4477-8EA1-7A7CEA221629}"/>
              </a:ext>
            </a:extLst>
          </p:cNvPr>
          <p:cNvSpPr>
            <a:spLocks noGrp="1"/>
          </p:cNvSpPr>
          <p:nvPr>
            <p:ph type="sldNum" idx="12"/>
          </p:nvPr>
        </p:nvSpPr>
        <p:spPr/>
        <p:txBody>
          <a:bodyPr/>
          <a:lstStyle/>
          <a:p>
            <a:fld id="{00000000-1234-1234-1234-123412341234}" type="slidenum">
              <a:rPr lang="en-GB" smtClean="0"/>
              <a:pPr/>
              <a:t>4</a:t>
            </a:fld>
            <a:endParaRPr lang="en-GB"/>
          </a:p>
        </p:txBody>
      </p:sp>
      <p:graphicFrame>
        <p:nvGraphicFramePr>
          <p:cNvPr id="5" name="Table 4">
            <a:extLst>
              <a:ext uri="{FF2B5EF4-FFF2-40B4-BE49-F238E27FC236}">
                <a16:creationId xmlns:a16="http://schemas.microsoft.com/office/drawing/2014/main" id="{DD7208FD-6BAD-48E9-86BC-F928F90DD045}"/>
              </a:ext>
            </a:extLst>
          </p:cNvPr>
          <p:cNvGraphicFramePr>
            <a:graphicFrameLocks noGrp="1"/>
          </p:cNvGraphicFramePr>
          <p:nvPr>
            <p:extLst>
              <p:ext uri="{D42A27DB-BD31-4B8C-83A1-F6EECF244321}">
                <p14:modId xmlns:p14="http://schemas.microsoft.com/office/powerpoint/2010/main" val="263063696"/>
              </p:ext>
            </p:extLst>
          </p:nvPr>
        </p:nvGraphicFramePr>
        <p:xfrm>
          <a:off x="212644" y="2464621"/>
          <a:ext cx="7159830" cy="7819596"/>
        </p:xfrm>
        <a:graphic>
          <a:graphicData uri="http://schemas.openxmlformats.org/drawingml/2006/table">
            <a:tbl>
              <a:tblPr firstRow="1" bandRow="1">
                <a:tableStyleId>{5940675A-B579-460E-94D1-54222C63F5DA}</a:tableStyleId>
              </a:tblPr>
              <a:tblGrid>
                <a:gridCol w="1431966">
                  <a:extLst>
                    <a:ext uri="{9D8B030D-6E8A-4147-A177-3AD203B41FA5}">
                      <a16:colId xmlns:a16="http://schemas.microsoft.com/office/drawing/2014/main" val="2004610718"/>
                    </a:ext>
                  </a:extLst>
                </a:gridCol>
                <a:gridCol w="1431966">
                  <a:extLst>
                    <a:ext uri="{9D8B030D-6E8A-4147-A177-3AD203B41FA5}">
                      <a16:colId xmlns:a16="http://schemas.microsoft.com/office/drawing/2014/main" val="2440554451"/>
                    </a:ext>
                  </a:extLst>
                </a:gridCol>
                <a:gridCol w="1431966">
                  <a:extLst>
                    <a:ext uri="{9D8B030D-6E8A-4147-A177-3AD203B41FA5}">
                      <a16:colId xmlns:a16="http://schemas.microsoft.com/office/drawing/2014/main" val="4083778419"/>
                    </a:ext>
                  </a:extLst>
                </a:gridCol>
                <a:gridCol w="1431966">
                  <a:extLst>
                    <a:ext uri="{9D8B030D-6E8A-4147-A177-3AD203B41FA5}">
                      <a16:colId xmlns:a16="http://schemas.microsoft.com/office/drawing/2014/main" val="3952923346"/>
                    </a:ext>
                  </a:extLst>
                </a:gridCol>
                <a:gridCol w="1431966">
                  <a:extLst>
                    <a:ext uri="{9D8B030D-6E8A-4147-A177-3AD203B41FA5}">
                      <a16:colId xmlns:a16="http://schemas.microsoft.com/office/drawing/2014/main" val="2624573736"/>
                    </a:ext>
                  </a:extLst>
                </a:gridCol>
              </a:tblGrid>
              <a:tr h="350594">
                <a:tc gridSpan="5">
                  <a:txBody>
                    <a:bodyPr/>
                    <a:lstStyle/>
                    <a:p>
                      <a:pPr algn="ctr"/>
                      <a:r>
                        <a:rPr lang="en-GB" sz="1800" b="1" dirty="0"/>
                        <a:t>Biology</a:t>
                      </a: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8717320"/>
                  </a:ext>
                </a:extLst>
              </a:tr>
              <a:tr h="224077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dirty="0"/>
                        <a:t>Human skeleton and movement</a:t>
                      </a:r>
                    </a:p>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dirty="0"/>
                        <a:t>Gas exchange, breathing and respiration</a:t>
                      </a:r>
                    </a:p>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dirty="0"/>
                        <a:t>Cell organisation, types of cells</a:t>
                      </a:r>
                    </a:p>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dirty="0"/>
                        <a:t>Variation and adaptations</a:t>
                      </a:r>
                    </a:p>
                    <a:p>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dirty="0"/>
                        <a:t>Plant reproduction and photosynthesis.</a:t>
                      </a:r>
                    </a:p>
                    <a:p>
                      <a:endParaRPr lang="en-GB" dirty="0"/>
                    </a:p>
                  </a:txBody>
                  <a:tcPr/>
                </a:tc>
                <a:extLst>
                  <a:ext uri="{0D108BD9-81ED-4DB2-BD59-A6C34878D82A}">
                    <a16:rowId xmlns:a16="http://schemas.microsoft.com/office/drawing/2014/main" val="4179121387"/>
                  </a:ext>
                </a:extLst>
              </a:tr>
              <a:tr h="311416">
                <a:tc gridSpan="5">
                  <a:txBody>
                    <a:bodyPr/>
                    <a:lstStyle/>
                    <a:p>
                      <a:pPr algn="ctr"/>
                      <a:r>
                        <a:rPr lang="en-GB" sz="1800" b="1" dirty="0"/>
                        <a:t>Chemistry</a:t>
                      </a:r>
                    </a:p>
                  </a:txBody>
                  <a:tcPr/>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655565325"/>
                  </a:ext>
                </a:extLst>
              </a:tr>
              <a:tr h="224077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dirty="0"/>
                        <a:t>The periodic table</a:t>
                      </a:r>
                    </a:p>
                    <a:p>
                      <a:pPr algn="ctr"/>
                      <a:endParaRPr lang="en-GB" sz="1100" b="1"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dirty="0"/>
                        <a:t>Atoms, elements, compounds and mixtures.</a:t>
                      </a:r>
                    </a:p>
                    <a:p>
                      <a:pPr algn="ctr"/>
                      <a:endParaRPr lang="en-GB" sz="1100" b="1"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dirty="0"/>
                        <a:t>Solids, liquids and gases</a:t>
                      </a:r>
                    </a:p>
                    <a:p>
                      <a:pPr algn="ctr"/>
                      <a:endParaRPr lang="en-GB" sz="1100" b="1"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dirty="0"/>
                        <a:t>Separation techniques</a:t>
                      </a:r>
                    </a:p>
                    <a:p>
                      <a:pPr algn="ctr"/>
                      <a:endParaRPr lang="en-GB" sz="1100" b="1"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dirty="0"/>
                        <a:t>Physical and chemical changes and metal reactions.</a:t>
                      </a:r>
                    </a:p>
                    <a:p>
                      <a:pPr algn="ctr"/>
                      <a:endParaRPr lang="en-GB" sz="1100" b="1" dirty="0"/>
                    </a:p>
                  </a:txBody>
                  <a:tcPr/>
                </a:tc>
                <a:extLst>
                  <a:ext uri="{0D108BD9-81ED-4DB2-BD59-A6C34878D82A}">
                    <a16:rowId xmlns:a16="http://schemas.microsoft.com/office/drawing/2014/main" val="1655500595"/>
                  </a:ext>
                </a:extLst>
              </a:tr>
              <a:tr h="342576">
                <a:tc gridSpan="5">
                  <a:txBody>
                    <a:bodyPr/>
                    <a:lstStyle/>
                    <a:p>
                      <a:pPr algn="ctr"/>
                      <a:r>
                        <a:rPr lang="en-GB" sz="1800" b="1" dirty="0"/>
                        <a:t>Physics</a:t>
                      </a:r>
                    </a:p>
                  </a:txBody>
                  <a:tcPr/>
                </a:tc>
                <a:tc hMerge="1">
                  <a:txBody>
                    <a:bodyPr/>
                    <a:lstStyle/>
                    <a:p>
                      <a:endParaRPr lang="en-GB"/>
                    </a:p>
                  </a:txBody>
                  <a:tcPr/>
                </a:tc>
                <a:tc hMerge="1">
                  <a:txBody>
                    <a:bodyPr/>
                    <a:lstStyle/>
                    <a:p>
                      <a:endParaRPr lang="en-GB"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3621620247"/>
                  </a:ext>
                </a:extLst>
              </a:tr>
              <a:tr h="224077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dirty="0"/>
                        <a:t>Energy transfers and resources</a:t>
                      </a:r>
                    </a:p>
                    <a:p>
                      <a:pPr algn="ctr"/>
                      <a:endParaRPr lang="en-GB" sz="1100" b="1"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dirty="0"/>
                        <a:t>Space and gravity.</a:t>
                      </a:r>
                    </a:p>
                    <a:p>
                      <a:pPr algn="ctr"/>
                      <a:endParaRPr lang="en-GB" sz="1100" b="1"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dirty="0"/>
                        <a:t>Electrical circuits and static electricity</a:t>
                      </a:r>
                    </a:p>
                    <a:p>
                      <a:pPr algn="ctr"/>
                      <a:endParaRPr lang="en-GB" sz="1100" b="1"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dirty="0"/>
                        <a:t>Forces and motion</a:t>
                      </a:r>
                    </a:p>
                    <a:p>
                      <a:pPr algn="ctr"/>
                      <a:endParaRPr lang="en-GB" sz="1100" b="1"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100" b="1" dirty="0"/>
                        <a:t>The particle model and pressure.</a:t>
                      </a:r>
                    </a:p>
                    <a:p>
                      <a:pPr algn="ctr"/>
                      <a:endParaRPr lang="en-GB" sz="1100" b="1" dirty="0"/>
                    </a:p>
                  </a:txBody>
                  <a:tcPr/>
                </a:tc>
                <a:extLst>
                  <a:ext uri="{0D108BD9-81ED-4DB2-BD59-A6C34878D82A}">
                    <a16:rowId xmlns:a16="http://schemas.microsoft.com/office/drawing/2014/main" val="3699024998"/>
                  </a:ext>
                </a:extLst>
              </a:tr>
            </a:tbl>
          </a:graphicData>
        </a:graphic>
      </p:graphicFrame>
      <p:pic>
        <p:nvPicPr>
          <p:cNvPr id="6" name="Picture 5">
            <a:extLst>
              <a:ext uri="{FF2B5EF4-FFF2-40B4-BE49-F238E27FC236}">
                <a16:creationId xmlns:a16="http://schemas.microsoft.com/office/drawing/2014/main" id="{8DA2E162-D908-4647-B218-E7183EFF5A21}"/>
              </a:ext>
            </a:extLst>
          </p:cNvPr>
          <p:cNvPicPr>
            <a:picLocks noChangeAspect="1"/>
          </p:cNvPicPr>
          <p:nvPr/>
        </p:nvPicPr>
        <p:blipFill>
          <a:blip r:embed="rId3"/>
          <a:stretch>
            <a:fillRect/>
          </a:stretch>
        </p:blipFill>
        <p:spPr>
          <a:xfrm>
            <a:off x="3120490" y="3479890"/>
            <a:ext cx="1318694" cy="1318694"/>
          </a:xfrm>
          <a:prstGeom prst="rect">
            <a:avLst/>
          </a:prstGeom>
        </p:spPr>
      </p:pic>
      <p:pic>
        <p:nvPicPr>
          <p:cNvPr id="7" name="Picture 6">
            <a:extLst>
              <a:ext uri="{FF2B5EF4-FFF2-40B4-BE49-F238E27FC236}">
                <a16:creationId xmlns:a16="http://schemas.microsoft.com/office/drawing/2014/main" id="{D1B62EE2-23CE-48E1-BBB1-4FF25CD3BA7D}"/>
              </a:ext>
            </a:extLst>
          </p:cNvPr>
          <p:cNvPicPr>
            <a:picLocks noChangeAspect="1"/>
          </p:cNvPicPr>
          <p:nvPr/>
        </p:nvPicPr>
        <p:blipFill>
          <a:blip r:embed="rId3"/>
          <a:stretch>
            <a:fillRect/>
          </a:stretch>
        </p:blipFill>
        <p:spPr>
          <a:xfrm>
            <a:off x="239951" y="3471123"/>
            <a:ext cx="1327461" cy="1327461"/>
          </a:xfrm>
          <a:prstGeom prst="rect">
            <a:avLst/>
          </a:prstGeom>
        </p:spPr>
      </p:pic>
      <p:pic>
        <p:nvPicPr>
          <p:cNvPr id="8" name="Picture 7">
            <a:extLst>
              <a:ext uri="{FF2B5EF4-FFF2-40B4-BE49-F238E27FC236}">
                <a16:creationId xmlns:a16="http://schemas.microsoft.com/office/drawing/2014/main" id="{0CB08CC2-1D8F-48D8-BEAC-04FB7307DE88}"/>
              </a:ext>
            </a:extLst>
          </p:cNvPr>
          <p:cNvPicPr>
            <a:picLocks noChangeAspect="1"/>
          </p:cNvPicPr>
          <p:nvPr/>
        </p:nvPicPr>
        <p:blipFill>
          <a:blip r:embed="rId4"/>
          <a:stretch>
            <a:fillRect/>
          </a:stretch>
        </p:blipFill>
        <p:spPr>
          <a:xfrm>
            <a:off x="1796834" y="3587260"/>
            <a:ext cx="1158570" cy="1158570"/>
          </a:xfrm>
          <a:prstGeom prst="rect">
            <a:avLst/>
          </a:prstGeom>
        </p:spPr>
      </p:pic>
      <p:pic>
        <p:nvPicPr>
          <p:cNvPr id="10" name="Picture 9">
            <a:extLst>
              <a:ext uri="{FF2B5EF4-FFF2-40B4-BE49-F238E27FC236}">
                <a16:creationId xmlns:a16="http://schemas.microsoft.com/office/drawing/2014/main" id="{9A2EF3A3-CEBB-4BD9-ACD1-0CA8C6D6EDF0}"/>
              </a:ext>
            </a:extLst>
          </p:cNvPr>
          <p:cNvPicPr>
            <a:picLocks noChangeAspect="1"/>
          </p:cNvPicPr>
          <p:nvPr/>
        </p:nvPicPr>
        <p:blipFill>
          <a:blip r:embed="rId5"/>
          <a:stretch>
            <a:fillRect/>
          </a:stretch>
        </p:blipFill>
        <p:spPr>
          <a:xfrm>
            <a:off x="4594918" y="3479889"/>
            <a:ext cx="1318695" cy="1318695"/>
          </a:xfrm>
          <a:prstGeom prst="rect">
            <a:avLst/>
          </a:prstGeom>
        </p:spPr>
      </p:pic>
      <p:pic>
        <p:nvPicPr>
          <p:cNvPr id="11" name="Picture 10">
            <a:extLst>
              <a:ext uri="{FF2B5EF4-FFF2-40B4-BE49-F238E27FC236}">
                <a16:creationId xmlns:a16="http://schemas.microsoft.com/office/drawing/2014/main" id="{803A12F0-0FFE-4644-A08E-8B1EB85BDE8E}"/>
              </a:ext>
            </a:extLst>
          </p:cNvPr>
          <p:cNvPicPr>
            <a:picLocks noChangeAspect="1"/>
          </p:cNvPicPr>
          <p:nvPr/>
        </p:nvPicPr>
        <p:blipFill>
          <a:blip r:embed="rId4"/>
          <a:stretch>
            <a:fillRect/>
          </a:stretch>
        </p:blipFill>
        <p:spPr>
          <a:xfrm>
            <a:off x="6026651" y="3505957"/>
            <a:ext cx="1318695" cy="1318695"/>
          </a:xfrm>
          <a:prstGeom prst="rect">
            <a:avLst/>
          </a:prstGeom>
        </p:spPr>
      </p:pic>
      <p:pic>
        <p:nvPicPr>
          <p:cNvPr id="12" name="Picture 11">
            <a:extLst>
              <a:ext uri="{FF2B5EF4-FFF2-40B4-BE49-F238E27FC236}">
                <a16:creationId xmlns:a16="http://schemas.microsoft.com/office/drawing/2014/main" id="{6AB22D9D-DFB2-4959-B72E-E446866B9410}"/>
              </a:ext>
            </a:extLst>
          </p:cNvPr>
          <p:cNvPicPr>
            <a:picLocks noChangeAspect="1"/>
          </p:cNvPicPr>
          <p:nvPr/>
        </p:nvPicPr>
        <p:blipFill>
          <a:blip r:embed="rId6"/>
          <a:stretch>
            <a:fillRect/>
          </a:stretch>
        </p:blipFill>
        <p:spPr>
          <a:xfrm>
            <a:off x="257539" y="6152756"/>
            <a:ext cx="1318692" cy="1318692"/>
          </a:xfrm>
          <a:prstGeom prst="rect">
            <a:avLst/>
          </a:prstGeom>
        </p:spPr>
      </p:pic>
      <p:pic>
        <p:nvPicPr>
          <p:cNvPr id="13" name="Picture 12">
            <a:extLst>
              <a:ext uri="{FF2B5EF4-FFF2-40B4-BE49-F238E27FC236}">
                <a16:creationId xmlns:a16="http://schemas.microsoft.com/office/drawing/2014/main" id="{4ABDD228-CAB0-4FCC-933A-A81757C32257}"/>
              </a:ext>
            </a:extLst>
          </p:cNvPr>
          <p:cNvPicPr>
            <a:picLocks noChangeAspect="1"/>
          </p:cNvPicPr>
          <p:nvPr/>
        </p:nvPicPr>
        <p:blipFill>
          <a:blip r:embed="rId7"/>
          <a:stretch>
            <a:fillRect/>
          </a:stretch>
        </p:blipFill>
        <p:spPr>
          <a:xfrm>
            <a:off x="1666493" y="6182532"/>
            <a:ext cx="1271326" cy="1271326"/>
          </a:xfrm>
          <a:prstGeom prst="rect">
            <a:avLst/>
          </a:prstGeom>
        </p:spPr>
      </p:pic>
      <p:pic>
        <p:nvPicPr>
          <p:cNvPr id="14" name="Picture 13">
            <a:extLst>
              <a:ext uri="{FF2B5EF4-FFF2-40B4-BE49-F238E27FC236}">
                <a16:creationId xmlns:a16="http://schemas.microsoft.com/office/drawing/2014/main" id="{CBCF2F21-665C-45B5-8DE5-972EE6113222}"/>
              </a:ext>
            </a:extLst>
          </p:cNvPr>
          <p:cNvPicPr>
            <a:picLocks noChangeAspect="1"/>
          </p:cNvPicPr>
          <p:nvPr/>
        </p:nvPicPr>
        <p:blipFill>
          <a:blip r:embed="rId8"/>
          <a:stretch>
            <a:fillRect/>
          </a:stretch>
        </p:blipFill>
        <p:spPr>
          <a:xfrm>
            <a:off x="3115101" y="6182532"/>
            <a:ext cx="1339656" cy="1339656"/>
          </a:xfrm>
          <a:prstGeom prst="rect">
            <a:avLst/>
          </a:prstGeom>
        </p:spPr>
      </p:pic>
      <p:pic>
        <p:nvPicPr>
          <p:cNvPr id="15" name="Picture 14">
            <a:extLst>
              <a:ext uri="{FF2B5EF4-FFF2-40B4-BE49-F238E27FC236}">
                <a16:creationId xmlns:a16="http://schemas.microsoft.com/office/drawing/2014/main" id="{1F188F20-41FD-4D53-8602-3B49268DA3EF}"/>
              </a:ext>
            </a:extLst>
          </p:cNvPr>
          <p:cNvPicPr>
            <a:picLocks noChangeAspect="1"/>
          </p:cNvPicPr>
          <p:nvPr/>
        </p:nvPicPr>
        <p:blipFill>
          <a:blip r:embed="rId9"/>
          <a:stretch>
            <a:fillRect/>
          </a:stretch>
        </p:blipFill>
        <p:spPr>
          <a:xfrm>
            <a:off x="4529961" y="6165957"/>
            <a:ext cx="1387023" cy="1387023"/>
          </a:xfrm>
          <a:prstGeom prst="rect">
            <a:avLst/>
          </a:prstGeom>
        </p:spPr>
      </p:pic>
      <p:pic>
        <p:nvPicPr>
          <p:cNvPr id="16" name="Picture 15">
            <a:extLst>
              <a:ext uri="{FF2B5EF4-FFF2-40B4-BE49-F238E27FC236}">
                <a16:creationId xmlns:a16="http://schemas.microsoft.com/office/drawing/2014/main" id="{2B5A727E-4356-4C11-BBBD-EE3A9D74A6EC}"/>
              </a:ext>
            </a:extLst>
          </p:cNvPr>
          <p:cNvPicPr>
            <a:picLocks noChangeAspect="1"/>
          </p:cNvPicPr>
          <p:nvPr/>
        </p:nvPicPr>
        <p:blipFill>
          <a:blip r:embed="rId10"/>
          <a:stretch>
            <a:fillRect/>
          </a:stretch>
        </p:blipFill>
        <p:spPr>
          <a:xfrm>
            <a:off x="6028336" y="6217705"/>
            <a:ext cx="1318695" cy="1318695"/>
          </a:xfrm>
          <a:prstGeom prst="rect">
            <a:avLst/>
          </a:prstGeom>
        </p:spPr>
      </p:pic>
      <p:pic>
        <p:nvPicPr>
          <p:cNvPr id="17" name="Picture 16">
            <a:extLst>
              <a:ext uri="{FF2B5EF4-FFF2-40B4-BE49-F238E27FC236}">
                <a16:creationId xmlns:a16="http://schemas.microsoft.com/office/drawing/2014/main" id="{9C5D1FC1-9D98-44C1-925A-5856CA664840}"/>
              </a:ext>
            </a:extLst>
          </p:cNvPr>
          <p:cNvPicPr>
            <a:picLocks noChangeAspect="1"/>
          </p:cNvPicPr>
          <p:nvPr/>
        </p:nvPicPr>
        <p:blipFill>
          <a:blip r:embed="rId11"/>
          <a:stretch>
            <a:fillRect/>
          </a:stretch>
        </p:blipFill>
        <p:spPr>
          <a:xfrm>
            <a:off x="257540" y="8632185"/>
            <a:ext cx="1318691" cy="1318691"/>
          </a:xfrm>
          <a:prstGeom prst="rect">
            <a:avLst/>
          </a:prstGeom>
        </p:spPr>
      </p:pic>
      <p:pic>
        <p:nvPicPr>
          <p:cNvPr id="18" name="Picture 17">
            <a:extLst>
              <a:ext uri="{FF2B5EF4-FFF2-40B4-BE49-F238E27FC236}">
                <a16:creationId xmlns:a16="http://schemas.microsoft.com/office/drawing/2014/main" id="{D579508C-5AE5-48D5-A8A9-EFE6CA7FE3A6}"/>
              </a:ext>
            </a:extLst>
          </p:cNvPr>
          <p:cNvPicPr>
            <a:picLocks noChangeAspect="1"/>
          </p:cNvPicPr>
          <p:nvPr/>
        </p:nvPicPr>
        <p:blipFill>
          <a:blip r:embed="rId12"/>
          <a:stretch>
            <a:fillRect/>
          </a:stretch>
        </p:blipFill>
        <p:spPr>
          <a:xfrm>
            <a:off x="1707052" y="8629180"/>
            <a:ext cx="1271326" cy="1271326"/>
          </a:xfrm>
          <a:prstGeom prst="rect">
            <a:avLst/>
          </a:prstGeom>
        </p:spPr>
      </p:pic>
      <p:pic>
        <p:nvPicPr>
          <p:cNvPr id="19" name="Picture 18">
            <a:extLst>
              <a:ext uri="{FF2B5EF4-FFF2-40B4-BE49-F238E27FC236}">
                <a16:creationId xmlns:a16="http://schemas.microsoft.com/office/drawing/2014/main" id="{8956AC60-2EC9-4BEC-8D78-DBFBB90D06A1}"/>
              </a:ext>
            </a:extLst>
          </p:cNvPr>
          <p:cNvPicPr>
            <a:picLocks noChangeAspect="1"/>
          </p:cNvPicPr>
          <p:nvPr/>
        </p:nvPicPr>
        <p:blipFill>
          <a:blip r:embed="rId13"/>
          <a:stretch>
            <a:fillRect/>
          </a:stretch>
        </p:blipFill>
        <p:spPr>
          <a:xfrm>
            <a:off x="3153650" y="8649769"/>
            <a:ext cx="1301107" cy="1301107"/>
          </a:xfrm>
          <a:prstGeom prst="rect">
            <a:avLst/>
          </a:prstGeom>
        </p:spPr>
      </p:pic>
      <p:pic>
        <p:nvPicPr>
          <p:cNvPr id="20" name="Picture 19">
            <a:extLst>
              <a:ext uri="{FF2B5EF4-FFF2-40B4-BE49-F238E27FC236}">
                <a16:creationId xmlns:a16="http://schemas.microsoft.com/office/drawing/2014/main" id="{C3658020-C3BA-4A1D-89E7-B1A5F06209A4}"/>
              </a:ext>
            </a:extLst>
          </p:cNvPr>
          <p:cNvPicPr>
            <a:picLocks noChangeAspect="1"/>
          </p:cNvPicPr>
          <p:nvPr/>
        </p:nvPicPr>
        <p:blipFill>
          <a:blip r:embed="rId14"/>
          <a:stretch>
            <a:fillRect/>
          </a:stretch>
        </p:blipFill>
        <p:spPr>
          <a:xfrm>
            <a:off x="4596601" y="8697135"/>
            <a:ext cx="1253741" cy="1253741"/>
          </a:xfrm>
          <a:prstGeom prst="rect">
            <a:avLst/>
          </a:prstGeom>
        </p:spPr>
      </p:pic>
      <p:pic>
        <p:nvPicPr>
          <p:cNvPr id="21" name="Picture 20">
            <a:extLst>
              <a:ext uri="{FF2B5EF4-FFF2-40B4-BE49-F238E27FC236}">
                <a16:creationId xmlns:a16="http://schemas.microsoft.com/office/drawing/2014/main" id="{C9584387-0CA2-4B42-8F79-A2A700B8EC01}"/>
              </a:ext>
            </a:extLst>
          </p:cNvPr>
          <p:cNvPicPr>
            <a:picLocks noChangeAspect="1"/>
          </p:cNvPicPr>
          <p:nvPr/>
        </p:nvPicPr>
        <p:blipFill>
          <a:blip r:embed="rId15"/>
          <a:stretch>
            <a:fillRect/>
          </a:stretch>
        </p:blipFill>
        <p:spPr>
          <a:xfrm>
            <a:off x="5993166" y="8720819"/>
            <a:ext cx="1318695" cy="1318695"/>
          </a:xfrm>
          <a:prstGeom prst="rect">
            <a:avLst/>
          </a:prstGeom>
        </p:spPr>
      </p:pic>
    </p:spTree>
    <p:extLst>
      <p:ext uri="{BB962C8B-B14F-4D97-AF65-F5344CB8AC3E}">
        <p14:creationId xmlns:p14="http://schemas.microsoft.com/office/powerpoint/2010/main" val="1929865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73F9F1-616D-4771-95DF-78019C840BA5}"/>
              </a:ext>
            </a:extLst>
          </p:cNvPr>
          <p:cNvSpPr>
            <a:spLocks noGrp="1"/>
          </p:cNvSpPr>
          <p:nvPr>
            <p:ph type="sldNum" idx="12"/>
          </p:nvPr>
        </p:nvSpPr>
        <p:spPr/>
        <p:txBody>
          <a:bodyPr/>
          <a:lstStyle/>
          <a:p>
            <a:fld id="{00000000-1234-1234-1234-123412341234}" type="slidenum">
              <a:rPr lang="en-GB" smtClean="0"/>
              <a:pPr/>
              <a:t>5</a:t>
            </a:fld>
            <a:endParaRPr lang="en-GB"/>
          </a:p>
        </p:txBody>
      </p:sp>
      <p:pic>
        <p:nvPicPr>
          <p:cNvPr id="5" name="Picture 4">
            <a:extLst>
              <a:ext uri="{FF2B5EF4-FFF2-40B4-BE49-F238E27FC236}">
                <a16:creationId xmlns:a16="http://schemas.microsoft.com/office/drawing/2014/main" id="{5780DC3E-7270-4B1A-A045-E29611DCC87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28166" y="3646988"/>
            <a:ext cx="4136390" cy="4136390"/>
          </a:xfrm>
          <a:prstGeom prst="rect">
            <a:avLst/>
          </a:prstGeom>
          <a:noFill/>
          <a:ln>
            <a:noFill/>
          </a:ln>
        </p:spPr>
      </p:pic>
      <p:sp>
        <p:nvSpPr>
          <p:cNvPr id="8" name="Text Box 49">
            <a:extLst>
              <a:ext uri="{FF2B5EF4-FFF2-40B4-BE49-F238E27FC236}">
                <a16:creationId xmlns:a16="http://schemas.microsoft.com/office/drawing/2014/main" id="{59C18869-39AB-485B-AD41-918FE98DF4D1}"/>
              </a:ext>
            </a:extLst>
          </p:cNvPr>
          <p:cNvSpPr txBox="1">
            <a:spLocks noChangeArrowheads="1"/>
          </p:cNvSpPr>
          <p:nvPr/>
        </p:nvSpPr>
        <p:spPr bwMode="auto">
          <a:xfrm>
            <a:off x="1783397" y="1788759"/>
            <a:ext cx="3992880" cy="1225272"/>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en-GB" sz="7200" dirty="0">
                <a:effectLst/>
                <a:latin typeface="Calibri" panose="020F0502020204030204" pitchFamily="34" charset="0"/>
                <a:ea typeface="Calibri" panose="020F0502020204030204" pitchFamily="34" charset="0"/>
                <a:cs typeface="Times New Roman" panose="02020603050405020304" pitchFamily="18" charset="0"/>
              </a:rPr>
              <a:t>Biology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8147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12891"/>
          <a:stretch/>
        </p:blipFill>
        <p:spPr>
          <a:xfrm>
            <a:off x="1605875" y="3126075"/>
            <a:ext cx="4387500" cy="3822000"/>
          </a:xfrm>
          <a:prstGeom prst="rect">
            <a:avLst/>
          </a:prstGeom>
          <a:noFill/>
          <a:ln>
            <a:noFill/>
          </a:ln>
        </p:spPr>
      </p:pic>
      <p:sp>
        <p:nvSpPr>
          <p:cNvPr id="55" name="Google Shape;55;p13"/>
          <p:cNvSpPr/>
          <p:nvPr/>
        </p:nvSpPr>
        <p:spPr>
          <a:xfrm>
            <a:off x="238100" y="2380729"/>
            <a:ext cx="7044600" cy="5372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6" name="Google Shape;56;p13"/>
          <p:cNvSpPr txBox="1"/>
          <p:nvPr/>
        </p:nvSpPr>
        <p:spPr>
          <a:xfrm>
            <a:off x="0" y="3"/>
            <a:ext cx="7044600" cy="1125900"/>
          </a:xfrm>
          <a:prstGeom prst="rect">
            <a:avLst/>
          </a:prstGeom>
          <a:noFill/>
          <a:ln>
            <a:noFill/>
          </a:ln>
        </p:spPr>
        <p:txBody>
          <a:bodyPr spcFirstLastPara="1" wrap="square" lIns="91425" tIns="91425" rIns="91425" bIns="91425" anchor="t" anchorCtr="0">
            <a:noAutofit/>
          </a:bodyPr>
          <a:lstStyle/>
          <a:p>
            <a:r>
              <a:rPr lang="en-GB" sz="2400">
                <a:solidFill>
                  <a:srgbClr val="595959"/>
                </a:solidFill>
                <a:latin typeface="Fugaz One"/>
                <a:ea typeface="Fugaz One"/>
                <a:cs typeface="Fugaz One"/>
                <a:sym typeface="Fugaz One"/>
              </a:rPr>
              <a:t>What you need to know about ...</a:t>
            </a:r>
            <a:endParaRPr sz="2400">
              <a:solidFill>
                <a:srgbClr val="595959"/>
              </a:solidFill>
              <a:latin typeface="Fugaz One"/>
              <a:ea typeface="Fugaz One"/>
              <a:cs typeface="Fugaz One"/>
              <a:sym typeface="Fugaz One"/>
            </a:endParaRPr>
          </a:p>
        </p:txBody>
      </p:sp>
      <p:sp>
        <p:nvSpPr>
          <p:cNvPr id="57" name="Google Shape;57;p13"/>
          <p:cNvSpPr/>
          <p:nvPr/>
        </p:nvSpPr>
        <p:spPr>
          <a:xfrm>
            <a:off x="2717175" y="415500"/>
            <a:ext cx="4877100" cy="710400"/>
          </a:xfrm>
          <a:prstGeom prst="roundRect">
            <a:avLst>
              <a:gd name="adj" fmla="val 16667"/>
            </a:avLst>
          </a:prstGeom>
          <a:noFill/>
          <a:ln>
            <a:noFill/>
          </a:ln>
        </p:spPr>
        <p:txBody>
          <a:bodyPr spcFirstLastPara="1" wrap="square" lIns="91425" tIns="91425" rIns="91425" bIns="91425" anchor="ctr" anchorCtr="0">
            <a:noAutofit/>
          </a:bodyPr>
          <a:lstStyle/>
          <a:p>
            <a:pPr algn="ctr"/>
            <a:r>
              <a:rPr lang="en-GB" sz="1800">
                <a:latin typeface="Happy Monkey"/>
                <a:ea typeface="Happy Monkey"/>
                <a:cs typeface="Happy Monkey"/>
                <a:sym typeface="Happy Monkey"/>
              </a:rPr>
              <a:t>The Skeleton</a:t>
            </a:r>
            <a:endParaRPr sz="1800">
              <a:latin typeface="Happy Monkey"/>
              <a:ea typeface="Happy Monkey"/>
              <a:cs typeface="Happy Monkey"/>
              <a:sym typeface="Happy Monkey"/>
            </a:endParaRPr>
          </a:p>
        </p:txBody>
      </p:sp>
      <p:sp>
        <p:nvSpPr>
          <p:cNvPr id="58" name="Google Shape;58;p13"/>
          <p:cNvSpPr txBox="1"/>
          <p:nvPr/>
        </p:nvSpPr>
        <p:spPr>
          <a:xfrm>
            <a:off x="264250" y="2319800"/>
            <a:ext cx="7044600" cy="791700"/>
          </a:xfrm>
          <a:prstGeom prst="rect">
            <a:avLst/>
          </a:prstGeom>
          <a:noFill/>
          <a:ln>
            <a:noFill/>
          </a:ln>
        </p:spPr>
        <p:txBody>
          <a:bodyPr spcFirstLastPara="1" wrap="square" lIns="91425" tIns="91425" rIns="91425" bIns="91425" anchor="t" anchorCtr="0">
            <a:noAutofit/>
          </a:bodyPr>
          <a:lstStyle/>
          <a:p>
            <a:r>
              <a:rPr lang="en-GB" sz="1800">
                <a:latin typeface="Fugaz One"/>
                <a:ea typeface="Fugaz One"/>
                <a:cs typeface="Fugaz One"/>
                <a:sym typeface="Fugaz One"/>
              </a:rPr>
              <a:t>The skeleton</a:t>
            </a:r>
            <a:endParaRPr sz="1800">
              <a:latin typeface="Fugaz One"/>
              <a:ea typeface="Fugaz One"/>
              <a:cs typeface="Fugaz One"/>
              <a:sym typeface="Fugaz One"/>
            </a:endParaRPr>
          </a:p>
          <a:p>
            <a:endParaRPr sz="1600" b="1" u="sng">
              <a:latin typeface="Happy Monkey"/>
              <a:ea typeface="Happy Monkey"/>
              <a:cs typeface="Happy Monkey"/>
              <a:sym typeface="Happy Monkey"/>
            </a:endParaRPr>
          </a:p>
        </p:txBody>
      </p:sp>
      <p:cxnSp>
        <p:nvCxnSpPr>
          <p:cNvPr id="59" name="Google Shape;59;p13"/>
          <p:cNvCxnSpPr>
            <a:stCxn id="60" idx="1"/>
          </p:cNvCxnSpPr>
          <p:nvPr/>
        </p:nvCxnSpPr>
        <p:spPr>
          <a:xfrm rot="10800000">
            <a:off x="4187725" y="4121625"/>
            <a:ext cx="968400" cy="0"/>
          </a:xfrm>
          <a:prstGeom prst="straightConnector1">
            <a:avLst/>
          </a:prstGeom>
          <a:noFill/>
          <a:ln w="19050" cap="flat" cmpd="sng">
            <a:solidFill>
              <a:srgbClr val="595959"/>
            </a:solidFill>
            <a:prstDash val="solid"/>
            <a:round/>
            <a:headEnd type="none" w="med" len="med"/>
            <a:tailEnd type="stealth" w="med" len="med"/>
          </a:ln>
        </p:spPr>
      </p:cxnSp>
      <p:sp>
        <p:nvSpPr>
          <p:cNvPr id="60" name="Google Shape;60;p13"/>
          <p:cNvSpPr txBox="1"/>
          <p:nvPr/>
        </p:nvSpPr>
        <p:spPr>
          <a:xfrm>
            <a:off x="5156125" y="3947025"/>
            <a:ext cx="2178000" cy="349200"/>
          </a:xfrm>
          <a:prstGeom prst="rect">
            <a:avLst/>
          </a:prstGeom>
          <a:noFill/>
          <a:ln>
            <a:noFill/>
          </a:ln>
        </p:spPr>
        <p:txBody>
          <a:bodyPr spcFirstLastPara="1" wrap="square" lIns="91425" tIns="91425" rIns="91425" bIns="91425" anchor="ctr" anchorCtr="0">
            <a:noAutofit/>
          </a:bodyPr>
          <a:lstStyle/>
          <a:p>
            <a:r>
              <a:rPr lang="en-GB">
                <a:latin typeface="Happy Monkey"/>
                <a:ea typeface="Happy Monkey"/>
                <a:cs typeface="Happy Monkey"/>
                <a:sym typeface="Happy Monkey"/>
              </a:rPr>
              <a:t>Humerus</a:t>
            </a:r>
            <a:endParaRPr sz="1200">
              <a:latin typeface="Happy Monkey"/>
              <a:ea typeface="Happy Monkey"/>
              <a:cs typeface="Happy Monkey"/>
              <a:sym typeface="Happy Monkey"/>
            </a:endParaRPr>
          </a:p>
        </p:txBody>
      </p:sp>
      <p:sp>
        <p:nvSpPr>
          <p:cNvPr id="61" name="Google Shape;61;p13"/>
          <p:cNvSpPr/>
          <p:nvPr/>
        </p:nvSpPr>
        <p:spPr>
          <a:xfrm>
            <a:off x="264250" y="7899025"/>
            <a:ext cx="7044600" cy="26736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2" name="Google Shape;62;p13"/>
          <p:cNvSpPr txBox="1"/>
          <p:nvPr/>
        </p:nvSpPr>
        <p:spPr>
          <a:xfrm>
            <a:off x="277325" y="7899013"/>
            <a:ext cx="7044600" cy="615000"/>
          </a:xfrm>
          <a:prstGeom prst="rect">
            <a:avLst/>
          </a:prstGeom>
          <a:noFill/>
          <a:ln>
            <a:noFill/>
          </a:ln>
        </p:spPr>
        <p:txBody>
          <a:bodyPr spcFirstLastPara="1" wrap="square" lIns="91425" tIns="91425" rIns="91425" bIns="91425" anchor="t" anchorCtr="0">
            <a:noAutofit/>
          </a:bodyPr>
          <a:lstStyle/>
          <a:p>
            <a:r>
              <a:rPr lang="en-GB" sz="1800">
                <a:latin typeface="Fugaz One"/>
                <a:ea typeface="Fugaz One"/>
                <a:cs typeface="Fugaz One"/>
                <a:sym typeface="Fugaz One"/>
              </a:rPr>
              <a:t>Functions of the skeleton</a:t>
            </a:r>
            <a:endParaRPr sz="1800">
              <a:latin typeface="Fugaz One"/>
              <a:ea typeface="Fugaz One"/>
              <a:cs typeface="Fugaz One"/>
              <a:sym typeface="Fugaz One"/>
            </a:endParaRPr>
          </a:p>
          <a:p>
            <a:endParaRPr sz="1600" b="1" u="sng">
              <a:latin typeface="Happy Monkey"/>
              <a:ea typeface="Happy Monkey"/>
              <a:cs typeface="Happy Monkey"/>
              <a:sym typeface="Happy Monkey"/>
            </a:endParaRPr>
          </a:p>
        </p:txBody>
      </p:sp>
      <p:sp>
        <p:nvSpPr>
          <p:cNvPr id="63" name="Google Shape;63;p13"/>
          <p:cNvSpPr txBox="1"/>
          <p:nvPr/>
        </p:nvSpPr>
        <p:spPr>
          <a:xfrm>
            <a:off x="544850" y="9736526"/>
            <a:ext cx="1371300" cy="547500"/>
          </a:xfrm>
          <a:prstGeom prst="rect">
            <a:avLst/>
          </a:prstGeom>
          <a:noFill/>
          <a:ln>
            <a:noFill/>
          </a:ln>
        </p:spPr>
        <p:txBody>
          <a:bodyPr spcFirstLastPara="1" wrap="square" lIns="91425" tIns="91425" rIns="91425" bIns="91425" anchor="t" anchorCtr="0">
            <a:noAutofit/>
          </a:bodyPr>
          <a:lstStyle/>
          <a:p>
            <a:pPr algn="ctr"/>
            <a:r>
              <a:rPr lang="en-GB" sz="1200">
                <a:latin typeface="Happy Monkey"/>
                <a:ea typeface="Happy Monkey"/>
                <a:cs typeface="Happy Monkey"/>
                <a:sym typeface="Happy Monkey"/>
              </a:rPr>
              <a:t>Produce </a:t>
            </a:r>
            <a:endParaRPr sz="1200">
              <a:latin typeface="Happy Monkey"/>
              <a:ea typeface="Happy Monkey"/>
              <a:cs typeface="Happy Monkey"/>
              <a:sym typeface="Happy Monkey"/>
            </a:endParaRPr>
          </a:p>
          <a:p>
            <a:pPr algn="ctr"/>
            <a:r>
              <a:rPr lang="en-GB" sz="1200">
                <a:latin typeface="Happy Monkey"/>
                <a:ea typeface="Happy Monkey"/>
                <a:cs typeface="Happy Monkey"/>
                <a:sym typeface="Happy Monkey"/>
              </a:rPr>
              <a:t>blood cells</a:t>
            </a:r>
            <a:endParaRPr sz="1200">
              <a:latin typeface="Happy Monkey"/>
              <a:ea typeface="Happy Monkey"/>
              <a:cs typeface="Happy Monkey"/>
              <a:sym typeface="Happy Monkey"/>
            </a:endParaRPr>
          </a:p>
        </p:txBody>
      </p:sp>
      <p:pic>
        <p:nvPicPr>
          <p:cNvPr id="64" name="Google Shape;64;p13"/>
          <p:cNvPicPr preferRelativeResize="0"/>
          <p:nvPr/>
        </p:nvPicPr>
        <p:blipFill rotWithShape="1">
          <a:blip r:embed="rId4">
            <a:alphaModFix/>
          </a:blip>
          <a:srcRect b="15124"/>
          <a:stretch/>
        </p:blipFill>
        <p:spPr>
          <a:xfrm>
            <a:off x="671603" y="8541300"/>
            <a:ext cx="1117686" cy="1047527"/>
          </a:xfrm>
          <a:prstGeom prst="rect">
            <a:avLst/>
          </a:prstGeom>
          <a:noFill/>
          <a:ln>
            <a:noFill/>
          </a:ln>
        </p:spPr>
      </p:pic>
      <p:sp>
        <p:nvSpPr>
          <p:cNvPr id="65" name="Google Shape;65;p13"/>
          <p:cNvSpPr txBox="1"/>
          <p:nvPr/>
        </p:nvSpPr>
        <p:spPr>
          <a:xfrm>
            <a:off x="2235803" y="9736526"/>
            <a:ext cx="1371300" cy="547500"/>
          </a:xfrm>
          <a:prstGeom prst="rect">
            <a:avLst/>
          </a:prstGeom>
          <a:noFill/>
          <a:ln>
            <a:noFill/>
          </a:ln>
        </p:spPr>
        <p:txBody>
          <a:bodyPr spcFirstLastPara="1" wrap="square" lIns="91425" tIns="91425" rIns="91425" bIns="91425" anchor="t" anchorCtr="0">
            <a:noAutofit/>
          </a:bodyPr>
          <a:lstStyle/>
          <a:p>
            <a:pPr algn="ctr"/>
            <a:r>
              <a:rPr lang="en-GB" sz="1200">
                <a:latin typeface="Happy Monkey"/>
                <a:ea typeface="Happy Monkey"/>
                <a:cs typeface="Happy Monkey"/>
                <a:sym typeface="Happy Monkey"/>
              </a:rPr>
              <a:t>Protect organs</a:t>
            </a:r>
            <a:endParaRPr sz="1200">
              <a:latin typeface="Happy Monkey"/>
              <a:ea typeface="Happy Monkey"/>
              <a:cs typeface="Happy Monkey"/>
              <a:sym typeface="Happy Monkey"/>
            </a:endParaRPr>
          </a:p>
        </p:txBody>
      </p:sp>
      <p:sp>
        <p:nvSpPr>
          <p:cNvPr id="66" name="Google Shape;66;p13"/>
          <p:cNvSpPr txBox="1"/>
          <p:nvPr/>
        </p:nvSpPr>
        <p:spPr>
          <a:xfrm>
            <a:off x="3926755" y="9736526"/>
            <a:ext cx="1371300" cy="547500"/>
          </a:xfrm>
          <a:prstGeom prst="rect">
            <a:avLst/>
          </a:prstGeom>
          <a:noFill/>
          <a:ln>
            <a:noFill/>
          </a:ln>
        </p:spPr>
        <p:txBody>
          <a:bodyPr spcFirstLastPara="1" wrap="square" lIns="91425" tIns="91425" rIns="91425" bIns="91425" anchor="t" anchorCtr="0">
            <a:noAutofit/>
          </a:bodyPr>
          <a:lstStyle/>
          <a:p>
            <a:pPr algn="ctr"/>
            <a:r>
              <a:rPr lang="en-GB" sz="1200">
                <a:latin typeface="Happy Monkey"/>
                <a:ea typeface="Happy Monkey"/>
                <a:cs typeface="Happy Monkey"/>
                <a:sym typeface="Happy Monkey"/>
              </a:rPr>
              <a:t>Support of the body</a:t>
            </a:r>
            <a:endParaRPr sz="1200">
              <a:latin typeface="Happy Monkey"/>
              <a:ea typeface="Happy Monkey"/>
              <a:cs typeface="Happy Monkey"/>
              <a:sym typeface="Happy Monkey"/>
            </a:endParaRPr>
          </a:p>
        </p:txBody>
      </p:sp>
      <p:sp>
        <p:nvSpPr>
          <p:cNvPr id="67" name="Google Shape;67;p13"/>
          <p:cNvSpPr txBox="1"/>
          <p:nvPr/>
        </p:nvSpPr>
        <p:spPr>
          <a:xfrm>
            <a:off x="5617708" y="9736526"/>
            <a:ext cx="1371300" cy="547500"/>
          </a:xfrm>
          <a:prstGeom prst="rect">
            <a:avLst/>
          </a:prstGeom>
          <a:noFill/>
          <a:ln>
            <a:noFill/>
          </a:ln>
        </p:spPr>
        <p:txBody>
          <a:bodyPr spcFirstLastPara="1" wrap="square" lIns="91425" tIns="91425" rIns="91425" bIns="91425" anchor="t" anchorCtr="0">
            <a:noAutofit/>
          </a:bodyPr>
          <a:lstStyle/>
          <a:p>
            <a:pPr algn="ctr"/>
            <a:r>
              <a:rPr lang="en-GB" sz="1200">
                <a:latin typeface="Happy Monkey"/>
                <a:ea typeface="Happy Monkey"/>
                <a:cs typeface="Happy Monkey"/>
                <a:sym typeface="Happy Monkey"/>
              </a:rPr>
              <a:t>Allows movement</a:t>
            </a:r>
            <a:endParaRPr sz="1200">
              <a:latin typeface="Happy Monkey"/>
              <a:ea typeface="Happy Monkey"/>
              <a:cs typeface="Happy Monkey"/>
              <a:sym typeface="Happy Monkey"/>
            </a:endParaRPr>
          </a:p>
        </p:txBody>
      </p:sp>
      <p:pic>
        <p:nvPicPr>
          <p:cNvPr id="68" name="Google Shape;68;p13"/>
          <p:cNvPicPr preferRelativeResize="0"/>
          <p:nvPr/>
        </p:nvPicPr>
        <p:blipFill rotWithShape="1">
          <a:blip r:embed="rId5">
            <a:alphaModFix/>
          </a:blip>
          <a:srcRect l="13975" r="11884" b="13681"/>
          <a:stretch/>
        </p:blipFill>
        <p:spPr>
          <a:xfrm>
            <a:off x="5853489" y="8541300"/>
            <a:ext cx="899724" cy="1047526"/>
          </a:xfrm>
          <a:prstGeom prst="rect">
            <a:avLst/>
          </a:prstGeom>
          <a:noFill/>
          <a:ln>
            <a:noFill/>
          </a:ln>
        </p:spPr>
      </p:pic>
      <p:pic>
        <p:nvPicPr>
          <p:cNvPr id="69" name="Google Shape;69;p13"/>
          <p:cNvPicPr preferRelativeResize="0"/>
          <p:nvPr/>
        </p:nvPicPr>
        <p:blipFill rotWithShape="1">
          <a:blip r:embed="rId6">
            <a:alphaModFix/>
          </a:blip>
          <a:srcRect b="12831"/>
          <a:stretch/>
        </p:blipFill>
        <p:spPr>
          <a:xfrm>
            <a:off x="4011514" y="8601512"/>
            <a:ext cx="1201760" cy="1047526"/>
          </a:xfrm>
          <a:prstGeom prst="rect">
            <a:avLst/>
          </a:prstGeom>
          <a:noFill/>
          <a:ln>
            <a:noFill/>
          </a:ln>
        </p:spPr>
      </p:pic>
      <p:pic>
        <p:nvPicPr>
          <p:cNvPr id="70" name="Google Shape;70;p13"/>
          <p:cNvPicPr preferRelativeResize="0"/>
          <p:nvPr/>
        </p:nvPicPr>
        <p:blipFill rotWithShape="1">
          <a:blip r:embed="rId7">
            <a:alphaModFix/>
          </a:blip>
          <a:srcRect b="16749"/>
          <a:stretch/>
        </p:blipFill>
        <p:spPr>
          <a:xfrm>
            <a:off x="2271281" y="8601500"/>
            <a:ext cx="1258245" cy="1047526"/>
          </a:xfrm>
          <a:prstGeom prst="rect">
            <a:avLst/>
          </a:prstGeom>
          <a:noFill/>
          <a:ln>
            <a:noFill/>
          </a:ln>
        </p:spPr>
      </p:pic>
      <p:cxnSp>
        <p:nvCxnSpPr>
          <p:cNvPr id="71" name="Google Shape;71;p13"/>
          <p:cNvCxnSpPr/>
          <p:nvPr/>
        </p:nvCxnSpPr>
        <p:spPr>
          <a:xfrm rot="10800000">
            <a:off x="4082950" y="5559900"/>
            <a:ext cx="968400" cy="0"/>
          </a:xfrm>
          <a:prstGeom prst="straightConnector1">
            <a:avLst/>
          </a:prstGeom>
          <a:noFill/>
          <a:ln w="19050" cap="flat" cmpd="sng">
            <a:solidFill>
              <a:srgbClr val="595959"/>
            </a:solidFill>
            <a:prstDash val="solid"/>
            <a:round/>
            <a:headEnd type="none" w="med" len="med"/>
            <a:tailEnd type="stealth" w="med" len="med"/>
          </a:ln>
        </p:spPr>
      </p:cxnSp>
      <p:sp>
        <p:nvSpPr>
          <p:cNvPr id="72" name="Google Shape;72;p13"/>
          <p:cNvSpPr txBox="1"/>
          <p:nvPr/>
        </p:nvSpPr>
        <p:spPr>
          <a:xfrm>
            <a:off x="5051350" y="5385300"/>
            <a:ext cx="2178000" cy="349200"/>
          </a:xfrm>
          <a:prstGeom prst="rect">
            <a:avLst/>
          </a:prstGeom>
          <a:noFill/>
          <a:ln>
            <a:noFill/>
          </a:ln>
        </p:spPr>
        <p:txBody>
          <a:bodyPr spcFirstLastPara="1" wrap="square" lIns="91425" tIns="91425" rIns="91425" bIns="91425" anchor="ctr" anchorCtr="0">
            <a:noAutofit/>
          </a:bodyPr>
          <a:lstStyle/>
          <a:p>
            <a:r>
              <a:rPr lang="en-GB">
                <a:latin typeface="Happy Monkey"/>
                <a:ea typeface="Happy Monkey"/>
                <a:cs typeface="Happy Monkey"/>
                <a:sym typeface="Happy Monkey"/>
              </a:rPr>
              <a:t>Femur</a:t>
            </a:r>
            <a:endParaRPr sz="1200">
              <a:latin typeface="Happy Monkey"/>
              <a:ea typeface="Happy Monkey"/>
              <a:cs typeface="Happy Monkey"/>
              <a:sym typeface="Happy Monkey"/>
            </a:endParaRPr>
          </a:p>
        </p:txBody>
      </p:sp>
      <p:sp>
        <p:nvSpPr>
          <p:cNvPr id="73" name="Google Shape;73;p13"/>
          <p:cNvSpPr txBox="1"/>
          <p:nvPr/>
        </p:nvSpPr>
        <p:spPr>
          <a:xfrm>
            <a:off x="4937050" y="3146925"/>
            <a:ext cx="2178000" cy="349200"/>
          </a:xfrm>
          <a:prstGeom prst="rect">
            <a:avLst/>
          </a:prstGeom>
          <a:noFill/>
          <a:ln>
            <a:noFill/>
          </a:ln>
        </p:spPr>
        <p:txBody>
          <a:bodyPr spcFirstLastPara="1" wrap="square" lIns="91425" tIns="91425" rIns="91425" bIns="91425" anchor="ctr" anchorCtr="0">
            <a:noAutofit/>
          </a:bodyPr>
          <a:lstStyle/>
          <a:p>
            <a:r>
              <a:rPr lang="en-GB">
                <a:latin typeface="Happy Monkey"/>
                <a:ea typeface="Happy Monkey"/>
                <a:cs typeface="Happy Monkey"/>
                <a:sym typeface="Happy Monkey"/>
              </a:rPr>
              <a:t>Skull</a:t>
            </a:r>
            <a:endParaRPr sz="1200">
              <a:latin typeface="Happy Monkey"/>
              <a:ea typeface="Happy Monkey"/>
              <a:cs typeface="Happy Monkey"/>
              <a:sym typeface="Happy Monkey"/>
            </a:endParaRPr>
          </a:p>
        </p:txBody>
      </p:sp>
      <p:cxnSp>
        <p:nvCxnSpPr>
          <p:cNvPr id="74" name="Google Shape;74;p13"/>
          <p:cNvCxnSpPr/>
          <p:nvPr/>
        </p:nvCxnSpPr>
        <p:spPr>
          <a:xfrm rot="10800000">
            <a:off x="3926750" y="3321525"/>
            <a:ext cx="968400" cy="0"/>
          </a:xfrm>
          <a:prstGeom prst="straightConnector1">
            <a:avLst/>
          </a:prstGeom>
          <a:noFill/>
          <a:ln w="19050" cap="flat" cmpd="sng">
            <a:solidFill>
              <a:srgbClr val="595959"/>
            </a:solidFill>
            <a:prstDash val="solid"/>
            <a:round/>
            <a:headEnd type="none" w="med" len="med"/>
            <a:tailEnd type="stealth" w="med" len="med"/>
          </a:ln>
        </p:spPr>
      </p:cxnSp>
      <p:cxnSp>
        <p:nvCxnSpPr>
          <p:cNvPr id="75" name="Google Shape;75;p13"/>
          <p:cNvCxnSpPr/>
          <p:nvPr/>
        </p:nvCxnSpPr>
        <p:spPr>
          <a:xfrm rot="10800000">
            <a:off x="2561125" y="6188550"/>
            <a:ext cx="968400" cy="0"/>
          </a:xfrm>
          <a:prstGeom prst="straightConnector1">
            <a:avLst/>
          </a:prstGeom>
          <a:noFill/>
          <a:ln w="19050" cap="flat" cmpd="sng">
            <a:solidFill>
              <a:srgbClr val="595959"/>
            </a:solidFill>
            <a:prstDash val="solid"/>
            <a:round/>
            <a:headEnd type="stealth" w="med" len="med"/>
            <a:tailEnd type="none" w="med" len="med"/>
          </a:ln>
        </p:spPr>
      </p:cxnSp>
      <p:sp>
        <p:nvSpPr>
          <p:cNvPr id="76" name="Google Shape;76;p13"/>
          <p:cNvSpPr txBox="1"/>
          <p:nvPr/>
        </p:nvSpPr>
        <p:spPr>
          <a:xfrm>
            <a:off x="383125" y="6013950"/>
            <a:ext cx="2178000" cy="349200"/>
          </a:xfrm>
          <a:prstGeom prst="rect">
            <a:avLst/>
          </a:prstGeom>
          <a:noFill/>
          <a:ln>
            <a:noFill/>
          </a:ln>
        </p:spPr>
        <p:txBody>
          <a:bodyPr spcFirstLastPara="1" wrap="square" lIns="91425" tIns="91425" rIns="91425" bIns="91425" anchor="ctr" anchorCtr="0">
            <a:noAutofit/>
          </a:bodyPr>
          <a:lstStyle/>
          <a:p>
            <a:pPr algn="r"/>
            <a:r>
              <a:rPr lang="en-GB">
                <a:latin typeface="Happy Monkey"/>
                <a:ea typeface="Happy Monkey"/>
                <a:cs typeface="Happy Monkey"/>
                <a:sym typeface="Happy Monkey"/>
              </a:rPr>
              <a:t>Tibia and fibula</a:t>
            </a:r>
            <a:endParaRPr sz="1200">
              <a:latin typeface="Happy Monkey"/>
              <a:ea typeface="Happy Monkey"/>
              <a:cs typeface="Happy Monkey"/>
              <a:sym typeface="Happy Monkey"/>
            </a:endParaRPr>
          </a:p>
        </p:txBody>
      </p:sp>
      <p:sp>
        <p:nvSpPr>
          <p:cNvPr id="77" name="Google Shape;77;p13"/>
          <p:cNvSpPr txBox="1"/>
          <p:nvPr/>
        </p:nvSpPr>
        <p:spPr>
          <a:xfrm>
            <a:off x="238100" y="4613775"/>
            <a:ext cx="2178000" cy="349200"/>
          </a:xfrm>
          <a:prstGeom prst="rect">
            <a:avLst/>
          </a:prstGeom>
          <a:noFill/>
          <a:ln>
            <a:noFill/>
          </a:ln>
        </p:spPr>
        <p:txBody>
          <a:bodyPr spcFirstLastPara="1" wrap="square" lIns="91425" tIns="91425" rIns="91425" bIns="91425" anchor="ctr" anchorCtr="0">
            <a:noAutofit/>
          </a:bodyPr>
          <a:lstStyle/>
          <a:p>
            <a:pPr algn="r"/>
            <a:r>
              <a:rPr lang="en-GB">
                <a:latin typeface="Happy Monkey"/>
                <a:ea typeface="Happy Monkey"/>
                <a:cs typeface="Happy Monkey"/>
                <a:sym typeface="Happy Monkey"/>
              </a:rPr>
              <a:t>Radius and Ulna</a:t>
            </a:r>
            <a:endParaRPr sz="1200">
              <a:latin typeface="Happy Monkey"/>
              <a:ea typeface="Happy Monkey"/>
              <a:cs typeface="Happy Monkey"/>
              <a:sym typeface="Happy Monkey"/>
            </a:endParaRPr>
          </a:p>
        </p:txBody>
      </p:sp>
      <p:cxnSp>
        <p:nvCxnSpPr>
          <p:cNvPr id="78" name="Google Shape;78;p13"/>
          <p:cNvCxnSpPr/>
          <p:nvPr/>
        </p:nvCxnSpPr>
        <p:spPr>
          <a:xfrm rot="10800000">
            <a:off x="2408726" y="4788375"/>
            <a:ext cx="968400" cy="0"/>
          </a:xfrm>
          <a:prstGeom prst="straightConnector1">
            <a:avLst/>
          </a:prstGeom>
          <a:noFill/>
          <a:ln w="19050" cap="flat" cmpd="sng">
            <a:solidFill>
              <a:srgbClr val="595959"/>
            </a:solidFill>
            <a:prstDash val="solid"/>
            <a:round/>
            <a:headEnd type="stealth" w="med" len="med"/>
            <a:tailEnd type="none" w="med" len="med"/>
          </a:ln>
        </p:spPr>
      </p:cxnSp>
      <p:cxnSp>
        <p:nvCxnSpPr>
          <p:cNvPr id="79" name="Google Shape;79;p13"/>
          <p:cNvCxnSpPr/>
          <p:nvPr/>
        </p:nvCxnSpPr>
        <p:spPr>
          <a:xfrm rot="10800000">
            <a:off x="4082950" y="4702650"/>
            <a:ext cx="968400" cy="0"/>
          </a:xfrm>
          <a:prstGeom prst="straightConnector1">
            <a:avLst/>
          </a:prstGeom>
          <a:noFill/>
          <a:ln w="19050" cap="flat" cmpd="sng">
            <a:solidFill>
              <a:srgbClr val="595959"/>
            </a:solidFill>
            <a:prstDash val="solid"/>
            <a:round/>
            <a:headEnd type="none" w="med" len="med"/>
            <a:tailEnd type="stealth" w="med" len="med"/>
          </a:ln>
        </p:spPr>
      </p:cxnSp>
      <p:sp>
        <p:nvSpPr>
          <p:cNvPr id="80" name="Google Shape;80;p13"/>
          <p:cNvSpPr txBox="1"/>
          <p:nvPr/>
        </p:nvSpPr>
        <p:spPr>
          <a:xfrm>
            <a:off x="5051350" y="4528051"/>
            <a:ext cx="2178000" cy="349200"/>
          </a:xfrm>
          <a:prstGeom prst="rect">
            <a:avLst/>
          </a:prstGeom>
          <a:noFill/>
          <a:ln>
            <a:noFill/>
          </a:ln>
        </p:spPr>
        <p:txBody>
          <a:bodyPr spcFirstLastPara="1" wrap="square" lIns="91425" tIns="91425" rIns="91425" bIns="91425" anchor="ctr" anchorCtr="0">
            <a:noAutofit/>
          </a:bodyPr>
          <a:lstStyle/>
          <a:p>
            <a:r>
              <a:rPr lang="en-GB">
                <a:latin typeface="Happy Monkey"/>
                <a:ea typeface="Happy Monkey"/>
                <a:cs typeface="Happy Monkey"/>
                <a:sym typeface="Happy Monkey"/>
              </a:rPr>
              <a:t>Pelvis</a:t>
            </a:r>
            <a:endParaRPr sz="1200">
              <a:latin typeface="Happy Monkey"/>
              <a:ea typeface="Happy Monkey"/>
              <a:cs typeface="Happy Monkey"/>
              <a:sym typeface="Happy Monkey"/>
            </a:endParaRPr>
          </a:p>
        </p:txBody>
      </p:sp>
      <p:cxnSp>
        <p:nvCxnSpPr>
          <p:cNvPr id="81" name="Google Shape;81;p13"/>
          <p:cNvCxnSpPr/>
          <p:nvPr/>
        </p:nvCxnSpPr>
        <p:spPr>
          <a:xfrm rot="10800000">
            <a:off x="2638700" y="4121625"/>
            <a:ext cx="968400" cy="0"/>
          </a:xfrm>
          <a:prstGeom prst="straightConnector1">
            <a:avLst/>
          </a:prstGeom>
          <a:noFill/>
          <a:ln w="19050" cap="flat" cmpd="sng">
            <a:solidFill>
              <a:srgbClr val="595959"/>
            </a:solidFill>
            <a:prstDash val="solid"/>
            <a:round/>
            <a:headEnd type="stealth" w="med" len="med"/>
            <a:tailEnd type="none" w="med" len="med"/>
          </a:ln>
        </p:spPr>
      </p:cxnSp>
      <p:sp>
        <p:nvSpPr>
          <p:cNvPr id="82" name="Google Shape;82;p13"/>
          <p:cNvSpPr txBox="1"/>
          <p:nvPr/>
        </p:nvSpPr>
        <p:spPr>
          <a:xfrm>
            <a:off x="460700" y="3947025"/>
            <a:ext cx="2178000" cy="349200"/>
          </a:xfrm>
          <a:prstGeom prst="rect">
            <a:avLst/>
          </a:prstGeom>
          <a:noFill/>
          <a:ln>
            <a:noFill/>
          </a:ln>
        </p:spPr>
        <p:txBody>
          <a:bodyPr spcFirstLastPara="1" wrap="square" lIns="91425" tIns="91425" rIns="91425" bIns="91425" anchor="ctr" anchorCtr="0">
            <a:noAutofit/>
          </a:bodyPr>
          <a:lstStyle/>
          <a:p>
            <a:pPr algn="r"/>
            <a:r>
              <a:rPr lang="en-GB">
                <a:latin typeface="Happy Monkey"/>
                <a:ea typeface="Happy Monkey"/>
                <a:cs typeface="Happy Monkey"/>
                <a:sym typeface="Happy Monkey"/>
              </a:rPr>
              <a:t>Rib cage</a:t>
            </a:r>
            <a:endParaRPr sz="1200">
              <a:latin typeface="Happy Monkey"/>
              <a:ea typeface="Happy Monkey"/>
              <a:cs typeface="Happy Monkey"/>
              <a:sym typeface="Happy Monkey"/>
            </a:endParaRPr>
          </a:p>
        </p:txBody>
      </p:sp>
      <p:cxnSp>
        <p:nvCxnSpPr>
          <p:cNvPr id="83" name="Google Shape;83;p13"/>
          <p:cNvCxnSpPr/>
          <p:nvPr/>
        </p:nvCxnSpPr>
        <p:spPr>
          <a:xfrm rot="10800000">
            <a:off x="2849601" y="3657225"/>
            <a:ext cx="968400" cy="0"/>
          </a:xfrm>
          <a:prstGeom prst="straightConnector1">
            <a:avLst/>
          </a:prstGeom>
          <a:noFill/>
          <a:ln w="19050" cap="flat" cmpd="sng">
            <a:solidFill>
              <a:srgbClr val="595959"/>
            </a:solidFill>
            <a:prstDash val="solid"/>
            <a:round/>
            <a:headEnd type="stealth" w="med" len="med"/>
            <a:tailEnd type="none" w="med" len="med"/>
          </a:ln>
        </p:spPr>
      </p:cxnSp>
      <p:sp>
        <p:nvSpPr>
          <p:cNvPr id="84" name="Google Shape;84;p13"/>
          <p:cNvSpPr txBox="1"/>
          <p:nvPr/>
        </p:nvSpPr>
        <p:spPr>
          <a:xfrm>
            <a:off x="671601" y="3482625"/>
            <a:ext cx="2178000" cy="349200"/>
          </a:xfrm>
          <a:prstGeom prst="rect">
            <a:avLst/>
          </a:prstGeom>
          <a:noFill/>
          <a:ln>
            <a:noFill/>
          </a:ln>
        </p:spPr>
        <p:txBody>
          <a:bodyPr spcFirstLastPara="1" wrap="square" lIns="91425" tIns="91425" rIns="91425" bIns="91425" anchor="ctr" anchorCtr="0">
            <a:noAutofit/>
          </a:bodyPr>
          <a:lstStyle/>
          <a:p>
            <a:pPr algn="r"/>
            <a:r>
              <a:rPr lang="en-GB">
                <a:latin typeface="Happy Monkey"/>
                <a:ea typeface="Happy Monkey"/>
                <a:cs typeface="Happy Monkey"/>
                <a:sym typeface="Happy Monkey"/>
              </a:rPr>
              <a:t>Vertebrae</a:t>
            </a:r>
            <a:endParaRPr sz="1200">
              <a:latin typeface="Happy Monkey"/>
              <a:ea typeface="Happy Monkey"/>
              <a:cs typeface="Happy Monkey"/>
              <a:sym typeface="Happy Monkey"/>
            </a:endParaRPr>
          </a:p>
        </p:txBody>
      </p:sp>
      <p:sp>
        <p:nvSpPr>
          <p:cNvPr id="85" name="Google Shape;85;p13"/>
          <p:cNvSpPr/>
          <p:nvPr/>
        </p:nvSpPr>
        <p:spPr>
          <a:xfrm>
            <a:off x="225025" y="1138965"/>
            <a:ext cx="7044600" cy="1145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6" name="Google Shape;86;p13"/>
          <p:cNvSpPr txBox="1"/>
          <p:nvPr/>
        </p:nvSpPr>
        <p:spPr>
          <a:xfrm>
            <a:off x="251175" y="1125986"/>
            <a:ext cx="7044600" cy="1145400"/>
          </a:xfrm>
          <a:prstGeom prst="rect">
            <a:avLst/>
          </a:prstGeom>
          <a:noFill/>
          <a:ln>
            <a:noFill/>
          </a:ln>
        </p:spPr>
        <p:txBody>
          <a:bodyPr spcFirstLastPara="1" wrap="square" lIns="91425" tIns="91425" rIns="91425" bIns="91425" anchor="t" anchorCtr="0">
            <a:noAutofit/>
          </a:bodyPr>
          <a:lstStyle/>
          <a:p>
            <a:r>
              <a:rPr lang="en-GB" sz="1800">
                <a:latin typeface="Fugaz One"/>
                <a:ea typeface="Fugaz One"/>
                <a:cs typeface="Fugaz One"/>
                <a:sym typeface="Fugaz One"/>
              </a:rPr>
              <a:t>Bones</a:t>
            </a:r>
            <a:endParaRPr sz="1800">
              <a:latin typeface="Fugaz One"/>
              <a:ea typeface="Fugaz One"/>
              <a:cs typeface="Fugaz One"/>
              <a:sym typeface="Fugaz One"/>
            </a:endParaRPr>
          </a:p>
          <a:p>
            <a:pPr>
              <a:buClr>
                <a:schemeClr val="dk1"/>
              </a:buClr>
              <a:buSzPts val="1100"/>
            </a:pPr>
            <a:r>
              <a:rPr lang="en-GB" sz="1600" b="1" u="sng">
                <a:solidFill>
                  <a:schemeClr val="dk1"/>
                </a:solidFill>
                <a:latin typeface="Happy Monkey"/>
                <a:ea typeface="Happy Monkey"/>
                <a:cs typeface="Happy Monkey"/>
                <a:sym typeface="Happy Monkey"/>
              </a:rPr>
              <a:t>Bones are a living tissue, they require a blood supply and can repair themselves</a:t>
            </a:r>
            <a:endParaRPr sz="1800">
              <a:latin typeface="Fugaz One"/>
              <a:ea typeface="Fugaz One"/>
              <a:cs typeface="Fugaz One"/>
              <a:sym typeface="Fugaz One"/>
            </a:endParaRPr>
          </a:p>
          <a:p>
            <a:endParaRPr sz="1600" b="1" u="sng">
              <a:latin typeface="Happy Monkey"/>
              <a:ea typeface="Happy Monkey"/>
              <a:cs typeface="Happy Monkey"/>
              <a:sym typeface="Happy Monkey"/>
            </a:endParaRPr>
          </a:p>
        </p:txBody>
      </p:sp>
      <p:sp>
        <p:nvSpPr>
          <p:cNvPr id="2" name="Slide Number Placeholder 1">
            <a:extLst>
              <a:ext uri="{FF2B5EF4-FFF2-40B4-BE49-F238E27FC236}">
                <a16:creationId xmlns:a16="http://schemas.microsoft.com/office/drawing/2014/main" id="{CC4ACD40-6A54-492C-803A-5205D7BA4221}"/>
              </a:ext>
            </a:extLst>
          </p:cNvPr>
          <p:cNvSpPr>
            <a:spLocks noGrp="1"/>
          </p:cNvSpPr>
          <p:nvPr>
            <p:ph type="sldNum" idx="12"/>
          </p:nvPr>
        </p:nvSpPr>
        <p:spPr/>
        <p:txBody>
          <a:bodyPr/>
          <a:lstStyle/>
          <a:p>
            <a:fld id="{00000000-1234-1234-1234-123412341234}" type="slidenum">
              <a:rPr lang="en-GB" smtClean="0"/>
              <a:pPr/>
              <a:t>6</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44625" y="1173225"/>
            <a:ext cx="7044600" cy="1770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447">
              <a:defRPr/>
            </a:pPr>
            <a:endParaRPr/>
          </a:p>
        </p:txBody>
      </p:sp>
      <p:sp>
        <p:nvSpPr>
          <p:cNvPr id="55" name="Google Shape;55;p13"/>
          <p:cNvSpPr txBox="1"/>
          <p:nvPr/>
        </p:nvSpPr>
        <p:spPr>
          <a:xfrm>
            <a:off x="0" y="3"/>
            <a:ext cx="7044600" cy="1125900"/>
          </a:xfrm>
          <a:prstGeom prst="rect">
            <a:avLst/>
          </a:prstGeom>
          <a:noFill/>
          <a:ln>
            <a:noFill/>
          </a:ln>
        </p:spPr>
        <p:txBody>
          <a:bodyPr spcFirstLastPara="1" wrap="square" lIns="91425" tIns="91425" rIns="91425" bIns="91425" anchor="t" anchorCtr="0">
            <a:noAutofit/>
          </a:bodyPr>
          <a:lstStyle/>
          <a:p>
            <a:pPr defTabSz="914447">
              <a:defRPr/>
            </a:pPr>
            <a:r>
              <a:rPr lang="en-GB" sz="2400">
                <a:solidFill>
                  <a:srgbClr val="595959"/>
                </a:solidFill>
                <a:latin typeface="Fugaz One"/>
                <a:ea typeface="Fugaz One"/>
                <a:cs typeface="Fugaz One"/>
                <a:sym typeface="Fugaz One"/>
              </a:rPr>
              <a:t>What you need to know about ...</a:t>
            </a:r>
            <a:endParaRPr sz="2400">
              <a:solidFill>
                <a:srgbClr val="595959"/>
              </a:solidFill>
              <a:latin typeface="Fugaz One"/>
              <a:ea typeface="Fugaz One"/>
              <a:cs typeface="Fugaz One"/>
              <a:sym typeface="Fugaz One"/>
            </a:endParaRPr>
          </a:p>
        </p:txBody>
      </p:sp>
      <p:sp>
        <p:nvSpPr>
          <p:cNvPr id="56" name="Google Shape;56;p13"/>
          <p:cNvSpPr/>
          <p:nvPr/>
        </p:nvSpPr>
        <p:spPr>
          <a:xfrm>
            <a:off x="2717175" y="415500"/>
            <a:ext cx="4877100" cy="710400"/>
          </a:xfrm>
          <a:prstGeom prst="roundRect">
            <a:avLst>
              <a:gd name="adj" fmla="val 16667"/>
            </a:avLst>
          </a:prstGeom>
          <a:noFill/>
          <a:ln>
            <a:noFill/>
          </a:ln>
        </p:spPr>
        <p:txBody>
          <a:bodyPr spcFirstLastPara="1" wrap="square" lIns="91425" tIns="91425" rIns="91425" bIns="91425" anchor="ctr" anchorCtr="0">
            <a:noAutofit/>
          </a:bodyPr>
          <a:lstStyle/>
          <a:p>
            <a:pPr algn="ctr" defTabSz="914447">
              <a:defRPr/>
            </a:pPr>
            <a:r>
              <a:rPr lang="en-GB" sz="1800">
                <a:latin typeface="Happy Monkey"/>
                <a:ea typeface="Happy Monkey"/>
                <a:cs typeface="Happy Monkey"/>
                <a:sym typeface="Happy Monkey"/>
              </a:rPr>
              <a:t>Joints</a:t>
            </a:r>
            <a:endParaRPr sz="1800">
              <a:latin typeface="Happy Monkey"/>
              <a:ea typeface="Happy Monkey"/>
              <a:cs typeface="Happy Monkey"/>
              <a:sym typeface="Happy Monkey"/>
            </a:endParaRPr>
          </a:p>
        </p:txBody>
      </p:sp>
      <p:sp>
        <p:nvSpPr>
          <p:cNvPr id="57" name="Google Shape;57;p13"/>
          <p:cNvSpPr txBox="1"/>
          <p:nvPr/>
        </p:nvSpPr>
        <p:spPr>
          <a:xfrm>
            <a:off x="270775" y="1125900"/>
            <a:ext cx="3509100" cy="1049100"/>
          </a:xfrm>
          <a:prstGeom prst="rect">
            <a:avLst/>
          </a:prstGeom>
          <a:noFill/>
          <a:ln>
            <a:noFill/>
          </a:ln>
        </p:spPr>
        <p:txBody>
          <a:bodyPr spcFirstLastPara="1" wrap="square" lIns="91425" tIns="91425" rIns="91425" bIns="91425" anchor="t" anchorCtr="0">
            <a:noAutofit/>
          </a:bodyPr>
          <a:lstStyle/>
          <a:p>
            <a:pPr defTabSz="914447">
              <a:defRPr/>
            </a:pPr>
            <a:r>
              <a:rPr lang="en-GB" sz="1800">
                <a:latin typeface="Fugaz One"/>
                <a:ea typeface="Fugaz One"/>
                <a:cs typeface="Fugaz One"/>
                <a:sym typeface="Fugaz One"/>
              </a:rPr>
              <a:t>Joints</a:t>
            </a:r>
            <a:endParaRPr sz="1800">
              <a:latin typeface="Fugaz One"/>
              <a:ea typeface="Fugaz One"/>
              <a:cs typeface="Fugaz One"/>
              <a:sym typeface="Fugaz One"/>
            </a:endParaRPr>
          </a:p>
          <a:p>
            <a:pPr defTabSz="914447">
              <a:buSzPts val="1100"/>
              <a:defRPr/>
            </a:pPr>
            <a:r>
              <a:rPr lang="en-GB" sz="1600" b="1" u="sng">
                <a:latin typeface="Happy Monkey"/>
                <a:ea typeface="Happy Monkey"/>
                <a:cs typeface="Happy Monkey"/>
                <a:sym typeface="Happy Monkey"/>
              </a:rPr>
              <a:t>A joint is a place in the body at which two bones meet</a:t>
            </a:r>
            <a:endParaRPr sz="1600" b="1" u="sng">
              <a:latin typeface="Happy Monkey"/>
              <a:ea typeface="Happy Monkey"/>
              <a:cs typeface="Happy Monkey"/>
              <a:sym typeface="Happy Monkey"/>
            </a:endParaRPr>
          </a:p>
          <a:p>
            <a:pPr defTabSz="914447">
              <a:defRPr/>
            </a:pPr>
            <a:endParaRPr sz="1600" b="1" u="sng">
              <a:latin typeface="Happy Monkey"/>
              <a:ea typeface="Happy Monkey"/>
              <a:cs typeface="Happy Monkey"/>
              <a:sym typeface="Happy Monkey"/>
            </a:endParaRPr>
          </a:p>
        </p:txBody>
      </p:sp>
      <p:sp>
        <p:nvSpPr>
          <p:cNvPr id="58" name="Google Shape;58;p13"/>
          <p:cNvSpPr/>
          <p:nvPr/>
        </p:nvSpPr>
        <p:spPr>
          <a:xfrm>
            <a:off x="264250" y="7899025"/>
            <a:ext cx="7044600" cy="2673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447">
              <a:defRPr/>
            </a:pPr>
            <a:endParaRPr/>
          </a:p>
        </p:txBody>
      </p:sp>
      <p:sp>
        <p:nvSpPr>
          <p:cNvPr id="59" name="Google Shape;59;p13"/>
          <p:cNvSpPr txBox="1"/>
          <p:nvPr/>
        </p:nvSpPr>
        <p:spPr>
          <a:xfrm>
            <a:off x="277325" y="7899013"/>
            <a:ext cx="7044600" cy="615000"/>
          </a:xfrm>
          <a:prstGeom prst="rect">
            <a:avLst/>
          </a:prstGeom>
          <a:noFill/>
          <a:ln>
            <a:noFill/>
          </a:ln>
        </p:spPr>
        <p:txBody>
          <a:bodyPr spcFirstLastPara="1" wrap="square" lIns="91425" tIns="91425" rIns="91425" bIns="91425" anchor="t" anchorCtr="0">
            <a:noAutofit/>
          </a:bodyPr>
          <a:lstStyle/>
          <a:p>
            <a:pPr defTabSz="914447">
              <a:defRPr/>
            </a:pPr>
            <a:r>
              <a:rPr lang="en-GB" sz="1800">
                <a:latin typeface="Fugaz One"/>
                <a:ea typeface="Fugaz One"/>
                <a:cs typeface="Fugaz One"/>
                <a:sym typeface="Fugaz One"/>
              </a:rPr>
              <a:t>Types of Joints</a:t>
            </a:r>
            <a:endParaRPr sz="1800">
              <a:latin typeface="Fugaz One"/>
              <a:ea typeface="Fugaz One"/>
              <a:cs typeface="Fugaz One"/>
              <a:sym typeface="Fugaz One"/>
            </a:endParaRPr>
          </a:p>
          <a:p>
            <a:pPr defTabSz="914447">
              <a:defRPr/>
            </a:pPr>
            <a:endParaRPr sz="1600" b="1" u="sng">
              <a:latin typeface="Happy Monkey"/>
              <a:ea typeface="Happy Monkey"/>
              <a:cs typeface="Happy Monkey"/>
              <a:sym typeface="Happy Monkey"/>
            </a:endParaRPr>
          </a:p>
        </p:txBody>
      </p:sp>
      <p:sp>
        <p:nvSpPr>
          <p:cNvPr id="60" name="Google Shape;60;p13"/>
          <p:cNvSpPr/>
          <p:nvPr/>
        </p:nvSpPr>
        <p:spPr>
          <a:xfrm>
            <a:off x="244625" y="3056238"/>
            <a:ext cx="2290200" cy="47820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defTabSz="914447">
              <a:defRPr/>
            </a:pPr>
            <a:endParaRPr/>
          </a:p>
        </p:txBody>
      </p:sp>
      <p:sp>
        <p:nvSpPr>
          <p:cNvPr id="61" name="Google Shape;61;p13"/>
          <p:cNvSpPr txBox="1"/>
          <p:nvPr/>
        </p:nvSpPr>
        <p:spPr>
          <a:xfrm>
            <a:off x="270024" y="3198447"/>
            <a:ext cx="2264700" cy="2130600"/>
          </a:xfrm>
          <a:prstGeom prst="rect">
            <a:avLst/>
          </a:prstGeom>
          <a:noFill/>
          <a:ln>
            <a:noFill/>
          </a:ln>
        </p:spPr>
        <p:txBody>
          <a:bodyPr spcFirstLastPara="1" wrap="square" lIns="91425" tIns="91425" rIns="91425" bIns="91425" anchor="t" anchorCtr="0">
            <a:noAutofit/>
          </a:bodyPr>
          <a:lstStyle/>
          <a:p>
            <a:pPr defTabSz="914447">
              <a:defRPr/>
            </a:pPr>
            <a:r>
              <a:rPr lang="en-GB" sz="1800">
                <a:latin typeface="Fugaz One"/>
                <a:ea typeface="Fugaz One"/>
                <a:cs typeface="Fugaz One"/>
                <a:sym typeface="Fugaz One"/>
              </a:rPr>
              <a:t>Tendons</a:t>
            </a:r>
            <a:endParaRPr sz="1600">
              <a:latin typeface="Happy Monkey"/>
              <a:ea typeface="Happy Monkey"/>
              <a:cs typeface="Happy Monkey"/>
              <a:sym typeface="Happy Monkey"/>
            </a:endParaRPr>
          </a:p>
          <a:p>
            <a:pPr defTabSz="914447">
              <a:defRPr/>
            </a:pPr>
            <a:r>
              <a:rPr lang="en-GB" sz="1300">
                <a:latin typeface="Happy Monkey"/>
                <a:ea typeface="Happy Monkey"/>
                <a:cs typeface="Happy Monkey"/>
                <a:sym typeface="Happy Monkey"/>
              </a:rPr>
              <a:t>- Connect </a:t>
            </a:r>
            <a:r>
              <a:rPr lang="en-GB" sz="1300" b="1">
                <a:latin typeface="Happy Monkey"/>
                <a:ea typeface="Happy Monkey"/>
                <a:cs typeface="Happy Monkey"/>
                <a:sym typeface="Happy Monkey"/>
              </a:rPr>
              <a:t>muscle</a:t>
            </a:r>
            <a:r>
              <a:rPr lang="en-GB" sz="1300">
                <a:latin typeface="Happy Monkey"/>
                <a:ea typeface="Happy Monkey"/>
                <a:cs typeface="Happy Monkey"/>
                <a:sym typeface="Happy Monkey"/>
              </a:rPr>
              <a:t> to </a:t>
            </a:r>
            <a:r>
              <a:rPr lang="en-GB" sz="1300" b="1">
                <a:latin typeface="Happy Monkey"/>
                <a:ea typeface="Happy Monkey"/>
                <a:cs typeface="Happy Monkey"/>
                <a:sym typeface="Happy Monkey"/>
              </a:rPr>
              <a:t>bone</a:t>
            </a:r>
            <a:endParaRPr sz="1300" b="1">
              <a:latin typeface="Happy Monkey"/>
              <a:ea typeface="Happy Monkey"/>
              <a:cs typeface="Happy Monkey"/>
              <a:sym typeface="Happy Monkey"/>
            </a:endParaRPr>
          </a:p>
          <a:p>
            <a:pPr defTabSz="914447">
              <a:defRPr/>
            </a:pPr>
            <a:r>
              <a:rPr lang="en-GB" sz="1300">
                <a:latin typeface="Happy Monkey"/>
                <a:ea typeface="Happy Monkey"/>
                <a:cs typeface="Happy Monkey"/>
                <a:sym typeface="Happy Monkey"/>
              </a:rPr>
              <a:t>- Allow muscles to pull on bones for </a:t>
            </a:r>
            <a:r>
              <a:rPr lang="en-GB" sz="1300" b="1">
                <a:latin typeface="Happy Monkey"/>
                <a:ea typeface="Happy Monkey"/>
                <a:cs typeface="Happy Monkey"/>
                <a:sym typeface="Happy Monkey"/>
              </a:rPr>
              <a:t>movement</a:t>
            </a:r>
            <a:endParaRPr sz="1300" b="1">
              <a:latin typeface="Happy Monkey"/>
              <a:ea typeface="Happy Monkey"/>
              <a:cs typeface="Happy Monkey"/>
              <a:sym typeface="Happy Monkey"/>
            </a:endParaRPr>
          </a:p>
          <a:p>
            <a:pPr defTabSz="914447">
              <a:defRPr/>
            </a:pPr>
            <a:r>
              <a:rPr lang="en-GB" sz="1300">
                <a:latin typeface="Happy Monkey"/>
                <a:ea typeface="Happy Monkey"/>
                <a:cs typeface="Happy Monkey"/>
                <a:sym typeface="Happy Monkey"/>
              </a:rPr>
              <a:t> - </a:t>
            </a:r>
            <a:r>
              <a:rPr lang="en-GB" sz="1300" b="1">
                <a:latin typeface="Happy Monkey"/>
                <a:ea typeface="Happy Monkey"/>
                <a:cs typeface="Happy Monkey"/>
                <a:sym typeface="Happy Monkey"/>
              </a:rPr>
              <a:t>Not elastic or stretchy </a:t>
            </a:r>
            <a:endParaRPr sz="1300" b="1">
              <a:latin typeface="Happy Monkey"/>
              <a:ea typeface="Happy Monkey"/>
              <a:cs typeface="Happy Monkey"/>
              <a:sym typeface="Happy Monkey"/>
            </a:endParaRPr>
          </a:p>
          <a:p>
            <a:pPr defTabSz="914447">
              <a:defRPr/>
            </a:pPr>
            <a:br>
              <a:rPr lang="en-GB" sz="1800" b="1" u="sng">
                <a:latin typeface="Happy Monkey"/>
                <a:ea typeface="Happy Monkey"/>
                <a:cs typeface="Happy Monkey"/>
                <a:sym typeface="Happy Monkey"/>
              </a:rPr>
            </a:br>
            <a:endParaRPr sz="1800" b="1" u="sng">
              <a:latin typeface="Happy Monkey"/>
              <a:ea typeface="Happy Monkey"/>
              <a:cs typeface="Happy Monkey"/>
              <a:sym typeface="Happy Monkey"/>
            </a:endParaRPr>
          </a:p>
        </p:txBody>
      </p:sp>
      <p:sp>
        <p:nvSpPr>
          <p:cNvPr id="62" name="Google Shape;62;p13"/>
          <p:cNvSpPr txBox="1"/>
          <p:nvPr/>
        </p:nvSpPr>
        <p:spPr>
          <a:xfrm>
            <a:off x="322750" y="9738838"/>
            <a:ext cx="2178000" cy="555900"/>
          </a:xfrm>
          <a:prstGeom prst="rect">
            <a:avLst/>
          </a:prstGeom>
          <a:noFill/>
          <a:ln>
            <a:noFill/>
          </a:ln>
        </p:spPr>
        <p:txBody>
          <a:bodyPr spcFirstLastPara="1" wrap="square" lIns="91425" tIns="91425" rIns="91425" bIns="91425" anchor="t" anchorCtr="0">
            <a:noAutofit/>
          </a:bodyPr>
          <a:lstStyle/>
          <a:p>
            <a:pPr algn="ctr" defTabSz="914447">
              <a:defRPr/>
            </a:pPr>
            <a:r>
              <a:rPr lang="en-GB" sz="1200" b="1">
                <a:latin typeface="Happy Monkey"/>
                <a:ea typeface="Happy Monkey"/>
                <a:cs typeface="Happy Monkey"/>
                <a:sym typeface="Happy Monkey"/>
              </a:rPr>
              <a:t>Ball and Socket</a:t>
            </a:r>
            <a:endParaRPr sz="1200" b="1">
              <a:latin typeface="Happy Monkey"/>
              <a:ea typeface="Happy Monkey"/>
              <a:cs typeface="Happy Monkey"/>
              <a:sym typeface="Happy Monkey"/>
            </a:endParaRPr>
          </a:p>
          <a:p>
            <a:pPr algn="ctr" defTabSz="914447">
              <a:defRPr/>
            </a:pPr>
            <a:r>
              <a:rPr lang="en-GB" sz="1200">
                <a:latin typeface="Happy Monkey"/>
                <a:ea typeface="Happy Monkey"/>
                <a:cs typeface="Happy Monkey"/>
                <a:sym typeface="Happy Monkey"/>
              </a:rPr>
              <a:t>Allows the greatest range of movement</a:t>
            </a:r>
            <a:endParaRPr sz="1200">
              <a:latin typeface="Happy Monkey"/>
              <a:ea typeface="Happy Monkey"/>
              <a:cs typeface="Happy Monkey"/>
              <a:sym typeface="Happy Monkey"/>
            </a:endParaRPr>
          </a:p>
          <a:p>
            <a:pPr algn="ctr" defTabSz="914447">
              <a:defRPr/>
            </a:pPr>
            <a:r>
              <a:rPr lang="en-GB" sz="1200">
                <a:latin typeface="Happy Monkey"/>
                <a:ea typeface="Happy Monkey"/>
                <a:cs typeface="Happy Monkey"/>
                <a:sym typeface="Happy Monkey"/>
              </a:rPr>
              <a:t>E.g. </a:t>
            </a:r>
            <a:r>
              <a:rPr lang="en-GB" sz="1200" b="1">
                <a:latin typeface="Happy Monkey"/>
                <a:ea typeface="Happy Monkey"/>
                <a:cs typeface="Happy Monkey"/>
                <a:sym typeface="Happy Monkey"/>
              </a:rPr>
              <a:t>hip</a:t>
            </a:r>
            <a:r>
              <a:rPr lang="en-GB" sz="1200">
                <a:latin typeface="Happy Monkey"/>
                <a:ea typeface="Happy Monkey"/>
                <a:cs typeface="Happy Monkey"/>
                <a:sym typeface="Happy Monkey"/>
              </a:rPr>
              <a:t> joint</a:t>
            </a:r>
            <a:endParaRPr sz="1200">
              <a:latin typeface="Happy Monkey"/>
              <a:ea typeface="Happy Monkey"/>
              <a:cs typeface="Happy Monkey"/>
              <a:sym typeface="Happy Monkey"/>
            </a:endParaRPr>
          </a:p>
        </p:txBody>
      </p:sp>
      <p:pic>
        <p:nvPicPr>
          <p:cNvPr id="63" name="Google Shape;63;p13"/>
          <p:cNvPicPr preferRelativeResize="0"/>
          <p:nvPr/>
        </p:nvPicPr>
        <p:blipFill rotWithShape="1">
          <a:blip r:embed="rId3">
            <a:alphaModFix/>
          </a:blip>
          <a:srcRect b="13934"/>
          <a:stretch/>
        </p:blipFill>
        <p:spPr>
          <a:xfrm>
            <a:off x="857999" y="8412343"/>
            <a:ext cx="1441500" cy="1240657"/>
          </a:xfrm>
          <a:prstGeom prst="rect">
            <a:avLst/>
          </a:prstGeom>
          <a:noFill/>
          <a:ln>
            <a:noFill/>
          </a:ln>
        </p:spPr>
      </p:pic>
      <p:sp>
        <p:nvSpPr>
          <p:cNvPr id="64" name="Google Shape;64;p13"/>
          <p:cNvSpPr txBox="1"/>
          <p:nvPr/>
        </p:nvSpPr>
        <p:spPr>
          <a:xfrm>
            <a:off x="2690225" y="9738838"/>
            <a:ext cx="2178000" cy="555900"/>
          </a:xfrm>
          <a:prstGeom prst="rect">
            <a:avLst/>
          </a:prstGeom>
          <a:noFill/>
          <a:ln>
            <a:noFill/>
          </a:ln>
        </p:spPr>
        <p:txBody>
          <a:bodyPr spcFirstLastPara="1" wrap="square" lIns="91425" tIns="91425" rIns="91425" bIns="91425" anchor="t" anchorCtr="0">
            <a:noAutofit/>
          </a:bodyPr>
          <a:lstStyle/>
          <a:p>
            <a:pPr algn="ctr" defTabSz="914447">
              <a:defRPr/>
            </a:pPr>
            <a:r>
              <a:rPr lang="en-GB" sz="1200" b="1">
                <a:latin typeface="Happy Monkey"/>
                <a:ea typeface="Happy Monkey"/>
                <a:cs typeface="Happy Monkey"/>
                <a:sym typeface="Happy Monkey"/>
              </a:rPr>
              <a:t>Fixed joint</a:t>
            </a:r>
            <a:endParaRPr sz="1200" b="1">
              <a:latin typeface="Happy Monkey"/>
              <a:ea typeface="Happy Monkey"/>
              <a:cs typeface="Happy Monkey"/>
              <a:sym typeface="Happy Monkey"/>
            </a:endParaRPr>
          </a:p>
          <a:p>
            <a:pPr algn="ctr" defTabSz="914447">
              <a:defRPr/>
            </a:pPr>
            <a:r>
              <a:rPr lang="en-GB" sz="1200">
                <a:latin typeface="Happy Monkey"/>
                <a:ea typeface="Happy Monkey"/>
                <a:cs typeface="Happy Monkey"/>
                <a:sym typeface="Happy Monkey"/>
              </a:rPr>
              <a:t>Allows no movement at all</a:t>
            </a:r>
            <a:endParaRPr sz="1200">
              <a:latin typeface="Happy Monkey"/>
              <a:ea typeface="Happy Monkey"/>
              <a:cs typeface="Happy Monkey"/>
              <a:sym typeface="Happy Monkey"/>
            </a:endParaRPr>
          </a:p>
          <a:p>
            <a:pPr algn="ctr" defTabSz="914447">
              <a:defRPr/>
            </a:pPr>
            <a:r>
              <a:rPr lang="en-GB" sz="1200">
                <a:latin typeface="Happy Monkey"/>
                <a:ea typeface="Happy Monkey"/>
                <a:cs typeface="Happy Monkey"/>
                <a:sym typeface="Happy Monkey"/>
              </a:rPr>
              <a:t>E.g. top of the </a:t>
            </a:r>
            <a:r>
              <a:rPr lang="en-GB" sz="1200" b="1">
                <a:latin typeface="Happy Monkey"/>
                <a:ea typeface="Happy Monkey"/>
                <a:cs typeface="Happy Monkey"/>
                <a:sym typeface="Happy Monkey"/>
              </a:rPr>
              <a:t>skull</a:t>
            </a:r>
            <a:endParaRPr sz="1200" b="1">
              <a:latin typeface="Happy Monkey"/>
              <a:ea typeface="Happy Monkey"/>
              <a:cs typeface="Happy Monkey"/>
              <a:sym typeface="Happy Monkey"/>
            </a:endParaRPr>
          </a:p>
        </p:txBody>
      </p:sp>
      <p:sp>
        <p:nvSpPr>
          <p:cNvPr id="65" name="Google Shape;65;p13"/>
          <p:cNvSpPr txBox="1"/>
          <p:nvPr/>
        </p:nvSpPr>
        <p:spPr>
          <a:xfrm>
            <a:off x="5057688" y="9655013"/>
            <a:ext cx="2178000" cy="555900"/>
          </a:xfrm>
          <a:prstGeom prst="rect">
            <a:avLst/>
          </a:prstGeom>
          <a:noFill/>
          <a:ln>
            <a:noFill/>
          </a:ln>
        </p:spPr>
        <p:txBody>
          <a:bodyPr spcFirstLastPara="1" wrap="square" lIns="91425" tIns="91425" rIns="91425" bIns="91425" anchor="t" anchorCtr="0">
            <a:noAutofit/>
          </a:bodyPr>
          <a:lstStyle/>
          <a:p>
            <a:pPr algn="ctr" defTabSz="914447">
              <a:defRPr/>
            </a:pPr>
            <a:r>
              <a:rPr lang="en-GB" sz="1200" b="1">
                <a:latin typeface="Happy Monkey"/>
                <a:ea typeface="Happy Monkey"/>
                <a:cs typeface="Happy Monkey"/>
                <a:sym typeface="Happy Monkey"/>
              </a:rPr>
              <a:t>Hinge</a:t>
            </a:r>
            <a:endParaRPr sz="1200" b="1">
              <a:latin typeface="Happy Monkey"/>
              <a:ea typeface="Happy Monkey"/>
              <a:cs typeface="Happy Monkey"/>
              <a:sym typeface="Happy Monkey"/>
            </a:endParaRPr>
          </a:p>
          <a:p>
            <a:pPr algn="ctr" defTabSz="914447">
              <a:defRPr/>
            </a:pPr>
            <a:r>
              <a:rPr lang="en-GB" sz="1200">
                <a:latin typeface="Happy Monkey"/>
                <a:ea typeface="Happy Monkey"/>
                <a:cs typeface="Happy Monkey"/>
                <a:sym typeface="Happy Monkey"/>
              </a:rPr>
              <a:t>Allows movement in one direction</a:t>
            </a:r>
            <a:endParaRPr sz="1200">
              <a:latin typeface="Happy Monkey"/>
              <a:ea typeface="Happy Monkey"/>
              <a:cs typeface="Happy Monkey"/>
              <a:sym typeface="Happy Monkey"/>
            </a:endParaRPr>
          </a:p>
          <a:p>
            <a:pPr algn="ctr" defTabSz="914447">
              <a:defRPr/>
            </a:pPr>
            <a:r>
              <a:rPr lang="en-GB" sz="1200">
                <a:latin typeface="Happy Monkey"/>
                <a:ea typeface="Happy Monkey"/>
                <a:cs typeface="Happy Monkey"/>
                <a:sym typeface="Happy Monkey"/>
              </a:rPr>
              <a:t>E.g. </a:t>
            </a:r>
            <a:r>
              <a:rPr lang="en-GB" sz="1200" b="1">
                <a:latin typeface="Happy Monkey"/>
                <a:ea typeface="Happy Monkey"/>
                <a:cs typeface="Happy Monkey"/>
                <a:sym typeface="Happy Monkey"/>
              </a:rPr>
              <a:t>knee</a:t>
            </a:r>
            <a:endParaRPr sz="1200" b="1">
              <a:latin typeface="Happy Monkey"/>
              <a:ea typeface="Happy Monkey"/>
              <a:cs typeface="Happy Monkey"/>
              <a:sym typeface="Happy Monkey"/>
            </a:endParaRPr>
          </a:p>
        </p:txBody>
      </p:sp>
      <p:pic>
        <p:nvPicPr>
          <p:cNvPr id="66" name="Google Shape;66;p13"/>
          <p:cNvPicPr preferRelativeResize="0"/>
          <p:nvPr/>
        </p:nvPicPr>
        <p:blipFill rotWithShape="1">
          <a:blip r:embed="rId4">
            <a:alphaModFix/>
          </a:blip>
          <a:srcRect l="10400" t="10228" r="10629" b="23995"/>
          <a:stretch/>
        </p:blipFill>
        <p:spPr>
          <a:xfrm>
            <a:off x="3201447" y="8412350"/>
            <a:ext cx="1489540" cy="1240650"/>
          </a:xfrm>
          <a:prstGeom prst="rect">
            <a:avLst/>
          </a:prstGeom>
          <a:noFill/>
          <a:ln>
            <a:noFill/>
          </a:ln>
        </p:spPr>
      </p:pic>
      <p:pic>
        <p:nvPicPr>
          <p:cNvPr id="67" name="Google Shape;67;p13"/>
          <p:cNvPicPr preferRelativeResize="0"/>
          <p:nvPr/>
        </p:nvPicPr>
        <p:blipFill rotWithShape="1">
          <a:blip r:embed="rId5">
            <a:alphaModFix/>
          </a:blip>
          <a:srcRect b="17837"/>
          <a:stretch/>
        </p:blipFill>
        <p:spPr>
          <a:xfrm>
            <a:off x="5384115" y="8412375"/>
            <a:ext cx="1525172" cy="1253175"/>
          </a:xfrm>
          <a:prstGeom prst="rect">
            <a:avLst/>
          </a:prstGeom>
          <a:noFill/>
          <a:ln>
            <a:noFill/>
          </a:ln>
        </p:spPr>
      </p:pic>
      <p:sp>
        <p:nvSpPr>
          <p:cNvPr id="68" name="Google Shape;68;p13"/>
          <p:cNvSpPr/>
          <p:nvPr/>
        </p:nvSpPr>
        <p:spPr>
          <a:xfrm>
            <a:off x="2609142" y="3056238"/>
            <a:ext cx="2290200" cy="47820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defTabSz="914447">
              <a:defRPr/>
            </a:pPr>
            <a:endParaRPr/>
          </a:p>
        </p:txBody>
      </p:sp>
      <p:sp>
        <p:nvSpPr>
          <p:cNvPr id="69" name="Google Shape;69;p13"/>
          <p:cNvSpPr txBox="1"/>
          <p:nvPr/>
        </p:nvSpPr>
        <p:spPr>
          <a:xfrm>
            <a:off x="2634541" y="3198447"/>
            <a:ext cx="2264700" cy="2130600"/>
          </a:xfrm>
          <a:prstGeom prst="rect">
            <a:avLst/>
          </a:prstGeom>
          <a:noFill/>
          <a:ln>
            <a:noFill/>
          </a:ln>
        </p:spPr>
        <p:txBody>
          <a:bodyPr spcFirstLastPara="1" wrap="square" lIns="91425" tIns="91425" rIns="91425" bIns="91425" anchor="t" anchorCtr="0">
            <a:noAutofit/>
          </a:bodyPr>
          <a:lstStyle/>
          <a:p>
            <a:pPr defTabSz="914447">
              <a:defRPr/>
            </a:pPr>
            <a:r>
              <a:rPr lang="en-GB" sz="1800">
                <a:latin typeface="Fugaz One"/>
                <a:ea typeface="Fugaz One"/>
                <a:cs typeface="Fugaz One"/>
                <a:sym typeface="Fugaz One"/>
              </a:rPr>
              <a:t>Ligaments</a:t>
            </a:r>
            <a:endParaRPr sz="1600">
              <a:latin typeface="Happy Monkey"/>
              <a:ea typeface="Happy Monkey"/>
              <a:cs typeface="Happy Monkey"/>
              <a:sym typeface="Happy Monkey"/>
            </a:endParaRPr>
          </a:p>
          <a:p>
            <a:pPr defTabSz="914447">
              <a:buSzPts val="1100"/>
              <a:defRPr/>
            </a:pPr>
            <a:r>
              <a:rPr lang="en-GB" sz="1300">
                <a:latin typeface="Happy Monkey"/>
                <a:ea typeface="Happy Monkey"/>
                <a:cs typeface="Happy Monkey"/>
                <a:sym typeface="Happy Monkey"/>
              </a:rPr>
              <a:t>- Connect </a:t>
            </a:r>
            <a:r>
              <a:rPr lang="en-GB" sz="1300" b="1">
                <a:latin typeface="Happy Monkey"/>
                <a:ea typeface="Happy Monkey"/>
                <a:cs typeface="Happy Monkey"/>
                <a:sym typeface="Happy Monkey"/>
              </a:rPr>
              <a:t>bone</a:t>
            </a:r>
            <a:r>
              <a:rPr lang="en-GB" sz="1300">
                <a:latin typeface="Happy Monkey"/>
                <a:ea typeface="Happy Monkey"/>
                <a:cs typeface="Happy Monkey"/>
                <a:sym typeface="Happy Monkey"/>
              </a:rPr>
              <a:t> to </a:t>
            </a:r>
            <a:r>
              <a:rPr lang="en-GB" sz="1300" b="1">
                <a:latin typeface="Happy Monkey"/>
                <a:ea typeface="Happy Monkey"/>
                <a:cs typeface="Happy Monkey"/>
                <a:sym typeface="Happy Monkey"/>
              </a:rPr>
              <a:t>bone</a:t>
            </a:r>
            <a:endParaRPr sz="1300" b="1">
              <a:latin typeface="Happy Monkey"/>
              <a:ea typeface="Happy Monkey"/>
              <a:cs typeface="Happy Monkey"/>
              <a:sym typeface="Happy Monkey"/>
            </a:endParaRPr>
          </a:p>
          <a:p>
            <a:pPr defTabSz="914447">
              <a:buSzPts val="1100"/>
              <a:defRPr/>
            </a:pPr>
            <a:r>
              <a:rPr lang="en-GB" sz="1300">
                <a:latin typeface="Happy Monkey"/>
                <a:ea typeface="Happy Monkey"/>
                <a:cs typeface="Happy Monkey"/>
                <a:sym typeface="Happy Monkey"/>
              </a:rPr>
              <a:t>- Allow movement in the joint but keeps the bones in line</a:t>
            </a:r>
            <a:endParaRPr sz="1300" b="1">
              <a:latin typeface="Happy Monkey"/>
              <a:ea typeface="Happy Monkey"/>
              <a:cs typeface="Happy Monkey"/>
              <a:sym typeface="Happy Monkey"/>
            </a:endParaRPr>
          </a:p>
          <a:p>
            <a:pPr defTabSz="914447">
              <a:buSzPts val="1100"/>
              <a:defRPr/>
            </a:pPr>
            <a:r>
              <a:rPr lang="en-GB" sz="1300">
                <a:latin typeface="Happy Monkey"/>
                <a:ea typeface="Happy Monkey"/>
                <a:cs typeface="Happy Monkey"/>
                <a:sym typeface="Happy Monkey"/>
              </a:rPr>
              <a:t> - </a:t>
            </a:r>
            <a:r>
              <a:rPr lang="en-GB" sz="1300" b="1">
                <a:latin typeface="Happy Monkey"/>
                <a:ea typeface="Happy Monkey"/>
                <a:cs typeface="Happy Monkey"/>
                <a:sym typeface="Happy Monkey"/>
              </a:rPr>
              <a:t>Elastic or stretchy </a:t>
            </a:r>
            <a:endParaRPr sz="1300" u="sng">
              <a:latin typeface="Happy Monkey"/>
              <a:ea typeface="Happy Monkey"/>
              <a:cs typeface="Happy Monkey"/>
              <a:sym typeface="Happy Monkey"/>
            </a:endParaRPr>
          </a:p>
          <a:p>
            <a:pPr defTabSz="914447">
              <a:defRPr/>
            </a:pPr>
            <a:br>
              <a:rPr lang="en-GB" sz="1800" b="1" u="sng">
                <a:latin typeface="Happy Monkey"/>
                <a:ea typeface="Happy Monkey"/>
                <a:cs typeface="Happy Monkey"/>
                <a:sym typeface="Happy Monkey"/>
              </a:rPr>
            </a:br>
            <a:endParaRPr sz="1800" b="1" u="sng">
              <a:latin typeface="Happy Monkey"/>
              <a:ea typeface="Happy Monkey"/>
              <a:cs typeface="Happy Monkey"/>
              <a:sym typeface="Happy Monkey"/>
            </a:endParaRPr>
          </a:p>
        </p:txBody>
      </p:sp>
      <p:sp>
        <p:nvSpPr>
          <p:cNvPr id="70" name="Google Shape;70;p13"/>
          <p:cNvSpPr/>
          <p:nvPr/>
        </p:nvSpPr>
        <p:spPr>
          <a:xfrm>
            <a:off x="4998901" y="3056238"/>
            <a:ext cx="2290200" cy="47820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defTabSz="914447">
              <a:defRPr/>
            </a:pPr>
            <a:endParaRPr/>
          </a:p>
        </p:txBody>
      </p:sp>
      <p:sp>
        <p:nvSpPr>
          <p:cNvPr id="71" name="Google Shape;71;p13"/>
          <p:cNvSpPr txBox="1"/>
          <p:nvPr/>
        </p:nvSpPr>
        <p:spPr>
          <a:xfrm>
            <a:off x="5024300" y="3198447"/>
            <a:ext cx="2264700" cy="2130600"/>
          </a:xfrm>
          <a:prstGeom prst="rect">
            <a:avLst/>
          </a:prstGeom>
          <a:noFill/>
          <a:ln>
            <a:noFill/>
          </a:ln>
        </p:spPr>
        <p:txBody>
          <a:bodyPr spcFirstLastPara="1" wrap="square" lIns="91425" tIns="91425" rIns="91425" bIns="91425" anchor="t" anchorCtr="0">
            <a:noAutofit/>
          </a:bodyPr>
          <a:lstStyle/>
          <a:p>
            <a:pPr defTabSz="914447">
              <a:defRPr/>
            </a:pPr>
            <a:r>
              <a:rPr lang="en-GB" sz="1800">
                <a:latin typeface="Fugaz One"/>
                <a:ea typeface="Fugaz One"/>
                <a:cs typeface="Fugaz One"/>
                <a:sym typeface="Fugaz One"/>
              </a:rPr>
              <a:t>Cartilage</a:t>
            </a:r>
            <a:endParaRPr sz="1600">
              <a:latin typeface="Happy Monkey"/>
              <a:ea typeface="Happy Monkey"/>
              <a:cs typeface="Happy Monkey"/>
              <a:sym typeface="Happy Monkey"/>
            </a:endParaRPr>
          </a:p>
          <a:p>
            <a:pPr defTabSz="914447">
              <a:buSzPts val="1100"/>
              <a:defRPr/>
            </a:pPr>
            <a:r>
              <a:rPr lang="en-GB" sz="1300">
                <a:latin typeface="Happy Monkey"/>
                <a:ea typeface="Happy Monkey"/>
                <a:cs typeface="Happy Monkey"/>
                <a:sym typeface="Happy Monkey"/>
              </a:rPr>
              <a:t>- A soft tissue which </a:t>
            </a:r>
            <a:r>
              <a:rPr lang="en-GB" sz="1300" b="1">
                <a:latin typeface="Happy Monkey"/>
                <a:ea typeface="Happy Monkey"/>
                <a:cs typeface="Happy Monkey"/>
                <a:sym typeface="Happy Monkey"/>
              </a:rPr>
              <a:t>covers the end of bones</a:t>
            </a:r>
            <a:endParaRPr sz="1300" b="1">
              <a:latin typeface="Happy Monkey"/>
              <a:ea typeface="Happy Monkey"/>
              <a:cs typeface="Happy Monkey"/>
              <a:sym typeface="Happy Monkey"/>
            </a:endParaRPr>
          </a:p>
          <a:p>
            <a:pPr defTabSz="914447">
              <a:buSzPts val="1100"/>
              <a:defRPr/>
            </a:pPr>
            <a:r>
              <a:rPr lang="en-GB" sz="1300">
                <a:latin typeface="Happy Monkey"/>
                <a:ea typeface="Happy Monkey"/>
                <a:cs typeface="Happy Monkey"/>
                <a:sym typeface="Happy Monkey"/>
              </a:rPr>
              <a:t>- </a:t>
            </a:r>
            <a:r>
              <a:rPr lang="en-GB" sz="1300" b="1">
                <a:latin typeface="Happy Monkey"/>
                <a:ea typeface="Happy Monkey"/>
                <a:cs typeface="Happy Monkey"/>
                <a:sym typeface="Happy Monkey"/>
              </a:rPr>
              <a:t>Reduces friction</a:t>
            </a:r>
            <a:r>
              <a:rPr lang="en-GB" sz="1300">
                <a:latin typeface="Happy Monkey"/>
                <a:ea typeface="Happy Monkey"/>
                <a:cs typeface="Happy Monkey"/>
                <a:sym typeface="Happy Monkey"/>
              </a:rPr>
              <a:t> of bones rubbing together when moving</a:t>
            </a:r>
            <a:endParaRPr sz="1300" b="1">
              <a:latin typeface="Happy Monkey"/>
              <a:ea typeface="Happy Monkey"/>
              <a:cs typeface="Happy Monkey"/>
              <a:sym typeface="Happy Monkey"/>
            </a:endParaRPr>
          </a:p>
          <a:p>
            <a:pPr defTabSz="914447">
              <a:buSzPts val="1100"/>
              <a:defRPr/>
            </a:pPr>
            <a:r>
              <a:rPr lang="en-GB" sz="1300">
                <a:latin typeface="Happy Monkey"/>
                <a:ea typeface="Happy Monkey"/>
                <a:cs typeface="Happy Monkey"/>
                <a:sym typeface="Happy Monkey"/>
              </a:rPr>
              <a:t> - </a:t>
            </a:r>
            <a:r>
              <a:rPr lang="en-GB" sz="1300" b="1">
                <a:latin typeface="Happy Monkey"/>
                <a:ea typeface="Happy Monkey"/>
                <a:cs typeface="Happy Monkey"/>
                <a:sym typeface="Happy Monkey"/>
              </a:rPr>
              <a:t>Protects</a:t>
            </a:r>
            <a:r>
              <a:rPr lang="en-GB" sz="1300">
                <a:latin typeface="Happy Monkey"/>
                <a:ea typeface="Happy Monkey"/>
                <a:cs typeface="Happy Monkey"/>
                <a:sym typeface="Happy Monkey"/>
              </a:rPr>
              <a:t> the end of bones</a:t>
            </a:r>
            <a:r>
              <a:rPr lang="en-GB" sz="1300" b="1">
                <a:latin typeface="Happy Monkey"/>
                <a:ea typeface="Happy Monkey"/>
                <a:cs typeface="Happy Monkey"/>
                <a:sym typeface="Happy Monkey"/>
              </a:rPr>
              <a:t> </a:t>
            </a:r>
            <a:endParaRPr sz="1300" u="sng">
              <a:latin typeface="Happy Monkey"/>
              <a:ea typeface="Happy Monkey"/>
              <a:cs typeface="Happy Monkey"/>
              <a:sym typeface="Happy Monkey"/>
            </a:endParaRPr>
          </a:p>
          <a:p>
            <a:pPr defTabSz="914447">
              <a:defRPr/>
            </a:pPr>
            <a:br>
              <a:rPr lang="en-GB" sz="1800" b="1" u="sng">
                <a:latin typeface="Happy Monkey"/>
                <a:ea typeface="Happy Monkey"/>
                <a:cs typeface="Happy Monkey"/>
                <a:sym typeface="Happy Monkey"/>
              </a:rPr>
            </a:br>
            <a:endParaRPr sz="1800" b="1" u="sng">
              <a:latin typeface="Happy Monkey"/>
              <a:ea typeface="Happy Monkey"/>
              <a:cs typeface="Happy Monkey"/>
              <a:sym typeface="Happy Monkey"/>
            </a:endParaRPr>
          </a:p>
        </p:txBody>
      </p:sp>
      <p:pic>
        <p:nvPicPr>
          <p:cNvPr id="72" name="Google Shape;72;p13"/>
          <p:cNvPicPr preferRelativeResize="0"/>
          <p:nvPr/>
        </p:nvPicPr>
        <p:blipFill rotWithShape="1">
          <a:blip r:embed="rId6">
            <a:alphaModFix/>
          </a:blip>
          <a:srcRect b="15711"/>
          <a:stretch/>
        </p:blipFill>
        <p:spPr>
          <a:xfrm rot="5400000">
            <a:off x="5093995" y="5510998"/>
            <a:ext cx="2100007" cy="1770001"/>
          </a:xfrm>
          <a:prstGeom prst="rect">
            <a:avLst/>
          </a:prstGeom>
          <a:noFill/>
          <a:ln>
            <a:noFill/>
          </a:ln>
        </p:spPr>
      </p:pic>
      <p:pic>
        <p:nvPicPr>
          <p:cNvPr id="73" name="Google Shape;73;p13"/>
          <p:cNvPicPr preferRelativeResize="0"/>
          <p:nvPr/>
        </p:nvPicPr>
        <p:blipFill rotWithShape="1">
          <a:blip r:embed="rId7">
            <a:alphaModFix/>
          </a:blip>
          <a:srcRect l="20142" r="19998" b="13247"/>
          <a:stretch/>
        </p:blipFill>
        <p:spPr>
          <a:xfrm>
            <a:off x="3143607" y="5511001"/>
            <a:ext cx="1221279" cy="1770001"/>
          </a:xfrm>
          <a:prstGeom prst="rect">
            <a:avLst/>
          </a:prstGeom>
          <a:noFill/>
          <a:ln>
            <a:noFill/>
          </a:ln>
        </p:spPr>
      </p:pic>
      <p:pic>
        <p:nvPicPr>
          <p:cNvPr id="74" name="Google Shape;74;p13"/>
          <p:cNvPicPr preferRelativeResize="0"/>
          <p:nvPr/>
        </p:nvPicPr>
        <p:blipFill rotWithShape="1">
          <a:blip r:embed="rId8">
            <a:alphaModFix/>
          </a:blip>
          <a:srcRect b="13651"/>
          <a:stretch/>
        </p:blipFill>
        <p:spPr>
          <a:xfrm>
            <a:off x="364786" y="5511001"/>
            <a:ext cx="2049878" cy="1770001"/>
          </a:xfrm>
          <a:prstGeom prst="rect">
            <a:avLst/>
          </a:prstGeom>
          <a:noFill/>
          <a:ln>
            <a:noFill/>
          </a:ln>
        </p:spPr>
      </p:pic>
      <p:pic>
        <p:nvPicPr>
          <p:cNvPr id="75" name="Google Shape;75;p13"/>
          <p:cNvPicPr preferRelativeResize="0"/>
          <p:nvPr/>
        </p:nvPicPr>
        <p:blipFill rotWithShape="1">
          <a:blip r:embed="rId9">
            <a:alphaModFix/>
          </a:blip>
          <a:srcRect l="10854" t="4000" r="10143" b="17715"/>
          <a:stretch/>
        </p:blipFill>
        <p:spPr>
          <a:xfrm rot="-2699987">
            <a:off x="4081537" y="629425"/>
            <a:ext cx="2691551" cy="2667205"/>
          </a:xfrm>
          <a:prstGeom prst="rect">
            <a:avLst/>
          </a:prstGeom>
          <a:noFill/>
          <a:ln>
            <a:noFill/>
          </a:ln>
        </p:spPr>
      </p:pic>
      <p:sp>
        <p:nvSpPr>
          <p:cNvPr id="2" name="Slide Number Placeholder 1">
            <a:extLst>
              <a:ext uri="{FF2B5EF4-FFF2-40B4-BE49-F238E27FC236}">
                <a16:creationId xmlns:a16="http://schemas.microsoft.com/office/drawing/2014/main" id="{C1B6C50A-686F-4E46-8290-ED44AEF48BC9}"/>
              </a:ext>
            </a:extLst>
          </p:cNvPr>
          <p:cNvSpPr>
            <a:spLocks noGrp="1"/>
          </p:cNvSpPr>
          <p:nvPr>
            <p:ph type="sldNum" idx="12"/>
          </p:nvPr>
        </p:nvSpPr>
        <p:spPr/>
        <p:txBody>
          <a:bodyPr/>
          <a:lstStyle/>
          <a:p>
            <a:fld id="{00000000-1234-1234-1234-123412341234}" type="slidenum">
              <a:rPr lang="en-GB" smtClean="0"/>
              <a:pPr/>
              <a:t>7</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0" y="3"/>
            <a:ext cx="7044600" cy="1125900"/>
          </a:xfrm>
          <a:prstGeom prst="rect">
            <a:avLst/>
          </a:prstGeom>
          <a:noFill/>
          <a:ln>
            <a:noFill/>
          </a:ln>
        </p:spPr>
        <p:txBody>
          <a:bodyPr spcFirstLastPara="1" wrap="square" lIns="91425" tIns="91425" rIns="91425" bIns="91425" anchor="t" anchorCtr="0">
            <a:noAutofit/>
          </a:bodyPr>
          <a:lstStyle/>
          <a:p>
            <a:r>
              <a:rPr lang="en-GB" sz="2400">
                <a:solidFill>
                  <a:srgbClr val="595959"/>
                </a:solidFill>
                <a:latin typeface="Fugaz One"/>
                <a:ea typeface="Fugaz One"/>
                <a:cs typeface="Fugaz One"/>
                <a:sym typeface="Fugaz One"/>
              </a:rPr>
              <a:t>What you need to know about ...</a:t>
            </a:r>
            <a:endParaRPr sz="2400">
              <a:solidFill>
                <a:srgbClr val="595959"/>
              </a:solidFill>
              <a:latin typeface="Fugaz One"/>
              <a:ea typeface="Fugaz One"/>
              <a:cs typeface="Fugaz One"/>
              <a:sym typeface="Fugaz One"/>
            </a:endParaRPr>
          </a:p>
        </p:txBody>
      </p:sp>
      <p:sp>
        <p:nvSpPr>
          <p:cNvPr id="55" name="Google Shape;55;p13"/>
          <p:cNvSpPr/>
          <p:nvPr/>
        </p:nvSpPr>
        <p:spPr>
          <a:xfrm>
            <a:off x="2717175" y="415500"/>
            <a:ext cx="4877100" cy="710400"/>
          </a:xfrm>
          <a:prstGeom prst="roundRect">
            <a:avLst>
              <a:gd name="adj" fmla="val 16667"/>
            </a:avLst>
          </a:prstGeom>
          <a:noFill/>
          <a:ln>
            <a:noFill/>
          </a:ln>
        </p:spPr>
        <p:txBody>
          <a:bodyPr spcFirstLastPara="1" wrap="square" lIns="91425" tIns="91425" rIns="91425" bIns="91425" anchor="ctr" anchorCtr="0">
            <a:noAutofit/>
          </a:bodyPr>
          <a:lstStyle/>
          <a:p>
            <a:pPr algn="ctr"/>
            <a:r>
              <a:rPr lang="en-GB" sz="1800">
                <a:latin typeface="Happy Monkey"/>
                <a:ea typeface="Happy Monkey"/>
                <a:cs typeface="Happy Monkey"/>
                <a:sym typeface="Happy Monkey"/>
              </a:rPr>
              <a:t>Breathing</a:t>
            </a:r>
            <a:endParaRPr sz="1800">
              <a:latin typeface="Happy Monkey"/>
              <a:ea typeface="Happy Monkey"/>
              <a:cs typeface="Happy Monkey"/>
              <a:sym typeface="Happy Monkey"/>
            </a:endParaRPr>
          </a:p>
        </p:txBody>
      </p:sp>
      <p:sp>
        <p:nvSpPr>
          <p:cNvPr id="56" name="Google Shape;56;p13"/>
          <p:cNvSpPr/>
          <p:nvPr/>
        </p:nvSpPr>
        <p:spPr>
          <a:xfrm>
            <a:off x="264250" y="7378015"/>
            <a:ext cx="7044600" cy="3194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 name="Google Shape;57;p13"/>
          <p:cNvSpPr txBox="1"/>
          <p:nvPr/>
        </p:nvSpPr>
        <p:spPr>
          <a:xfrm>
            <a:off x="277325" y="7378000"/>
            <a:ext cx="7044600" cy="734700"/>
          </a:xfrm>
          <a:prstGeom prst="rect">
            <a:avLst/>
          </a:prstGeom>
          <a:noFill/>
          <a:ln>
            <a:noFill/>
          </a:ln>
        </p:spPr>
        <p:txBody>
          <a:bodyPr spcFirstLastPara="1" wrap="square" lIns="91425" tIns="91425" rIns="91425" bIns="91425" anchor="t" anchorCtr="0">
            <a:noAutofit/>
          </a:bodyPr>
          <a:lstStyle/>
          <a:p>
            <a:r>
              <a:rPr lang="en-GB" sz="1800">
                <a:latin typeface="Fugaz One"/>
                <a:ea typeface="Fugaz One"/>
                <a:cs typeface="Fugaz One"/>
                <a:sym typeface="Fugaz One"/>
              </a:rPr>
              <a:t>Adaptations of the lungs</a:t>
            </a:r>
            <a:endParaRPr sz="1800">
              <a:latin typeface="Fugaz One"/>
              <a:ea typeface="Fugaz One"/>
              <a:cs typeface="Fugaz One"/>
              <a:sym typeface="Fugaz One"/>
            </a:endParaRPr>
          </a:p>
          <a:p>
            <a:endParaRPr sz="1600" b="1" u="sng">
              <a:latin typeface="Happy Monkey"/>
              <a:ea typeface="Happy Monkey"/>
              <a:cs typeface="Happy Monkey"/>
              <a:sym typeface="Happy Monkey"/>
            </a:endParaRPr>
          </a:p>
        </p:txBody>
      </p:sp>
      <p:sp>
        <p:nvSpPr>
          <p:cNvPr id="58" name="Google Shape;58;p13"/>
          <p:cNvSpPr/>
          <p:nvPr/>
        </p:nvSpPr>
        <p:spPr>
          <a:xfrm>
            <a:off x="244625" y="1207725"/>
            <a:ext cx="3466200" cy="59436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9" name="Google Shape;59;p13"/>
          <p:cNvSpPr txBox="1"/>
          <p:nvPr/>
        </p:nvSpPr>
        <p:spPr>
          <a:xfrm>
            <a:off x="263965" y="1207732"/>
            <a:ext cx="3427500" cy="2954100"/>
          </a:xfrm>
          <a:prstGeom prst="rect">
            <a:avLst/>
          </a:prstGeom>
          <a:noFill/>
          <a:ln>
            <a:noFill/>
          </a:ln>
        </p:spPr>
        <p:txBody>
          <a:bodyPr spcFirstLastPara="1" wrap="square" lIns="91425" tIns="91425" rIns="91425" bIns="91425" anchor="t" anchorCtr="0">
            <a:noAutofit/>
          </a:bodyPr>
          <a:lstStyle/>
          <a:p>
            <a:r>
              <a:rPr lang="en-GB" sz="1800">
                <a:latin typeface="Fugaz One"/>
                <a:ea typeface="Fugaz One"/>
                <a:cs typeface="Fugaz One"/>
                <a:sym typeface="Fugaz One"/>
              </a:rPr>
              <a:t>Inhalation</a:t>
            </a:r>
            <a:endParaRPr sz="1600">
              <a:latin typeface="Happy Monkey"/>
              <a:ea typeface="Happy Monkey"/>
              <a:cs typeface="Happy Monkey"/>
              <a:sym typeface="Happy Monkey"/>
            </a:endParaRPr>
          </a:p>
          <a:p>
            <a:r>
              <a:rPr lang="en-GB" sz="1600" b="1" u="sng">
                <a:solidFill>
                  <a:schemeClr val="dk1"/>
                </a:solidFill>
                <a:latin typeface="Happy Monkey"/>
                <a:ea typeface="Happy Monkey"/>
                <a:cs typeface="Happy Monkey"/>
                <a:sym typeface="Happy Monkey"/>
              </a:rPr>
              <a:t>Inhalation is the process of breathing in</a:t>
            </a:r>
            <a:endParaRPr sz="1600" b="1" u="sng">
              <a:solidFill>
                <a:schemeClr val="dk1"/>
              </a:solidFill>
              <a:latin typeface="Happy Monkey"/>
              <a:ea typeface="Happy Monkey"/>
              <a:cs typeface="Happy Monkey"/>
              <a:sym typeface="Happy Monkey"/>
            </a:endParaRPr>
          </a:p>
          <a:p>
            <a:endParaRPr sz="1600" b="1" u="sng">
              <a:solidFill>
                <a:schemeClr val="dk1"/>
              </a:solidFill>
              <a:latin typeface="Happy Monkey"/>
              <a:ea typeface="Happy Monkey"/>
              <a:cs typeface="Happy Monkey"/>
              <a:sym typeface="Happy Monkey"/>
            </a:endParaRPr>
          </a:p>
          <a:p>
            <a:endParaRPr sz="1600" b="1" u="sng">
              <a:solidFill>
                <a:schemeClr val="dk1"/>
              </a:solidFill>
              <a:latin typeface="Happy Monkey"/>
              <a:ea typeface="Happy Monkey"/>
              <a:cs typeface="Happy Monkey"/>
              <a:sym typeface="Happy Monkey"/>
            </a:endParaRPr>
          </a:p>
          <a:p>
            <a:endParaRPr sz="1600" b="1" u="sng">
              <a:solidFill>
                <a:schemeClr val="dk1"/>
              </a:solidFill>
              <a:latin typeface="Happy Monkey"/>
              <a:ea typeface="Happy Monkey"/>
              <a:cs typeface="Happy Monkey"/>
              <a:sym typeface="Happy Monkey"/>
            </a:endParaRPr>
          </a:p>
          <a:p>
            <a:endParaRPr sz="1600" b="1" u="sng">
              <a:solidFill>
                <a:schemeClr val="dk1"/>
              </a:solidFill>
              <a:latin typeface="Happy Monkey"/>
              <a:ea typeface="Happy Monkey"/>
              <a:cs typeface="Happy Monkey"/>
              <a:sym typeface="Happy Monkey"/>
            </a:endParaRPr>
          </a:p>
          <a:p>
            <a:endParaRPr sz="1600" b="1" u="sng">
              <a:solidFill>
                <a:schemeClr val="dk1"/>
              </a:solidFill>
              <a:latin typeface="Happy Monkey"/>
              <a:ea typeface="Happy Monkey"/>
              <a:cs typeface="Happy Monkey"/>
              <a:sym typeface="Happy Monkey"/>
            </a:endParaRPr>
          </a:p>
          <a:p>
            <a:endParaRPr sz="1600" b="1" u="sng">
              <a:solidFill>
                <a:schemeClr val="dk1"/>
              </a:solidFill>
              <a:latin typeface="Happy Monkey"/>
              <a:ea typeface="Happy Monkey"/>
              <a:cs typeface="Happy Monkey"/>
              <a:sym typeface="Happy Monkey"/>
            </a:endParaRPr>
          </a:p>
          <a:p>
            <a:endParaRPr sz="1600" b="1" u="sng">
              <a:solidFill>
                <a:schemeClr val="dk1"/>
              </a:solidFill>
              <a:latin typeface="Happy Monkey"/>
              <a:ea typeface="Happy Monkey"/>
              <a:cs typeface="Happy Monkey"/>
              <a:sym typeface="Happy Monkey"/>
            </a:endParaRPr>
          </a:p>
          <a:p>
            <a:endParaRPr sz="1600" b="1" u="sng">
              <a:solidFill>
                <a:schemeClr val="dk1"/>
              </a:solidFill>
              <a:latin typeface="Happy Monkey"/>
              <a:ea typeface="Happy Monkey"/>
              <a:cs typeface="Happy Monkey"/>
              <a:sym typeface="Happy Monkey"/>
            </a:endParaRPr>
          </a:p>
          <a:p>
            <a:endParaRPr sz="1600" b="1" u="sng">
              <a:solidFill>
                <a:schemeClr val="dk1"/>
              </a:solidFill>
              <a:latin typeface="Happy Monkey"/>
              <a:ea typeface="Happy Monkey"/>
              <a:cs typeface="Happy Monkey"/>
              <a:sym typeface="Happy Monkey"/>
            </a:endParaRPr>
          </a:p>
          <a:p>
            <a:endParaRPr sz="1600" b="1" u="sng">
              <a:solidFill>
                <a:schemeClr val="dk1"/>
              </a:solidFill>
              <a:latin typeface="Happy Monkey"/>
              <a:ea typeface="Happy Monkey"/>
              <a:cs typeface="Happy Monkey"/>
              <a:sym typeface="Happy Monkey"/>
            </a:endParaRPr>
          </a:p>
          <a:p>
            <a:endParaRPr sz="1600" b="1" u="sng">
              <a:solidFill>
                <a:schemeClr val="dk1"/>
              </a:solidFill>
              <a:latin typeface="Happy Monkey"/>
              <a:ea typeface="Happy Monkey"/>
              <a:cs typeface="Happy Monkey"/>
              <a:sym typeface="Happy Monkey"/>
            </a:endParaRPr>
          </a:p>
          <a:p>
            <a:endParaRPr sz="1600" b="1" u="sng">
              <a:solidFill>
                <a:schemeClr val="dk1"/>
              </a:solidFill>
              <a:latin typeface="Happy Monkey"/>
              <a:ea typeface="Happy Monkey"/>
              <a:cs typeface="Happy Monkey"/>
              <a:sym typeface="Happy Monkey"/>
            </a:endParaRPr>
          </a:p>
          <a:p>
            <a:endParaRPr sz="1600">
              <a:solidFill>
                <a:schemeClr val="dk1"/>
              </a:solidFill>
              <a:latin typeface="Happy Monkey"/>
              <a:ea typeface="Happy Monkey"/>
              <a:cs typeface="Happy Monkey"/>
              <a:sym typeface="Happy Monkey"/>
            </a:endParaRPr>
          </a:p>
          <a:p>
            <a:r>
              <a:rPr lang="en-GB" sz="1600">
                <a:solidFill>
                  <a:schemeClr val="dk1"/>
                </a:solidFill>
                <a:latin typeface="Happy Monkey"/>
                <a:ea typeface="Happy Monkey"/>
                <a:cs typeface="Happy Monkey"/>
                <a:sym typeface="Happy Monkey"/>
              </a:rPr>
              <a:t>- </a:t>
            </a:r>
            <a:r>
              <a:rPr lang="en-GB" sz="1600" b="1">
                <a:solidFill>
                  <a:schemeClr val="dk1"/>
                </a:solidFill>
                <a:latin typeface="Happy Monkey"/>
                <a:ea typeface="Happy Monkey"/>
                <a:cs typeface="Happy Monkey"/>
                <a:sym typeface="Happy Monkey"/>
              </a:rPr>
              <a:t>Ribcage</a:t>
            </a:r>
            <a:r>
              <a:rPr lang="en-GB" sz="1600">
                <a:solidFill>
                  <a:schemeClr val="dk1"/>
                </a:solidFill>
                <a:latin typeface="Happy Monkey"/>
                <a:ea typeface="Happy Monkey"/>
                <a:cs typeface="Happy Monkey"/>
                <a:sym typeface="Happy Monkey"/>
              </a:rPr>
              <a:t> is pulled </a:t>
            </a:r>
            <a:r>
              <a:rPr lang="en-GB" sz="1600" b="1">
                <a:solidFill>
                  <a:schemeClr val="dk1"/>
                </a:solidFill>
                <a:latin typeface="Happy Monkey"/>
                <a:ea typeface="Happy Monkey"/>
                <a:cs typeface="Happy Monkey"/>
                <a:sym typeface="Happy Monkey"/>
              </a:rPr>
              <a:t>upwards and outwards</a:t>
            </a:r>
            <a:endParaRPr sz="1600" b="1">
              <a:solidFill>
                <a:schemeClr val="dk1"/>
              </a:solidFill>
              <a:latin typeface="Happy Monkey"/>
              <a:ea typeface="Happy Monkey"/>
              <a:cs typeface="Happy Monkey"/>
              <a:sym typeface="Happy Monkey"/>
            </a:endParaRPr>
          </a:p>
          <a:p>
            <a:r>
              <a:rPr lang="en-GB" sz="1600">
                <a:solidFill>
                  <a:schemeClr val="dk1"/>
                </a:solidFill>
                <a:latin typeface="Happy Monkey"/>
                <a:ea typeface="Happy Monkey"/>
                <a:cs typeface="Happy Monkey"/>
                <a:sym typeface="Happy Monkey"/>
              </a:rPr>
              <a:t>- </a:t>
            </a:r>
            <a:r>
              <a:rPr lang="en-GB" sz="1600" b="1">
                <a:solidFill>
                  <a:schemeClr val="dk1"/>
                </a:solidFill>
                <a:latin typeface="Happy Monkey"/>
                <a:ea typeface="Happy Monkey"/>
                <a:cs typeface="Happy Monkey"/>
                <a:sym typeface="Happy Monkey"/>
              </a:rPr>
              <a:t>Diaphragm</a:t>
            </a:r>
            <a:r>
              <a:rPr lang="en-GB" sz="1600">
                <a:solidFill>
                  <a:schemeClr val="dk1"/>
                </a:solidFill>
                <a:latin typeface="Happy Monkey"/>
                <a:ea typeface="Happy Monkey"/>
                <a:cs typeface="Happy Monkey"/>
                <a:sym typeface="Happy Monkey"/>
              </a:rPr>
              <a:t> </a:t>
            </a:r>
            <a:r>
              <a:rPr lang="en-GB" sz="1600" b="1">
                <a:solidFill>
                  <a:schemeClr val="dk1"/>
                </a:solidFill>
                <a:latin typeface="Happy Monkey"/>
                <a:ea typeface="Happy Monkey"/>
                <a:cs typeface="Happy Monkey"/>
                <a:sym typeface="Happy Monkey"/>
              </a:rPr>
              <a:t>contracts</a:t>
            </a:r>
            <a:r>
              <a:rPr lang="en-GB" sz="1600">
                <a:solidFill>
                  <a:schemeClr val="dk1"/>
                </a:solidFill>
                <a:latin typeface="Happy Monkey"/>
                <a:ea typeface="Happy Monkey"/>
                <a:cs typeface="Happy Monkey"/>
                <a:sym typeface="Happy Monkey"/>
              </a:rPr>
              <a:t> and moves </a:t>
            </a:r>
            <a:r>
              <a:rPr lang="en-GB" sz="1600" b="1">
                <a:solidFill>
                  <a:schemeClr val="dk1"/>
                </a:solidFill>
                <a:latin typeface="Happy Monkey"/>
                <a:ea typeface="Happy Monkey"/>
                <a:cs typeface="Happy Monkey"/>
                <a:sym typeface="Happy Monkey"/>
              </a:rPr>
              <a:t>downwards</a:t>
            </a:r>
            <a:endParaRPr sz="1600" b="1">
              <a:solidFill>
                <a:schemeClr val="dk1"/>
              </a:solidFill>
              <a:latin typeface="Happy Monkey"/>
              <a:ea typeface="Happy Monkey"/>
              <a:cs typeface="Happy Monkey"/>
              <a:sym typeface="Happy Monkey"/>
            </a:endParaRPr>
          </a:p>
          <a:p>
            <a:r>
              <a:rPr lang="en-GB" sz="1600">
                <a:solidFill>
                  <a:schemeClr val="dk1"/>
                </a:solidFill>
                <a:latin typeface="Happy Monkey"/>
                <a:ea typeface="Happy Monkey"/>
                <a:cs typeface="Happy Monkey"/>
                <a:sym typeface="Happy Monkey"/>
              </a:rPr>
              <a:t>- </a:t>
            </a:r>
            <a:r>
              <a:rPr lang="en-GB" sz="1600" b="1">
                <a:solidFill>
                  <a:schemeClr val="dk1"/>
                </a:solidFill>
                <a:latin typeface="Happy Monkey"/>
                <a:ea typeface="Happy Monkey"/>
                <a:cs typeface="Happy Monkey"/>
                <a:sym typeface="Happy Monkey"/>
              </a:rPr>
              <a:t>Volume</a:t>
            </a:r>
            <a:r>
              <a:rPr lang="en-GB" sz="1600">
                <a:solidFill>
                  <a:schemeClr val="dk1"/>
                </a:solidFill>
                <a:latin typeface="Happy Monkey"/>
                <a:ea typeface="Happy Monkey"/>
                <a:cs typeface="Happy Monkey"/>
                <a:sym typeface="Happy Monkey"/>
              </a:rPr>
              <a:t> in the lungs </a:t>
            </a:r>
            <a:r>
              <a:rPr lang="en-GB" sz="1600" b="1">
                <a:solidFill>
                  <a:schemeClr val="dk1"/>
                </a:solidFill>
                <a:latin typeface="Happy Monkey"/>
                <a:ea typeface="Happy Monkey"/>
                <a:cs typeface="Happy Monkey"/>
                <a:sym typeface="Happy Monkey"/>
              </a:rPr>
              <a:t>increases</a:t>
            </a:r>
            <a:endParaRPr sz="1600" b="1">
              <a:solidFill>
                <a:schemeClr val="dk1"/>
              </a:solidFill>
              <a:latin typeface="Happy Monkey"/>
              <a:ea typeface="Happy Monkey"/>
              <a:cs typeface="Happy Monkey"/>
              <a:sym typeface="Happy Monkey"/>
            </a:endParaRPr>
          </a:p>
          <a:p>
            <a:r>
              <a:rPr lang="en-GB" sz="1600">
                <a:solidFill>
                  <a:schemeClr val="dk1"/>
                </a:solidFill>
                <a:latin typeface="Happy Monkey"/>
                <a:ea typeface="Happy Monkey"/>
                <a:cs typeface="Happy Monkey"/>
                <a:sym typeface="Happy Monkey"/>
              </a:rPr>
              <a:t>- </a:t>
            </a:r>
            <a:r>
              <a:rPr lang="en-GB" sz="1600" b="1">
                <a:solidFill>
                  <a:schemeClr val="dk1"/>
                </a:solidFill>
                <a:latin typeface="Happy Monkey"/>
                <a:ea typeface="Happy Monkey"/>
                <a:cs typeface="Happy Monkey"/>
                <a:sym typeface="Happy Monkey"/>
              </a:rPr>
              <a:t>Air</a:t>
            </a:r>
            <a:r>
              <a:rPr lang="en-GB" sz="1600">
                <a:solidFill>
                  <a:schemeClr val="dk1"/>
                </a:solidFill>
                <a:latin typeface="Happy Monkey"/>
                <a:ea typeface="Happy Monkey"/>
                <a:cs typeface="Happy Monkey"/>
                <a:sym typeface="Happy Monkey"/>
              </a:rPr>
              <a:t> moves </a:t>
            </a:r>
            <a:r>
              <a:rPr lang="en-GB" sz="1600" b="1">
                <a:solidFill>
                  <a:schemeClr val="dk1"/>
                </a:solidFill>
                <a:latin typeface="Happy Monkey"/>
                <a:ea typeface="Happy Monkey"/>
                <a:cs typeface="Happy Monkey"/>
                <a:sym typeface="Happy Monkey"/>
              </a:rPr>
              <a:t>into</a:t>
            </a:r>
            <a:r>
              <a:rPr lang="en-GB" sz="1600">
                <a:solidFill>
                  <a:schemeClr val="dk1"/>
                </a:solidFill>
                <a:latin typeface="Happy Monkey"/>
                <a:ea typeface="Happy Monkey"/>
                <a:cs typeface="Happy Monkey"/>
                <a:sym typeface="Happy Monkey"/>
              </a:rPr>
              <a:t> the lungs</a:t>
            </a:r>
            <a:endParaRPr sz="1600">
              <a:solidFill>
                <a:schemeClr val="dk1"/>
              </a:solidFill>
              <a:latin typeface="Happy Monkey"/>
              <a:ea typeface="Happy Monkey"/>
              <a:cs typeface="Happy Monkey"/>
              <a:sym typeface="Happy Monkey"/>
            </a:endParaRPr>
          </a:p>
          <a:p>
            <a:br>
              <a:rPr lang="en-GB" sz="1800" b="1" u="sng">
                <a:latin typeface="Happy Monkey"/>
                <a:ea typeface="Happy Monkey"/>
                <a:cs typeface="Happy Monkey"/>
                <a:sym typeface="Happy Monkey"/>
              </a:rPr>
            </a:br>
            <a:endParaRPr sz="1800" b="1" u="sng">
              <a:latin typeface="Happy Monkey"/>
              <a:ea typeface="Happy Monkey"/>
              <a:cs typeface="Happy Monkey"/>
              <a:sym typeface="Happy Monkey"/>
            </a:endParaRPr>
          </a:p>
        </p:txBody>
      </p:sp>
      <p:sp>
        <p:nvSpPr>
          <p:cNvPr id="60" name="Google Shape;60;p13"/>
          <p:cNvSpPr/>
          <p:nvPr/>
        </p:nvSpPr>
        <p:spPr>
          <a:xfrm>
            <a:off x="3823153" y="1207725"/>
            <a:ext cx="3466200" cy="59436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1" name="Google Shape;61;p13"/>
          <p:cNvSpPr txBox="1"/>
          <p:nvPr/>
        </p:nvSpPr>
        <p:spPr>
          <a:xfrm>
            <a:off x="3842496" y="1207732"/>
            <a:ext cx="3427500" cy="2954100"/>
          </a:xfrm>
          <a:prstGeom prst="rect">
            <a:avLst/>
          </a:prstGeom>
          <a:noFill/>
          <a:ln>
            <a:noFill/>
          </a:ln>
        </p:spPr>
        <p:txBody>
          <a:bodyPr spcFirstLastPara="1" wrap="square" lIns="91425" tIns="91425" rIns="91425" bIns="91425" anchor="t" anchorCtr="0">
            <a:noAutofit/>
          </a:bodyPr>
          <a:lstStyle/>
          <a:p>
            <a:r>
              <a:rPr lang="en-GB" sz="1800">
                <a:latin typeface="Fugaz One"/>
                <a:ea typeface="Fugaz One"/>
                <a:cs typeface="Fugaz One"/>
                <a:sym typeface="Fugaz One"/>
              </a:rPr>
              <a:t>Exhalation</a:t>
            </a:r>
            <a:endParaRPr sz="1600">
              <a:latin typeface="Happy Monkey"/>
              <a:ea typeface="Happy Monkey"/>
              <a:cs typeface="Happy Monkey"/>
              <a:sym typeface="Happy Monkey"/>
            </a:endParaRPr>
          </a:p>
          <a:p>
            <a:pPr>
              <a:buClr>
                <a:schemeClr val="dk1"/>
              </a:buClr>
              <a:buSzPts val="1100"/>
            </a:pPr>
            <a:r>
              <a:rPr lang="en-GB" sz="1600" b="1" u="sng">
                <a:solidFill>
                  <a:schemeClr val="dk1"/>
                </a:solidFill>
                <a:latin typeface="Happy Monkey"/>
                <a:ea typeface="Happy Monkey"/>
                <a:cs typeface="Happy Monkey"/>
                <a:sym typeface="Happy Monkey"/>
              </a:rPr>
              <a:t>Exhalation is the process of breathing out</a:t>
            </a:r>
            <a:endParaRPr sz="1300" u="sng">
              <a:latin typeface="Happy Monkey"/>
              <a:ea typeface="Happy Monkey"/>
              <a:cs typeface="Happy Monkey"/>
              <a:sym typeface="Happy Monkey"/>
            </a:endParaRPr>
          </a:p>
          <a:p>
            <a:pPr>
              <a:buClr>
                <a:schemeClr val="dk1"/>
              </a:buClr>
              <a:buSzPts val="1100"/>
            </a:pPr>
            <a:endParaRPr sz="1600" b="1" u="sng">
              <a:solidFill>
                <a:schemeClr val="dk1"/>
              </a:solidFill>
              <a:latin typeface="Happy Monkey"/>
              <a:ea typeface="Happy Monkey"/>
              <a:cs typeface="Happy Monkey"/>
              <a:sym typeface="Happy Monkey"/>
            </a:endParaRPr>
          </a:p>
          <a:p>
            <a:pPr>
              <a:buClr>
                <a:schemeClr val="dk1"/>
              </a:buClr>
              <a:buSzPts val="1100"/>
            </a:pPr>
            <a:endParaRPr sz="1600" b="1" u="sng">
              <a:solidFill>
                <a:schemeClr val="dk1"/>
              </a:solidFill>
              <a:latin typeface="Happy Monkey"/>
              <a:ea typeface="Happy Monkey"/>
              <a:cs typeface="Happy Monkey"/>
              <a:sym typeface="Happy Monkey"/>
            </a:endParaRPr>
          </a:p>
          <a:p>
            <a:pPr>
              <a:buClr>
                <a:schemeClr val="dk1"/>
              </a:buClr>
              <a:buSzPts val="1100"/>
            </a:pPr>
            <a:endParaRPr sz="1600" b="1" u="sng">
              <a:solidFill>
                <a:schemeClr val="dk1"/>
              </a:solidFill>
              <a:latin typeface="Happy Monkey"/>
              <a:ea typeface="Happy Monkey"/>
              <a:cs typeface="Happy Monkey"/>
              <a:sym typeface="Happy Monkey"/>
            </a:endParaRPr>
          </a:p>
          <a:p>
            <a:pPr>
              <a:buClr>
                <a:schemeClr val="dk1"/>
              </a:buClr>
              <a:buSzPts val="1100"/>
            </a:pPr>
            <a:endParaRPr sz="1600" b="1" u="sng">
              <a:solidFill>
                <a:schemeClr val="dk1"/>
              </a:solidFill>
              <a:latin typeface="Happy Monkey"/>
              <a:ea typeface="Happy Monkey"/>
              <a:cs typeface="Happy Monkey"/>
              <a:sym typeface="Happy Monkey"/>
            </a:endParaRPr>
          </a:p>
          <a:p>
            <a:pPr>
              <a:buClr>
                <a:schemeClr val="dk1"/>
              </a:buClr>
              <a:buSzPts val="1100"/>
            </a:pPr>
            <a:endParaRPr sz="1600" b="1" u="sng">
              <a:solidFill>
                <a:schemeClr val="dk1"/>
              </a:solidFill>
              <a:latin typeface="Happy Monkey"/>
              <a:ea typeface="Happy Monkey"/>
              <a:cs typeface="Happy Monkey"/>
              <a:sym typeface="Happy Monkey"/>
            </a:endParaRPr>
          </a:p>
          <a:p>
            <a:pPr>
              <a:buClr>
                <a:schemeClr val="dk1"/>
              </a:buClr>
              <a:buSzPts val="1100"/>
            </a:pPr>
            <a:endParaRPr sz="1600" b="1" u="sng">
              <a:solidFill>
                <a:schemeClr val="dk1"/>
              </a:solidFill>
              <a:latin typeface="Happy Monkey"/>
              <a:ea typeface="Happy Monkey"/>
              <a:cs typeface="Happy Monkey"/>
              <a:sym typeface="Happy Monkey"/>
            </a:endParaRPr>
          </a:p>
          <a:p>
            <a:pPr>
              <a:buClr>
                <a:schemeClr val="dk1"/>
              </a:buClr>
              <a:buSzPts val="1100"/>
            </a:pPr>
            <a:endParaRPr sz="1600" b="1" u="sng">
              <a:solidFill>
                <a:schemeClr val="dk1"/>
              </a:solidFill>
              <a:latin typeface="Happy Monkey"/>
              <a:ea typeface="Happy Monkey"/>
              <a:cs typeface="Happy Monkey"/>
              <a:sym typeface="Happy Monkey"/>
            </a:endParaRPr>
          </a:p>
          <a:p>
            <a:pPr>
              <a:buClr>
                <a:schemeClr val="dk1"/>
              </a:buClr>
              <a:buSzPts val="1100"/>
            </a:pPr>
            <a:endParaRPr sz="1600" b="1" u="sng">
              <a:solidFill>
                <a:schemeClr val="dk1"/>
              </a:solidFill>
              <a:latin typeface="Happy Monkey"/>
              <a:ea typeface="Happy Monkey"/>
              <a:cs typeface="Happy Monkey"/>
              <a:sym typeface="Happy Monkey"/>
            </a:endParaRPr>
          </a:p>
          <a:p>
            <a:pPr>
              <a:buClr>
                <a:schemeClr val="dk1"/>
              </a:buClr>
              <a:buSzPts val="1100"/>
            </a:pPr>
            <a:endParaRPr sz="1600" b="1" u="sng">
              <a:solidFill>
                <a:schemeClr val="dk1"/>
              </a:solidFill>
              <a:latin typeface="Happy Monkey"/>
              <a:ea typeface="Happy Monkey"/>
              <a:cs typeface="Happy Monkey"/>
              <a:sym typeface="Happy Monkey"/>
            </a:endParaRPr>
          </a:p>
          <a:p>
            <a:pPr>
              <a:buClr>
                <a:schemeClr val="dk1"/>
              </a:buClr>
              <a:buSzPts val="1100"/>
            </a:pPr>
            <a:endParaRPr sz="1600" b="1" u="sng">
              <a:solidFill>
                <a:schemeClr val="dk1"/>
              </a:solidFill>
              <a:latin typeface="Happy Monkey"/>
              <a:ea typeface="Happy Monkey"/>
              <a:cs typeface="Happy Monkey"/>
              <a:sym typeface="Happy Monkey"/>
            </a:endParaRPr>
          </a:p>
          <a:p>
            <a:pPr>
              <a:buClr>
                <a:schemeClr val="dk1"/>
              </a:buClr>
              <a:buSzPts val="1100"/>
            </a:pPr>
            <a:endParaRPr sz="1600" b="1" u="sng">
              <a:solidFill>
                <a:schemeClr val="dk1"/>
              </a:solidFill>
              <a:latin typeface="Happy Monkey"/>
              <a:ea typeface="Happy Monkey"/>
              <a:cs typeface="Happy Monkey"/>
              <a:sym typeface="Happy Monkey"/>
            </a:endParaRPr>
          </a:p>
          <a:p>
            <a:pPr>
              <a:buClr>
                <a:schemeClr val="dk1"/>
              </a:buClr>
              <a:buSzPts val="1100"/>
            </a:pPr>
            <a:endParaRPr sz="1600" b="1" u="sng">
              <a:solidFill>
                <a:schemeClr val="dk1"/>
              </a:solidFill>
              <a:latin typeface="Happy Monkey"/>
              <a:ea typeface="Happy Monkey"/>
              <a:cs typeface="Happy Monkey"/>
              <a:sym typeface="Happy Monkey"/>
            </a:endParaRPr>
          </a:p>
          <a:p>
            <a:pPr>
              <a:buClr>
                <a:schemeClr val="dk1"/>
              </a:buClr>
              <a:buSzPts val="1100"/>
            </a:pPr>
            <a:endParaRPr sz="1600">
              <a:solidFill>
                <a:schemeClr val="dk1"/>
              </a:solidFill>
              <a:latin typeface="Happy Monkey"/>
              <a:ea typeface="Happy Monkey"/>
              <a:cs typeface="Happy Monkey"/>
              <a:sym typeface="Happy Monkey"/>
            </a:endParaRPr>
          </a:p>
          <a:p>
            <a:pPr>
              <a:buClr>
                <a:schemeClr val="dk1"/>
              </a:buClr>
              <a:buSzPts val="1100"/>
            </a:pPr>
            <a:r>
              <a:rPr lang="en-GB" sz="1600">
                <a:solidFill>
                  <a:schemeClr val="dk1"/>
                </a:solidFill>
                <a:latin typeface="Happy Monkey"/>
                <a:ea typeface="Happy Monkey"/>
                <a:cs typeface="Happy Monkey"/>
                <a:sym typeface="Happy Monkey"/>
              </a:rPr>
              <a:t>- </a:t>
            </a:r>
            <a:r>
              <a:rPr lang="en-GB" sz="1600" b="1">
                <a:solidFill>
                  <a:schemeClr val="dk1"/>
                </a:solidFill>
                <a:latin typeface="Happy Monkey"/>
                <a:ea typeface="Happy Monkey"/>
                <a:cs typeface="Happy Monkey"/>
                <a:sym typeface="Happy Monkey"/>
              </a:rPr>
              <a:t>Ribcage</a:t>
            </a:r>
            <a:r>
              <a:rPr lang="en-GB" sz="1600">
                <a:solidFill>
                  <a:schemeClr val="dk1"/>
                </a:solidFill>
                <a:latin typeface="Happy Monkey"/>
                <a:ea typeface="Happy Monkey"/>
                <a:cs typeface="Happy Monkey"/>
                <a:sym typeface="Happy Monkey"/>
              </a:rPr>
              <a:t> is pulled </a:t>
            </a:r>
            <a:r>
              <a:rPr lang="en-GB" sz="1600" b="1">
                <a:solidFill>
                  <a:schemeClr val="dk1"/>
                </a:solidFill>
                <a:latin typeface="Happy Monkey"/>
                <a:ea typeface="Happy Monkey"/>
                <a:cs typeface="Happy Monkey"/>
                <a:sym typeface="Happy Monkey"/>
              </a:rPr>
              <a:t>downwards and inwards</a:t>
            </a:r>
            <a:endParaRPr sz="1600" b="1">
              <a:solidFill>
                <a:schemeClr val="dk1"/>
              </a:solidFill>
              <a:latin typeface="Happy Monkey"/>
              <a:ea typeface="Happy Monkey"/>
              <a:cs typeface="Happy Monkey"/>
              <a:sym typeface="Happy Monkey"/>
            </a:endParaRPr>
          </a:p>
          <a:p>
            <a:pPr>
              <a:buClr>
                <a:schemeClr val="dk1"/>
              </a:buClr>
              <a:buSzPts val="1100"/>
            </a:pPr>
            <a:r>
              <a:rPr lang="en-GB" sz="1600">
                <a:solidFill>
                  <a:schemeClr val="dk1"/>
                </a:solidFill>
                <a:latin typeface="Happy Monkey"/>
                <a:ea typeface="Happy Monkey"/>
                <a:cs typeface="Happy Monkey"/>
                <a:sym typeface="Happy Monkey"/>
              </a:rPr>
              <a:t>- Diaphragm </a:t>
            </a:r>
            <a:r>
              <a:rPr lang="en-GB" sz="1600" b="1">
                <a:solidFill>
                  <a:schemeClr val="dk1"/>
                </a:solidFill>
                <a:latin typeface="Happy Monkey"/>
                <a:ea typeface="Happy Monkey"/>
                <a:cs typeface="Happy Monkey"/>
                <a:sym typeface="Happy Monkey"/>
              </a:rPr>
              <a:t>relaxes</a:t>
            </a:r>
            <a:r>
              <a:rPr lang="en-GB" sz="1600">
                <a:solidFill>
                  <a:schemeClr val="dk1"/>
                </a:solidFill>
                <a:latin typeface="Happy Monkey"/>
                <a:ea typeface="Happy Monkey"/>
                <a:cs typeface="Happy Monkey"/>
                <a:sym typeface="Happy Monkey"/>
              </a:rPr>
              <a:t> and moves upwards into a </a:t>
            </a:r>
            <a:r>
              <a:rPr lang="en-GB" sz="1600" b="1">
                <a:solidFill>
                  <a:schemeClr val="dk1"/>
                </a:solidFill>
                <a:latin typeface="Happy Monkey"/>
                <a:ea typeface="Happy Monkey"/>
                <a:cs typeface="Happy Monkey"/>
                <a:sym typeface="Happy Monkey"/>
              </a:rPr>
              <a:t>dome</a:t>
            </a:r>
            <a:endParaRPr sz="1600" b="1">
              <a:solidFill>
                <a:schemeClr val="dk1"/>
              </a:solidFill>
              <a:latin typeface="Happy Monkey"/>
              <a:ea typeface="Happy Monkey"/>
              <a:cs typeface="Happy Monkey"/>
              <a:sym typeface="Happy Monkey"/>
            </a:endParaRPr>
          </a:p>
          <a:p>
            <a:pPr>
              <a:buClr>
                <a:schemeClr val="dk1"/>
              </a:buClr>
              <a:buSzPts val="1100"/>
            </a:pPr>
            <a:r>
              <a:rPr lang="en-GB" sz="1600">
                <a:solidFill>
                  <a:schemeClr val="dk1"/>
                </a:solidFill>
                <a:latin typeface="Happy Monkey"/>
                <a:ea typeface="Happy Monkey"/>
                <a:cs typeface="Happy Monkey"/>
                <a:sym typeface="Happy Monkey"/>
              </a:rPr>
              <a:t>- </a:t>
            </a:r>
            <a:r>
              <a:rPr lang="en-GB" sz="1600" b="1">
                <a:solidFill>
                  <a:schemeClr val="dk1"/>
                </a:solidFill>
                <a:latin typeface="Happy Monkey"/>
                <a:ea typeface="Happy Monkey"/>
                <a:cs typeface="Happy Monkey"/>
                <a:sym typeface="Happy Monkey"/>
              </a:rPr>
              <a:t>Volume</a:t>
            </a:r>
            <a:r>
              <a:rPr lang="en-GB" sz="1600">
                <a:solidFill>
                  <a:schemeClr val="dk1"/>
                </a:solidFill>
                <a:latin typeface="Happy Monkey"/>
                <a:ea typeface="Happy Monkey"/>
                <a:cs typeface="Happy Monkey"/>
                <a:sym typeface="Happy Monkey"/>
              </a:rPr>
              <a:t> in the lungs </a:t>
            </a:r>
            <a:r>
              <a:rPr lang="en-GB" sz="1600" b="1">
                <a:solidFill>
                  <a:schemeClr val="dk1"/>
                </a:solidFill>
                <a:latin typeface="Happy Monkey"/>
                <a:ea typeface="Happy Monkey"/>
                <a:cs typeface="Happy Monkey"/>
                <a:sym typeface="Happy Monkey"/>
              </a:rPr>
              <a:t>decreases</a:t>
            </a:r>
            <a:endParaRPr sz="1600" b="1">
              <a:solidFill>
                <a:schemeClr val="dk1"/>
              </a:solidFill>
              <a:latin typeface="Happy Monkey"/>
              <a:ea typeface="Happy Monkey"/>
              <a:cs typeface="Happy Monkey"/>
              <a:sym typeface="Happy Monkey"/>
            </a:endParaRPr>
          </a:p>
          <a:p>
            <a:r>
              <a:rPr lang="en-GB" sz="1600">
                <a:solidFill>
                  <a:schemeClr val="dk1"/>
                </a:solidFill>
                <a:latin typeface="Happy Monkey"/>
                <a:ea typeface="Happy Monkey"/>
                <a:cs typeface="Happy Monkey"/>
                <a:sym typeface="Happy Monkey"/>
              </a:rPr>
              <a:t>- </a:t>
            </a:r>
            <a:r>
              <a:rPr lang="en-GB" sz="1600" b="1">
                <a:solidFill>
                  <a:schemeClr val="dk1"/>
                </a:solidFill>
                <a:latin typeface="Happy Monkey"/>
                <a:ea typeface="Happy Monkey"/>
                <a:cs typeface="Happy Monkey"/>
                <a:sym typeface="Happy Monkey"/>
              </a:rPr>
              <a:t>Air</a:t>
            </a:r>
            <a:r>
              <a:rPr lang="en-GB" sz="1600">
                <a:solidFill>
                  <a:schemeClr val="dk1"/>
                </a:solidFill>
                <a:latin typeface="Happy Monkey"/>
                <a:ea typeface="Happy Monkey"/>
                <a:cs typeface="Happy Monkey"/>
                <a:sym typeface="Happy Monkey"/>
              </a:rPr>
              <a:t> moves </a:t>
            </a:r>
            <a:r>
              <a:rPr lang="en-GB" sz="1600" b="1">
                <a:solidFill>
                  <a:schemeClr val="dk1"/>
                </a:solidFill>
                <a:latin typeface="Happy Monkey"/>
                <a:ea typeface="Happy Monkey"/>
                <a:cs typeface="Happy Monkey"/>
                <a:sym typeface="Happy Monkey"/>
              </a:rPr>
              <a:t>out of</a:t>
            </a:r>
            <a:r>
              <a:rPr lang="en-GB" sz="1600">
                <a:solidFill>
                  <a:schemeClr val="dk1"/>
                </a:solidFill>
                <a:latin typeface="Happy Monkey"/>
                <a:ea typeface="Happy Monkey"/>
                <a:cs typeface="Happy Monkey"/>
                <a:sym typeface="Happy Monkey"/>
              </a:rPr>
              <a:t> the lungs</a:t>
            </a:r>
            <a:br>
              <a:rPr lang="en-GB" sz="1800" b="1" u="sng">
                <a:latin typeface="Happy Monkey"/>
                <a:ea typeface="Happy Monkey"/>
                <a:cs typeface="Happy Monkey"/>
                <a:sym typeface="Happy Monkey"/>
              </a:rPr>
            </a:br>
            <a:endParaRPr sz="1800" b="1" u="sng">
              <a:latin typeface="Happy Monkey"/>
              <a:ea typeface="Happy Monkey"/>
              <a:cs typeface="Happy Monkey"/>
              <a:sym typeface="Happy Monkey"/>
            </a:endParaRPr>
          </a:p>
        </p:txBody>
      </p:sp>
      <p:sp>
        <p:nvSpPr>
          <p:cNvPr id="62" name="Google Shape;62;p13"/>
          <p:cNvSpPr txBox="1"/>
          <p:nvPr/>
        </p:nvSpPr>
        <p:spPr>
          <a:xfrm>
            <a:off x="437525" y="9270688"/>
            <a:ext cx="1610700" cy="547500"/>
          </a:xfrm>
          <a:prstGeom prst="rect">
            <a:avLst/>
          </a:prstGeom>
          <a:noFill/>
          <a:ln>
            <a:noFill/>
          </a:ln>
        </p:spPr>
        <p:txBody>
          <a:bodyPr spcFirstLastPara="1" wrap="square" lIns="91425" tIns="91425" rIns="91425" bIns="91425" anchor="t" anchorCtr="0">
            <a:noAutofit/>
          </a:bodyPr>
          <a:lstStyle/>
          <a:p>
            <a:pPr algn="ctr"/>
            <a:r>
              <a:rPr lang="en-GB" sz="1200">
                <a:latin typeface="Happy Monkey"/>
                <a:ea typeface="Happy Monkey"/>
                <a:cs typeface="Happy Monkey"/>
                <a:sym typeface="Happy Monkey"/>
              </a:rPr>
              <a:t>Lots of blood vessels to take away oxygenated blood</a:t>
            </a:r>
            <a:endParaRPr sz="1200">
              <a:latin typeface="Happy Monkey"/>
              <a:ea typeface="Happy Monkey"/>
              <a:cs typeface="Happy Monkey"/>
              <a:sym typeface="Happy Monkey"/>
            </a:endParaRPr>
          </a:p>
        </p:txBody>
      </p:sp>
      <p:sp>
        <p:nvSpPr>
          <p:cNvPr id="63" name="Google Shape;63;p13"/>
          <p:cNvSpPr txBox="1"/>
          <p:nvPr/>
        </p:nvSpPr>
        <p:spPr>
          <a:xfrm>
            <a:off x="2218400" y="9270688"/>
            <a:ext cx="1610700" cy="547500"/>
          </a:xfrm>
          <a:prstGeom prst="rect">
            <a:avLst/>
          </a:prstGeom>
          <a:noFill/>
          <a:ln>
            <a:noFill/>
          </a:ln>
        </p:spPr>
        <p:txBody>
          <a:bodyPr spcFirstLastPara="1" wrap="square" lIns="91425" tIns="91425" rIns="91425" bIns="91425" anchor="t" anchorCtr="0">
            <a:noAutofit/>
          </a:bodyPr>
          <a:lstStyle/>
          <a:p>
            <a:pPr algn="ctr"/>
            <a:r>
              <a:rPr lang="en-GB" sz="1200">
                <a:latin typeface="Happy Monkey"/>
                <a:ea typeface="Happy Monkey"/>
                <a:cs typeface="Happy Monkey"/>
                <a:sym typeface="Happy Monkey"/>
              </a:rPr>
              <a:t>Thin walls in the alveoli to reduce distance of diffusion</a:t>
            </a:r>
            <a:endParaRPr sz="1200">
              <a:latin typeface="Happy Monkey"/>
              <a:ea typeface="Happy Monkey"/>
              <a:cs typeface="Happy Monkey"/>
              <a:sym typeface="Happy Monkey"/>
            </a:endParaRPr>
          </a:p>
        </p:txBody>
      </p:sp>
      <p:sp>
        <p:nvSpPr>
          <p:cNvPr id="64" name="Google Shape;64;p13"/>
          <p:cNvSpPr txBox="1"/>
          <p:nvPr/>
        </p:nvSpPr>
        <p:spPr>
          <a:xfrm>
            <a:off x="3939130" y="9270689"/>
            <a:ext cx="1371300" cy="547500"/>
          </a:xfrm>
          <a:prstGeom prst="rect">
            <a:avLst/>
          </a:prstGeom>
          <a:noFill/>
          <a:ln>
            <a:noFill/>
          </a:ln>
        </p:spPr>
        <p:txBody>
          <a:bodyPr spcFirstLastPara="1" wrap="square" lIns="91425" tIns="91425" rIns="91425" bIns="91425" anchor="t" anchorCtr="0">
            <a:noAutofit/>
          </a:bodyPr>
          <a:lstStyle/>
          <a:p>
            <a:pPr algn="ctr"/>
            <a:r>
              <a:rPr lang="en-GB" sz="1200">
                <a:latin typeface="Happy Monkey"/>
                <a:ea typeface="Happy Monkey"/>
                <a:cs typeface="Happy Monkey"/>
                <a:sym typeface="Happy Monkey"/>
              </a:rPr>
              <a:t>Alveoli create a large surface area</a:t>
            </a:r>
            <a:endParaRPr sz="1200">
              <a:latin typeface="Happy Monkey"/>
              <a:ea typeface="Happy Monkey"/>
              <a:cs typeface="Happy Monkey"/>
              <a:sym typeface="Happy Monkey"/>
            </a:endParaRPr>
          </a:p>
        </p:txBody>
      </p:sp>
      <p:sp>
        <p:nvSpPr>
          <p:cNvPr id="65" name="Google Shape;65;p13"/>
          <p:cNvSpPr txBox="1"/>
          <p:nvPr/>
        </p:nvSpPr>
        <p:spPr>
          <a:xfrm>
            <a:off x="5630083" y="9270689"/>
            <a:ext cx="1371300" cy="547500"/>
          </a:xfrm>
          <a:prstGeom prst="rect">
            <a:avLst/>
          </a:prstGeom>
          <a:noFill/>
          <a:ln>
            <a:noFill/>
          </a:ln>
        </p:spPr>
        <p:txBody>
          <a:bodyPr spcFirstLastPara="1" wrap="square" lIns="91425" tIns="91425" rIns="91425" bIns="91425" anchor="t" anchorCtr="0">
            <a:noAutofit/>
          </a:bodyPr>
          <a:lstStyle/>
          <a:p>
            <a:pPr algn="ctr"/>
            <a:r>
              <a:rPr lang="en-GB" sz="1200">
                <a:latin typeface="Happy Monkey"/>
                <a:ea typeface="Happy Monkey"/>
                <a:cs typeface="Happy Monkey"/>
                <a:sym typeface="Happy Monkey"/>
              </a:rPr>
              <a:t>Moist</a:t>
            </a:r>
            <a:endParaRPr sz="1200">
              <a:latin typeface="Happy Monkey"/>
              <a:ea typeface="Happy Monkey"/>
              <a:cs typeface="Happy Monkey"/>
              <a:sym typeface="Happy Monkey"/>
            </a:endParaRPr>
          </a:p>
        </p:txBody>
      </p:sp>
      <p:pic>
        <p:nvPicPr>
          <p:cNvPr id="66" name="Google Shape;66;p13"/>
          <p:cNvPicPr preferRelativeResize="0"/>
          <p:nvPr/>
        </p:nvPicPr>
        <p:blipFill rotWithShape="1">
          <a:blip r:embed="rId3">
            <a:alphaModFix/>
          </a:blip>
          <a:srcRect b="12854"/>
          <a:stretch/>
        </p:blipFill>
        <p:spPr>
          <a:xfrm>
            <a:off x="5714850" y="8135799"/>
            <a:ext cx="1201749" cy="1047289"/>
          </a:xfrm>
          <a:prstGeom prst="rect">
            <a:avLst/>
          </a:prstGeom>
          <a:noFill/>
          <a:ln>
            <a:noFill/>
          </a:ln>
        </p:spPr>
      </p:pic>
      <p:pic>
        <p:nvPicPr>
          <p:cNvPr id="67" name="Google Shape;67;p13"/>
          <p:cNvPicPr preferRelativeResize="0"/>
          <p:nvPr/>
        </p:nvPicPr>
        <p:blipFill rotWithShape="1">
          <a:blip r:embed="rId4">
            <a:alphaModFix/>
          </a:blip>
          <a:srcRect b="16254"/>
          <a:stretch/>
        </p:blipFill>
        <p:spPr>
          <a:xfrm>
            <a:off x="3999250" y="8132565"/>
            <a:ext cx="1258250" cy="1053736"/>
          </a:xfrm>
          <a:prstGeom prst="rect">
            <a:avLst/>
          </a:prstGeom>
          <a:noFill/>
          <a:ln>
            <a:noFill/>
          </a:ln>
        </p:spPr>
      </p:pic>
      <p:pic>
        <p:nvPicPr>
          <p:cNvPr id="68" name="Google Shape;68;p13"/>
          <p:cNvPicPr preferRelativeResize="0"/>
          <p:nvPr/>
        </p:nvPicPr>
        <p:blipFill rotWithShape="1">
          <a:blip r:embed="rId5">
            <a:alphaModFix/>
          </a:blip>
          <a:srcRect t="10559" b="24421"/>
          <a:stretch/>
        </p:blipFill>
        <p:spPr>
          <a:xfrm>
            <a:off x="437493" y="8135786"/>
            <a:ext cx="1610758" cy="1047300"/>
          </a:xfrm>
          <a:prstGeom prst="rect">
            <a:avLst/>
          </a:prstGeom>
          <a:noFill/>
          <a:ln>
            <a:noFill/>
          </a:ln>
        </p:spPr>
      </p:pic>
      <p:pic>
        <p:nvPicPr>
          <p:cNvPr id="69" name="Google Shape;69;p13"/>
          <p:cNvPicPr preferRelativeResize="0"/>
          <p:nvPr/>
        </p:nvPicPr>
        <p:blipFill rotWithShape="1">
          <a:blip r:embed="rId6">
            <a:alphaModFix/>
          </a:blip>
          <a:srcRect b="16261"/>
          <a:stretch/>
        </p:blipFill>
        <p:spPr>
          <a:xfrm>
            <a:off x="2394625" y="8132617"/>
            <a:ext cx="1258250" cy="1053633"/>
          </a:xfrm>
          <a:prstGeom prst="rect">
            <a:avLst/>
          </a:prstGeom>
          <a:noFill/>
          <a:ln>
            <a:noFill/>
          </a:ln>
        </p:spPr>
      </p:pic>
      <p:pic>
        <p:nvPicPr>
          <p:cNvPr id="70" name="Google Shape;70;p13"/>
          <p:cNvPicPr preferRelativeResize="0"/>
          <p:nvPr/>
        </p:nvPicPr>
        <p:blipFill rotWithShape="1">
          <a:blip r:embed="rId7">
            <a:alphaModFix/>
          </a:blip>
          <a:srcRect r="52439" b="13703"/>
          <a:stretch/>
        </p:blipFill>
        <p:spPr>
          <a:xfrm>
            <a:off x="437501" y="2745901"/>
            <a:ext cx="3080449" cy="2334325"/>
          </a:xfrm>
          <a:prstGeom prst="rect">
            <a:avLst/>
          </a:prstGeom>
          <a:noFill/>
          <a:ln>
            <a:noFill/>
          </a:ln>
        </p:spPr>
      </p:pic>
      <p:pic>
        <p:nvPicPr>
          <p:cNvPr id="71" name="Google Shape;71;p13"/>
          <p:cNvPicPr preferRelativeResize="0"/>
          <p:nvPr/>
        </p:nvPicPr>
        <p:blipFill rotWithShape="1">
          <a:blip r:embed="rId7">
            <a:alphaModFix/>
          </a:blip>
          <a:srcRect l="54597" b="13703"/>
          <a:stretch/>
        </p:blipFill>
        <p:spPr>
          <a:xfrm>
            <a:off x="4085875" y="2745901"/>
            <a:ext cx="2940750" cy="2334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44625" y="1173225"/>
            <a:ext cx="7044600" cy="3190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5" name="Google Shape;55;p13"/>
          <p:cNvSpPr txBox="1"/>
          <p:nvPr/>
        </p:nvSpPr>
        <p:spPr>
          <a:xfrm>
            <a:off x="0" y="3"/>
            <a:ext cx="7044600" cy="1125900"/>
          </a:xfrm>
          <a:prstGeom prst="rect">
            <a:avLst/>
          </a:prstGeom>
          <a:noFill/>
          <a:ln>
            <a:noFill/>
          </a:ln>
        </p:spPr>
        <p:txBody>
          <a:bodyPr spcFirstLastPara="1" wrap="square" lIns="91425" tIns="91425" rIns="91425" bIns="91425" anchor="t" anchorCtr="0">
            <a:noAutofit/>
          </a:bodyPr>
          <a:lstStyle/>
          <a:p>
            <a:r>
              <a:rPr lang="en-GB" sz="2400">
                <a:solidFill>
                  <a:srgbClr val="595959"/>
                </a:solidFill>
                <a:latin typeface="Fugaz One"/>
                <a:ea typeface="Fugaz One"/>
                <a:cs typeface="Fugaz One"/>
                <a:sym typeface="Fugaz One"/>
              </a:rPr>
              <a:t>What you need to know about ...</a:t>
            </a:r>
            <a:endParaRPr sz="2400">
              <a:solidFill>
                <a:srgbClr val="595959"/>
              </a:solidFill>
              <a:latin typeface="Fugaz One"/>
              <a:ea typeface="Fugaz One"/>
              <a:cs typeface="Fugaz One"/>
              <a:sym typeface="Fugaz One"/>
            </a:endParaRPr>
          </a:p>
        </p:txBody>
      </p:sp>
      <p:sp>
        <p:nvSpPr>
          <p:cNvPr id="56" name="Google Shape;56;p13"/>
          <p:cNvSpPr/>
          <p:nvPr/>
        </p:nvSpPr>
        <p:spPr>
          <a:xfrm>
            <a:off x="4882050" y="415500"/>
            <a:ext cx="2712300" cy="710400"/>
          </a:xfrm>
          <a:prstGeom prst="roundRect">
            <a:avLst>
              <a:gd name="adj" fmla="val 16667"/>
            </a:avLst>
          </a:prstGeom>
          <a:noFill/>
          <a:ln>
            <a:noFill/>
          </a:ln>
        </p:spPr>
        <p:txBody>
          <a:bodyPr spcFirstLastPara="1" wrap="square" lIns="91425" tIns="91425" rIns="91425" bIns="91425" anchor="ctr" anchorCtr="0">
            <a:noAutofit/>
          </a:bodyPr>
          <a:lstStyle/>
          <a:p>
            <a:r>
              <a:rPr lang="en-GB" sz="1800">
                <a:latin typeface="Happy Monkey"/>
                <a:ea typeface="Happy Monkey"/>
                <a:cs typeface="Happy Monkey"/>
                <a:sym typeface="Happy Monkey"/>
              </a:rPr>
              <a:t>Respiration</a:t>
            </a:r>
            <a:endParaRPr sz="1800">
              <a:latin typeface="Happy Monkey"/>
              <a:ea typeface="Happy Monkey"/>
              <a:cs typeface="Happy Monkey"/>
              <a:sym typeface="Happy Monkey"/>
            </a:endParaRPr>
          </a:p>
        </p:txBody>
      </p:sp>
      <p:sp>
        <p:nvSpPr>
          <p:cNvPr id="57" name="Google Shape;57;p13"/>
          <p:cNvSpPr txBox="1"/>
          <p:nvPr/>
        </p:nvSpPr>
        <p:spPr>
          <a:xfrm>
            <a:off x="270775" y="1125900"/>
            <a:ext cx="7044600" cy="615000"/>
          </a:xfrm>
          <a:prstGeom prst="rect">
            <a:avLst/>
          </a:prstGeom>
          <a:noFill/>
          <a:ln>
            <a:noFill/>
          </a:ln>
        </p:spPr>
        <p:txBody>
          <a:bodyPr spcFirstLastPara="1" wrap="square" lIns="91425" tIns="91425" rIns="91425" bIns="91425" anchor="t" anchorCtr="0">
            <a:noAutofit/>
          </a:bodyPr>
          <a:lstStyle/>
          <a:p>
            <a:r>
              <a:rPr lang="en-GB" sz="1800">
                <a:latin typeface="Fugaz One"/>
                <a:ea typeface="Fugaz One"/>
                <a:cs typeface="Fugaz One"/>
                <a:sym typeface="Fugaz One"/>
              </a:rPr>
              <a:t>Aerobic Respiration</a:t>
            </a:r>
            <a:br>
              <a:rPr lang="en-GB" sz="1800">
                <a:latin typeface="Fugaz One"/>
                <a:ea typeface="Fugaz One"/>
                <a:cs typeface="Fugaz One"/>
                <a:sym typeface="Fugaz One"/>
              </a:rPr>
            </a:br>
            <a:endParaRPr sz="1800">
              <a:latin typeface="Fugaz One"/>
              <a:ea typeface="Fugaz One"/>
              <a:cs typeface="Fugaz One"/>
              <a:sym typeface="Fugaz One"/>
            </a:endParaRPr>
          </a:p>
          <a:p>
            <a:endParaRPr sz="1800" b="1" u="sng">
              <a:latin typeface="Happy Monkey"/>
              <a:ea typeface="Happy Monkey"/>
              <a:cs typeface="Happy Monkey"/>
              <a:sym typeface="Happy Monkey"/>
            </a:endParaRPr>
          </a:p>
        </p:txBody>
      </p:sp>
      <p:sp>
        <p:nvSpPr>
          <p:cNvPr id="58" name="Google Shape;58;p13"/>
          <p:cNvSpPr txBox="1"/>
          <p:nvPr/>
        </p:nvSpPr>
        <p:spPr>
          <a:xfrm>
            <a:off x="741575" y="2494900"/>
            <a:ext cx="6050700" cy="615000"/>
          </a:xfrm>
          <a:prstGeom prst="rect">
            <a:avLst/>
          </a:prstGeom>
          <a:noFill/>
          <a:ln>
            <a:noFill/>
          </a:ln>
        </p:spPr>
        <p:txBody>
          <a:bodyPr spcFirstLastPara="1" wrap="square" lIns="91425" tIns="91425" rIns="91425" bIns="91425" anchor="t" anchorCtr="0">
            <a:noAutofit/>
          </a:bodyPr>
          <a:lstStyle/>
          <a:p>
            <a:r>
              <a:rPr lang="en-GB" sz="1800">
                <a:latin typeface="Fugaz One"/>
                <a:ea typeface="Fugaz One"/>
                <a:cs typeface="Fugaz One"/>
                <a:sym typeface="Fugaz One"/>
              </a:rPr>
              <a:t>Glucose + Oxygen → Carbon dioxide + Water + Energy</a:t>
            </a:r>
            <a:endParaRPr sz="1800">
              <a:latin typeface="Fugaz One"/>
              <a:ea typeface="Fugaz One"/>
              <a:cs typeface="Fugaz One"/>
              <a:sym typeface="Fugaz One"/>
            </a:endParaRPr>
          </a:p>
          <a:p>
            <a:endParaRPr sz="1800">
              <a:latin typeface="Happy Monkey"/>
              <a:ea typeface="Happy Monkey"/>
              <a:cs typeface="Happy Monkey"/>
              <a:sym typeface="Happy Monkey"/>
            </a:endParaRPr>
          </a:p>
          <a:p>
            <a:br>
              <a:rPr lang="en-GB" sz="1800" b="1" u="sng">
                <a:latin typeface="Happy Monkey"/>
                <a:ea typeface="Happy Monkey"/>
                <a:cs typeface="Happy Monkey"/>
                <a:sym typeface="Happy Monkey"/>
              </a:rPr>
            </a:br>
            <a:endParaRPr sz="1800" b="1" u="sng">
              <a:latin typeface="Happy Monkey"/>
              <a:ea typeface="Happy Monkey"/>
              <a:cs typeface="Happy Monkey"/>
              <a:sym typeface="Happy Monkey"/>
            </a:endParaRPr>
          </a:p>
        </p:txBody>
      </p:sp>
      <p:sp>
        <p:nvSpPr>
          <p:cNvPr id="59" name="Google Shape;59;p13"/>
          <p:cNvSpPr txBox="1"/>
          <p:nvPr/>
        </p:nvSpPr>
        <p:spPr>
          <a:xfrm>
            <a:off x="307275" y="3109900"/>
            <a:ext cx="1573500" cy="1018200"/>
          </a:xfrm>
          <a:prstGeom prst="rect">
            <a:avLst/>
          </a:prstGeom>
          <a:noFill/>
          <a:ln>
            <a:noFill/>
          </a:ln>
        </p:spPr>
        <p:txBody>
          <a:bodyPr spcFirstLastPara="1" wrap="square" lIns="91425" tIns="91425" rIns="91425" bIns="91425" anchor="t" anchorCtr="0">
            <a:noAutofit/>
          </a:bodyPr>
          <a:lstStyle/>
          <a:p>
            <a:r>
              <a:rPr lang="en-GB" sz="1100">
                <a:latin typeface="Happy Monkey"/>
                <a:ea typeface="Happy Monkey"/>
                <a:cs typeface="Happy Monkey"/>
                <a:sym typeface="Happy Monkey"/>
              </a:rPr>
              <a:t>Comes from </a:t>
            </a:r>
            <a:r>
              <a:rPr lang="en-GB" sz="1100" b="1">
                <a:latin typeface="Happy Monkey"/>
                <a:ea typeface="Happy Monkey"/>
                <a:cs typeface="Happy Monkey"/>
                <a:sym typeface="Happy Monkey"/>
              </a:rPr>
              <a:t>food</a:t>
            </a:r>
            <a:r>
              <a:rPr lang="en-GB" sz="1100">
                <a:latin typeface="Happy Monkey"/>
                <a:ea typeface="Happy Monkey"/>
                <a:cs typeface="Happy Monkey"/>
                <a:sym typeface="Happy Monkey"/>
              </a:rPr>
              <a:t> broken down in </a:t>
            </a:r>
            <a:r>
              <a:rPr lang="en-GB" sz="1100" b="1">
                <a:latin typeface="Happy Monkey"/>
                <a:ea typeface="Happy Monkey"/>
                <a:cs typeface="Happy Monkey"/>
                <a:sym typeface="Happy Monkey"/>
              </a:rPr>
              <a:t>digestion</a:t>
            </a:r>
            <a:endParaRPr sz="1100" b="1">
              <a:latin typeface="Happy Monkey"/>
              <a:ea typeface="Happy Monkey"/>
              <a:cs typeface="Happy Monkey"/>
              <a:sym typeface="Happy Monkey"/>
            </a:endParaRPr>
          </a:p>
        </p:txBody>
      </p:sp>
      <p:sp>
        <p:nvSpPr>
          <p:cNvPr id="60" name="Google Shape;60;p13"/>
          <p:cNvSpPr txBox="1"/>
          <p:nvPr/>
        </p:nvSpPr>
        <p:spPr>
          <a:xfrm>
            <a:off x="1425075" y="1664875"/>
            <a:ext cx="1803900" cy="545100"/>
          </a:xfrm>
          <a:prstGeom prst="rect">
            <a:avLst/>
          </a:prstGeom>
          <a:noFill/>
          <a:ln>
            <a:noFill/>
          </a:ln>
        </p:spPr>
        <p:txBody>
          <a:bodyPr spcFirstLastPara="1" wrap="square" lIns="91425" tIns="91425" rIns="91425" bIns="91425" anchor="t" anchorCtr="0">
            <a:noAutofit/>
          </a:bodyPr>
          <a:lstStyle/>
          <a:p>
            <a:pPr algn="ctr"/>
            <a:r>
              <a:rPr lang="en-GB" sz="1100">
                <a:latin typeface="Happy Monkey"/>
                <a:ea typeface="Happy Monkey"/>
                <a:cs typeface="Happy Monkey"/>
                <a:sym typeface="Happy Monkey"/>
              </a:rPr>
              <a:t>Transported in </a:t>
            </a:r>
            <a:r>
              <a:rPr lang="en-GB" sz="1100" b="1">
                <a:latin typeface="Happy Monkey"/>
                <a:ea typeface="Happy Monkey"/>
                <a:cs typeface="Happy Monkey"/>
                <a:sym typeface="Happy Monkey"/>
              </a:rPr>
              <a:t>blood cells </a:t>
            </a:r>
            <a:r>
              <a:rPr lang="en-GB" sz="1100">
                <a:latin typeface="Happy Monkey"/>
                <a:ea typeface="Happy Monkey"/>
                <a:cs typeface="Happy Monkey"/>
                <a:sym typeface="Happy Monkey"/>
              </a:rPr>
              <a:t>from the </a:t>
            </a:r>
            <a:r>
              <a:rPr lang="en-GB" sz="1100" b="1">
                <a:latin typeface="Happy Monkey"/>
                <a:ea typeface="Happy Monkey"/>
                <a:cs typeface="Happy Monkey"/>
                <a:sym typeface="Happy Monkey"/>
              </a:rPr>
              <a:t>lungs</a:t>
            </a:r>
            <a:endParaRPr sz="1100" b="1">
              <a:latin typeface="Happy Monkey"/>
              <a:ea typeface="Happy Monkey"/>
              <a:cs typeface="Happy Monkey"/>
              <a:sym typeface="Happy Monkey"/>
            </a:endParaRPr>
          </a:p>
        </p:txBody>
      </p:sp>
      <p:sp>
        <p:nvSpPr>
          <p:cNvPr id="61" name="Google Shape;61;p13"/>
          <p:cNvSpPr txBox="1"/>
          <p:nvPr/>
        </p:nvSpPr>
        <p:spPr>
          <a:xfrm>
            <a:off x="3095425" y="3165625"/>
            <a:ext cx="1395300" cy="545100"/>
          </a:xfrm>
          <a:prstGeom prst="rect">
            <a:avLst/>
          </a:prstGeom>
          <a:noFill/>
          <a:ln>
            <a:noFill/>
          </a:ln>
        </p:spPr>
        <p:txBody>
          <a:bodyPr spcFirstLastPara="1" wrap="square" lIns="91425" tIns="91425" rIns="91425" bIns="91425" anchor="t" anchorCtr="0">
            <a:noAutofit/>
          </a:bodyPr>
          <a:lstStyle/>
          <a:p>
            <a:pPr algn="ctr"/>
            <a:r>
              <a:rPr lang="en-GB" sz="1100" b="1">
                <a:latin typeface="Happy Monkey"/>
                <a:ea typeface="Happy Monkey"/>
                <a:cs typeface="Happy Monkey"/>
                <a:sym typeface="Happy Monkey"/>
              </a:rPr>
              <a:t>Exhaled</a:t>
            </a:r>
            <a:r>
              <a:rPr lang="en-GB" sz="1100">
                <a:latin typeface="Happy Monkey"/>
                <a:ea typeface="Happy Monkey"/>
                <a:cs typeface="Happy Monkey"/>
                <a:sym typeface="Happy Monkey"/>
              </a:rPr>
              <a:t> from the body</a:t>
            </a:r>
            <a:endParaRPr sz="1100" b="1">
              <a:latin typeface="Happy Monkey"/>
              <a:ea typeface="Happy Monkey"/>
              <a:cs typeface="Happy Monkey"/>
              <a:sym typeface="Happy Monkey"/>
            </a:endParaRPr>
          </a:p>
        </p:txBody>
      </p:sp>
      <p:sp>
        <p:nvSpPr>
          <p:cNvPr id="62" name="Google Shape;62;p13"/>
          <p:cNvSpPr txBox="1"/>
          <p:nvPr/>
        </p:nvSpPr>
        <p:spPr>
          <a:xfrm>
            <a:off x="5199300" y="1537850"/>
            <a:ext cx="1803900" cy="545100"/>
          </a:xfrm>
          <a:prstGeom prst="rect">
            <a:avLst/>
          </a:prstGeom>
          <a:noFill/>
          <a:ln>
            <a:noFill/>
          </a:ln>
        </p:spPr>
        <p:txBody>
          <a:bodyPr spcFirstLastPara="1" wrap="square" lIns="91425" tIns="91425" rIns="91425" bIns="91425" anchor="t" anchorCtr="0">
            <a:noAutofit/>
          </a:bodyPr>
          <a:lstStyle/>
          <a:p>
            <a:pPr algn="r"/>
            <a:r>
              <a:rPr lang="en-GB" sz="1100" b="1">
                <a:latin typeface="Happy Monkey"/>
                <a:ea typeface="Happy Monkey"/>
                <a:cs typeface="Happy Monkey"/>
                <a:sym typeface="Happy Monkey"/>
              </a:rPr>
              <a:t>More</a:t>
            </a:r>
            <a:r>
              <a:rPr lang="en-GB" sz="1100">
                <a:latin typeface="Happy Monkey"/>
                <a:ea typeface="Happy Monkey"/>
                <a:cs typeface="Happy Monkey"/>
                <a:sym typeface="Happy Monkey"/>
              </a:rPr>
              <a:t> than </a:t>
            </a:r>
            <a:r>
              <a:rPr lang="en-GB" sz="1100" b="1">
                <a:latin typeface="Happy Monkey"/>
                <a:ea typeface="Happy Monkey"/>
                <a:cs typeface="Happy Monkey"/>
                <a:sym typeface="Happy Monkey"/>
              </a:rPr>
              <a:t>anaerobic</a:t>
            </a:r>
            <a:r>
              <a:rPr lang="en-GB" sz="1100">
                <a:latin typeface="Happy Monkey"/>
                <a:ea typeface="Happy Monkey"/>
                <a:cs typeface="Happy Monkey"/>
                <a:sym typeface="Happy Monkey"/>
              </a:rPr>
              <a:t> respiration</a:t>
            </a:r>
            <a:endParaRPr sz="1100" b="1">
              <a:latin typeface="Happy Monkey"/>
              <a:ea typeface="Happy Monkey"/>
              <a:cs typeface="Happy Monkey"/>
              <a:sym typeface="Happy Monkey"/>
            </a:endParaRPr>
          </a:p>
        </p:txBody>
      </p:sp>
      <p:cxnSp>
        <p:nvCxnSpPr>
          <p:cNvPr id="63" name="Google Shape;63;p13"/>
          <p:cNvCxnSpPr>
            <a:stCxn id="60" idx="2"/>
          </p:cNvCxnSpPr>
          <p:nvPr/>
        </p:nvCxnSpPr>
        <p:spPr>
          <a:xfrm>
            <a:off x="2327025" y="2209975"/>
            <a:ext cx="0" cy="405300"/>
          </a:xfrm>
          <a:prstGeom prst="straightConnector1">
            <a:avLst/>
          </a:prstGeom>
          <a:noFill/>
          <a:ln w="28575" cap="flat" cmpd="sng">
            <a:solidFill>
              <a:schemeClr val="dk2"/>
            </a:solidFill>
            <a:prstDash val="solid"/>
            <a:round/>
            <a:headEnd type="none" w="med" len="med"/>
            <a:tailEnd type="triangle" w="med" len="med"/>
          </a:ln>
        </p:spPr>
      </p:cxnSp>
      <p:cxnSp>
        <p:nvCxnSpPr>
          <p:cNvPr id="64" name="Google Shape;64;p13"/>
          <p:cNvCxnSpPr>
            <a:stCxn id="59" idx="0"/>
          </p:cNvCxnSpPr>
          <p:nvPr/>
        </p:nvCxnSpPr>
        <p:spPr>
          <a:xfrm rot="10800000" flipH="1">
            <a:off x="1094025" y="2862700"/>
            <a:ext cx="192000" cy="247200"/>
          </a:xfrm>
          <a:prstGeom prst="straightConnector1">
            <a:avLst/>
          </a:prstGeom>
          <a:noFill/>
          <a:ln w="28575" cap="flat" cmpd="sng">
            <a:solidFill>
              <a:schemeClr val="dk2"/>
            </a:solidFill>
            <a:prstDash val="solid"/>
            <a:round/>
            <a:headEnd type="none" w="med" len="med"/>
            <a:tailEnd type="triangle" w="med" len="med"/>
          </a:ln>
        </p:spPr>
      </p:cxnSp>
      <p:cxnSp>
        <p:nvCxnSpPr>
          <p:cNvPr id="65" name="Google Shape;65;p13"/>
          <p:cNvCxnSpPr>
            <a:stCxn id="62" idx="2"/>
          </p:cNvCxnSpPr>
          <p:nvPr/>
        </p:nvCxnSpPr>
        <p:spPr>
          <a:xfrm>
            <a:off x="6101250" y="2082950"/>
            <a:ext cx="0" cy="513300"/>
          </a:xfrm>
          <a:prstGeom prst="straightConnector1">
            <a:avLst/>
          </a:prstGeom>
          <a:noFill/>
          <a:ln w="28575" cap="flat" cmpd="sng">
            <a:solidFill>
              <a:schemeClr val="dk2"/>
            </a:solidFill>
            <a:prstDash val="solid"/>
            <a:round/>
            <a:headEnd type="none" w="med" len="med"/>
            <a:tailEnd type="triangle" w="med" len="med"/>
          </a:ln>
        </p:spPr>
      </p:cxnSp>
      <p:cxnSp>
        <p:nvCxnSpPr>
          <p:cNvPr id="66" name="Google Shape;66;p13"/>
          <p:cNvCxnSpPr>
            <a:stCxn id="61" idx="0"/>
          </p:cNvCxnSpPr>
          <p:nvPr/>
        </p:nvCxnSpPr>
        <p:spPr>
          <a:xfrm rot="10800000">
            <a:off x="3793075" y="2843725"/>
            <a:ext cx="0" cy="321900"/>
          </a:xfrm>
          <a:prstGeom prst="straightConnector1">
            <a:avLst/>
          </a:prstGeom>
          <a:noFill/>
          <a:ln w="28575" cap="flat" cmpd="sng">
            <a:solidFill>
              <a:schemeClr val="dk2"/>
            </a:solidFill>
            <a:prstDash val="solid"/>
            <a:round/>
            <a:headEnd type="none" w="med" len="med"/>
            <a:tailEnd type="triangle" w="med" len="med"/>
          </a:ln>
        </p:spPr>
      </p:cxnSp>
      <p:pic>
        <p:nvPicPr>
          <p:cNvPr id="67" name="Google Shape;67;p13"/>
          <p:cNvPicPr preferRelativeResize="0"/>
          <p:nvPr/>
        </p:nvPicPr>
        <p:blipFill rotWithShape="1">
          <a:blip r:embed="rId3">
            <a:alphaModFix/>
          </a:blip>
          <a:srcRect l="20489" r="16735" b="14354"/>
          <a:stretch/>
        </p:blipFill>
        <p:spPr>
          <a:xfrm>
            <a:off x="405800" y="3758589"/>
            <a:ext cx="450748" cy="615001"/>
          </a:xfrm>
          <a:prstGeom prst="rect">
            <a:avLst/>
          </a:prstGeom>
          <a:noFill/>
          <a:ln>
            <a:noFill/>
          </a:ln>
        </p:spPr>
      </p:pic>
      <p:pic>
        <p:nvPicPr>
          <p:cNvPr id="68" name="Google Shape;68;p13"/>
          <p:cNvPicPr preferRelativeResize="0"/>
          <p:nvPr/>
        </p:nvPicPr>
        <p:blipFill rotWithShape="1">
          <a:blip r:embed="rId4">
            <a:alphaModFix/>
          </a:blip>
          <a:srcRect b="16373"/>
          <a:stretch/>
        </p:blipFill>
        <p:spPr>
          <a:xfrm>
            <a:off x="822324" y="1686800"/>
            <a:ext cx="735397" cy="615001"/>
          </a:xfrm>
          <a:prstGeom prst="rect">
            <a:avLst/>
          </a:prstGeom>
          <a:noFill/>
          <a:ln>
            <a:noFill/>
          </a:ln>
        </p:spPr>
      </p:pic>
      <p:pic>
        <p:nvPicPr>
          <p:cNvPr id="69" name="Google Shape;69;p13"/>
          <p:cNvPicPr preferRelativeResize="0"/>
          <p:nvPr/>
        </p:nvPicPr>
        <p:blipFill rotWithShape="1">
          <a:blip r:embed="rId5">
            <a:alphaModFix/>
          </a:blip>
          <a:srcRect b="12929"/>
          <a:stretch/>
        </p:blipFill>
        <p:spPr>
          <a:xfrm>
            <a:off x="6245876" y="3435277"/>
            <a:ext cx="945649" cy="823375"/>
          </a:xfrm>
          <a:prstGeom prst="rect">
            <a:avLst/>
          </a:prstGeom>
          <a:noFill/>
          <a:ln>
            <a:noFill/>
          </a:ln>
        </p:spPr>
      </p:pic>
      <p:sp>
        <p:nvSpPr>
          <p:cNvPr id="70" name="Google Shape;70;p13"/>
          <p:cNvSpPr txBox="1"/>
          <p:nvPr/>
        </p:nvSpPr>
        <p:spPr>
          <a:xfrm>
            <a:off x="4609900" y="3631425"/>
            <a:ext cx="1395300" cy="545100"/>
          </a:xfrm>
          <a:prstGeom prst="rect">
            <a:avLst/>
          </a:prstGeom>
          <a:noFill/>
          <a:ln>
            <a:noFill/>
          </a:ln>
        </p:spPr>
        <p:txBody>
          <a:bodyPr spcFirstLastPara="1" wrap="square" lIns="91425" tIns="91425" rIns="91425" bIns="91425" anchor="t" anchorCtr="0">
            <a:noAutofit/>
          </a:bodyPr>
          <a:lstStyle/>
          <a:p>
            <a:pPr algn="ctr"/>
            <a:r>
              <a:rPr lang="en-GB" sz="1100" b="1">
                <a:latin typeface="Happy Monkey"/>
                <a:ea typeface="Happy Monkey"/>
                <a:cs typeface="Happy Monkey"/>
                <a:sym typeface="Happy Monkey"/>
              </a:rPr>
              <a:t>Respiration </a:t>
            </a:r>
            <a:r>
              <a:rPr lang="en-GB" sz="1100">
                <a:latin typeface="Happy Monkey"/>
                <a:ea typeface="Happy Monkey"/>
                <a:cs typeface="Happy Monkey"/>
                <a:sym typeface="Happy Monkey"/>
              </a:rPr>
              <a:t>happens in the</a:t>
            </a:r>
            <a:r>
              <a:rPr lang="en-GB" sz="1100" b="1">
                <a:latin typeface="Happy Monkey"/>
                <a:ea typeface="Happy Monkey"/>
                <a:cs typeface="Happy Monkey"/>
                <a:sym typeface="Happy Monkey"/>
              </a:rPr>
              <a:t> mitochondria</a:t>
            </a:r>
            <a:endParaRPr sz="1100" b="1">
              <a:latin typeface="Happy Monkey"/>
              <a:ea typeface="Happy Monkey"/>
              <a:cs typeface="Happy Monkey"/>
              <a:sym typeface="Happy Monkey"/>
            </a:endParaRPr>
          </a:p>
        </p:txBody>
      </p:sp>
      <p:cxnSp>
        <p:nvCxnSpPr>
          <p:cNvPr id="71" name="Google Shape;71;p13"/>
          <p:cNvCxnSpPr/>
          <p:nvPr/>
        </p:nvCxnSpPr>
        <p:spPr>
          <a:xfrm rot="10800000" flipH="1">
            <a:off x="5819775" y="3666825"/>
            <a:ext cx="714300" cy="419400"/>
          </a:xfrm>
          <a:prstGeom prst="straightConnector1">
            <a:avLst/>
          </a:prstGeom>
          <a:noFill/>
          <a:ln w="28575" cap="flat" cmpd="sng">
            <a:solidFill>
              <a:schemeClr val="dk2"/>
            </a:solidFill>
            <a:prstDash val="solid"/>
            <a:round/>
            <a:headEnd type="none" w="med" len="med"/>
            <a:tailEnd type="triangle" w="med" len="med"/>
          </a:ln>
        </p:spPr>
      </p:cxnSp>
      <p:sp>
        <p:nvSpPr>
          <p:cNvPr id="72" name="Google Shape;72;p13"/>
          <p:cNvSpPr/>
          <p:nvPr/>
        </p:nvSpPr>
        <p:spPr>
          <a:xfrm>
            <a:off x="257700" y="4458075"/>
            <a:ext cx="7044600" cy="3190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3" name="Google Shape;73;p13"/>
          <p:cNvSpPr txBox="1"/>
          <p:nvPr/>
        </p:nvSpPr>
        <p:spPr>
          <a:xfrm>
            <a:off x="283851" y="4410750"/>
            <a:ext cx="7044600" cy="404364"/>
          </a:xfrm>
          <a:prstGeom prst="rect">
            <a:avLst/>
          </a:prstGeom>
          <a:noFill/>
          <a:ln>
            <a:noFill/>
          </a:ln>
        </p:spPr>
        <p:txBody>
          <a:bodyPr spcFirstLastPara="1" wrap="square" lIns="91425" tIns="91425" rIns="91425" bIns="91425" anchor="t" anchorCtr="0">
            <a:noAutofit/>
          </a:bodyPr>
          <a:lstStyle/>
          <a:p>
            <a:r>
              <a:rPr lang="en-GB" sz="1800" dirty="0">
                <a:latin typeface="Fugaz One"/>
                <a:ea typeface="Fugaz One"/>
                <a:cs typeface="Fugaz One"/>
                <a:sym typeface="Fugaz One"/>
              </a:rPr>
              <a:t>Anaerobic Respiration</a:t>
            </a:r>
            <a:br>
              <a:rPr lang="en-GB" sz="1800" dirty="0">
                <a:latin typeface="Fugaz One"/>
                <a:ea typeface="Fugaz One"/>
                <a:cs typeface="Fugaz One"/>
                <a:sym typeface="Fugaz One"/>
              </a:rPr>
            </a:br>
            <a:endParaRPr sz="1800" dirty="0">
              <a:latin typeface="Fugaz One"/>
              <a:ea typeface="Fugaz One"/>
              <a:cs typeface="Fugaz One"/>
              <a:sym typeface="Fugaz One"/>
            </a:endParaRPr>
          </a:p>
          <a:p>
            <a:endParaRPr sz="1800" b="1" u="sng" dirty="0">
              <a:latin typeface="Happy Monkey"/>
              <a:ea typeface="Happy Monkey"/>
              <a:cs typeface="Happy Monkey"/>
              <a:sym typeface="Happy Monkey"/>
            </a:endParaRPr>
          </a:p>
        </p:txBody>
      </p:sp>
      <p:sp>
        <p:nvSpPr>
          <p:cNvPr id="74" name="Google Shape;74;p13"/>
          <p:cNvSpPr txBox="1"/>
          <p:nvPr/>
        </p:nvSpPr>
        <p:spPr>
          <a:xfrm>
            <a:off x="767725" y="5667613"/>
            <a:ext cx="6050700" cy="615000"/>
          </a:xfrm>
          <a:prstGeom prst="rect">
            <a:avLst/>
          </a:prstGeom>
          <a:noFill/>
          <a:ln>
            <a:noFill/>
          </a:ln>
        </p:spPr>
        <p:txBody>
          <a:bodyPr spcFirstLastPara="1" wrap="square" lIns="91425" tIns="91425" rIns="91425" bIns="91425" anchor="t" anchorCtr="0">
            <a:noAutofit/>
          </a:bodyPr>
          <a:lstStyle/>
          <a:p>
            <a:pPr algn="ctr"/>
            <a:r>
              <a:rPr lang="en-GB" sz="1800">
                <a:latin typeface="Fugaz One"/>
                <a:ea typeface="Fugaz One"/>
                <a:cs typeface="Fugaz One"/>
                <a:sym typeface="Fugaz One"/>
              </a:rPr>
              <a:t>Glucose→Lactic acid + Energy</a:t>
            </a:r>
            <a:endParaRPr sz="1800">
              <a:latin typeface="Fugaz One"/>
              <a:ea typeface="Fugaz One"/>
              <a:cs typeface="Fugaz One"/>
              <a:sym typeface="Fugaz One"/>
            </a:endParaRPr>
          </a:p>
          <a:p>
            <a:endParaRPr sz="1800">
              <a:latin typeface="Happy Monkey"/>
              <a:ea typeface="Happy Monkey"/>
              <a:cs typeface="Happy Monkey"/>
              <a:sym typeface="Happy Monkey"/>
            </a:endParaRPr>
          </a:p>
          <a:p>
            <a:br>
              <a:rPr lang="en-GB" sz="1800" b="1" u="sng">
                <a:latin typeface="Happy Monkey"/>
                <a:ea typeface="Happy Monkey"/>
                <a:cs typeface="Happy Monkey"/>
                <a:sym typeface="Happy Monkey"/>
              </a:rPr>
            </a:br>
            <a:endParaRPr sz="1800" b="1" u="sng">
              <a:latin typeface="Happy Monkey"/>
              <a:ea typeface="Happy Monkey"/>
              <a:cs typeface="Happy Monkey"/>
              <a:sym typeface="Happy Monkey"/>
            </a:endParaRPr>
          </a:p>
        </p:txBody>
      </p:sp>
      <p:sp>
        <p:nvSpPr>
          <p:cNvPr id="75" name="Google Shape;75;p13"/>
          <p:cNvSpPr txBox="1"/>
          <p:nvPr/>
        </p:nvSpPr>
        <p:spPr>
          <a:xfrm>
            <a:off x="355650" y="4875250"/>
            <a:ext cx="1573500" cy="1018200"/>
          </a:xfrm>
          <a:prstGeom prst="rect">
            <a:avLst/>
          </a:prstGeom>
          <a:noFill/>
          <a:ln>
            <a:noFill/>
          </a:ln>
        </p:spPr>
        <p:txBody>
          <a:bodyPr spcFirstLastPara="1" wrap="square" lIns="91425" tIns="91425" rIns="91425" bIns="91425" anchor="t" anchorCtr="0">
            <a:noAutofit/>
          </a:bodyPr>
          <a:lstStyle/>
          <a:p>
            <a:r>
              <a:rPr lang="en-GB" sz="1100" b="1">
                <a:latin typeface="Happy Monkey"/>
                <a:ea typeface="Happy Monkey"/>
                <a:cs typeface="Happy Monkey"/>
                <a:sym typeface="Happy Monkey"/>
              </a:rPr>
              <a:t>Not enough oxygen</a:t>
            </a:r>
            <a:r>
              <a:rPr lang="en-GB" sz="1100">
                <a:latin typeface="Happy Monkey"/>
                <a:ea typeface="Happy Monkey"/>
                <a:cs typeface="Happy Monkey"/>
                <a:sym typeface="Happy Monkey"/>
              </a:rPr>
              <a:t> so glucose can’t be fully broken down</a:t>
            </a:r>
            <a:endParaRPr sz="1100" b="1">
              <a:latin typeface="Happy Monkey"/>
              <a:ea typeface="Happy Monkey"/>
              <a:cs typeface="Happy Monkey"/>
              <a:sym typeface="Happy Monkey"/>
            </a:endParaRPr>
          </a:p>
        </p:txBody>
      </p:sp>
      <p:cxnSp>
        <p:nvCxnSpPr>
          <p:cNvPr id="76" name="Google Shape;76;p13"/>
          <p:cNvCxnSpPr/>
          <p:nvPr/>
        </p:nvCxnSpPr>
        <p:spPr>
          <a:xfrm>
            <a:off x="1425075" y="5555600"/>
            <a:ext cx="689400" cy="260100"/>
          </a:xfrm>
          <a:prstGeom prst="straightConnector1">
            <a:avLst/>
          </a:prstGeom>
          <a:noFill/>
          <a:ln w="28575" cap="flat" cmpd="sng">
            <a:solidFill>
              <a:schemeClr val="dk2"/>
            </a:solidFill>
            <a:prstDash val="solid"/>
            <a:round/>
            <a:headEnd type="none" w="med" len="med"/>
            <a:tailEnd type="triangle" w="med" len="med"/>
          </a:ln>
        </p:spPr>
      </p:cxnSp>
      <p:sp>
        <p:nvSpPr>
          <p:cNvPr id="77" name="Google Shape;77;p13"/>
          <p:cNvSpPr txBox="1"/>
          <p:nvPr/>
        </p:nvSpPr>
        <p:spPr>
          <a:xfrm>
            <a:off x="1880776" y="6237250"/>
            <a:ext cx="1691100" cy="1018200"/>
          </a:xfrm>
          <a:prstGeom prst="rect">
            <a:avLst/>
          </a:prstGeom>
          <a:noFill/>
          <a:ln>
            <a:noFill/>
          </a:ln>
        </p:spPr>
        <p:txBody>
          <a:bodyPr spcFirstLastPara="1" wrap="square" lIns="91425" tIns="91425" rIns="91425" bIns="91425" anchor="t" anchorCtr="0">
            <a:noAutofit/>
          </a:bodyPr>
          <a:lstStyle/>
          <a:p>
            <a:r>
              <a:rPr lang="en-GB" sz="1100">
                <a:latin typeface="Happy Monkey"/>
                <a:ea typeface="Happy Monkey"/>
                <a:cs typeface="Happy Monkey"/>
                <a:sym typeface="Happy Monkey"/>
              </a:rPr>
              <a:t>Builds up in </a:t>
            </a:r>
            <a:endParaRPr sz="1100">
              <a:latin typeface="Happy Monkey"/>
              <a:ea typeface="Happy Monkey"/>
              <a:cs typeface="Happy Monkey"/>
              <a:sym typeface="Happy Monkey"/>
            </a:endParaRPr>
          </a:p>
          <a:p>
            <a:r>
              <a:rPr lang="en-GB" sz="1100" b="1">
                <a:latin typeface="Happy Monkey"/>
                <a:ea typeface="Happy Monkey"/>
                <a:cs typeface="Happy Monkey"/>
                <a:sym typeface="Happy Monkey"/>
              </a:rPr>
              <a:t>muscles</a:t>
            </a:r>
            <a:r>
              <a:rPr lang="en-GB" sz="1100">
                <a:latin typeface="Happy Monkey"/>
                <a:ea typeface="Happy Monkey"/>
                <a:cs typeface="Happy Monkey"/>
                <a:sym typeface="Happy Monkey"/>
              </a:rPr>
              <a:t> and </a:t>
            </a:r>
            <a:endParaRPr sz="1100">
              <a:latin typeface="Happy Monkey"/>
              <a:ea typeface="Happy Monkey"/>
              <a:cs typeface="Happy Monkey"/>
              <a:sym typeface="Happy Monkey"/>
            </a:endParaRPr>
          </a:p>
          <a:p>
            <a:r>
              <a:rPr lang="en-GB" sz="1100">
                <a:latin typeface="Happy Monkey"/>
                <a:ea typeface="Happy Monkey"/>
                <a:cs typeface="Happy Monkey"/>
                <a:sym typeface="Happy Monkey"/>
              </a:rPr>
              <a:t>causes </a:t>
            </a:r>
            <a:r>
              <a:rPr lang="en-GB" sz="1100" b="1">
                <a:latin typeface="Happy Monkey"/>
                <a:ea typeface="Happy Monkey"/>
                <a:cs typeface="Happy Monkey"/>
                <a:sym typeface="Happy Monkey"/>
              </a:rPr>
              <a:t>cramps</a:t>
            </a:r>
            <a:r>
              <a:rPr lang="en-GB" sz="1100">
                <a:latin typeface="Happy Monkey"/>
                <a:ea typeface="Happy Monkey"/>
                <a:cs typeface="Happy Monkey"/>
                <a:sym typeface="Happy Monkey"/>
              </a:rPr>
              <a:t>, needs extra oxygen to break it down</a:t>
            </a:r>
            <a:endParaRPr sz="1100">
              <a:latin typeface="Happy Monkey"/>
              <a:ea typeface="Happy Monkey"/>
              <a:cs typeface="Happy Monkey"/>
              <a:sym typeface="Happy Monkey"/>
            </a:endParaRPr>
          </a:p>
        </p:txBody>
      </p:sp>
      <p:cxnSp>
        <p:nvCxnSpPr>
          <p:cNvPr id="78" name="Google Shape;78;p13"/>
          <p:cNvCxnSpPr/>
          <p:nvPr/>
        </p:nvCxnSpPr>
        <p:spPr>
          <a:xfrm rot="10800000" flipH="1">
            <a:off x="3000375" y="6044050"/>
            <a:ext cx="571500" cy="628800"/>
          </a:xfrm>
          <a:prstGeom prst="straightConnector1">
            <a:avLst/>
          </a:prstGeom>
          <a:noFill/>
          <a:ln w="28575" cap="flat" cmpd="sng">
            <a:solidFill>
              <a:schemeClr val="dk2"/>
            </a:solidFill>
            <a:prstDash val="solid"/>
            <a:round/>
            <a:headEnd type="none" w="med" len="med"/>
            <a:tailEnd type="triangle" w="med" len="med"/>
          </a:ln>
        </p:spPr>
      </p:cxnSp>
      <p:pic>
        <p:nvPicPr>
          <p:cNvPr id="79" name="Google Shape;79;p13"/>
          <p:cNvPicPr preferRelativeResize="0"/>
          <p:nvPr/>
        </p:nvPicPr>
        <p:blipFill rotWithShape="1">
          <a:blip r:embed="rId6">
            <a:alphaModFix/>
          </a:blip>
          <a:srcRect r="7859" b="14280"/>
          <a:stretch/>
        </p:blipFill>
        <p:spPr>
          <a:xfrm>
            <a:off x="396375" y="6198574"/>
            <a:ext cx="1395300" cy="1298052"/>
          </a:xfrm>
          <a:prstGeom prst="rect">
            <a:avLst/>
          </a:prstGeom>
          <a:noFill/>
          <a:ln>
            <a:noFill/>
          </a:ln>
        </p:spPr>
      </p:pic>
      <p:sp>
        <p:nvSpPr>
          <p:cNvPr id="80" name="Google Shape;80;p13"/>
          <p:cNvSpPr txBox="1"/>
          <p:nvPr/>
        </p:nvSpPr>
        <p:spPr>
          <a:xfrm>
            <a:off x="4882051" y="4574713"/>
            <a:ext cx="1803900" cy="545100"/>
          </a:xfrm>
          <a:prstGeom prst="rect">
            <a:avLst/>
          </a:prstGeom>
          <a:noFill/>
          <a:ln>
            <a:noFill/>
          </a:ln>
        </p:spPr>
        <p:txBody>
          <a:bodyPr spcFirstLastPara="1" wrap="square" lIns="91425" tIns="91425" rIns="91425" bIns="91425" anchor="t" anchorCtr="0">
            <a:noAutofit/>
          </a:bodyPr>
          <a:lstStyle/>
          <a:p>
            <a:pPr algn="r"/>
            <a:r>
              <a:rPr lang="en-GB" sz="1100" b="1">
                <a:latin typeface="Happy Monkey"/>
                <a:ea typeface="Happy Monkey"/>
                <a:cs typeface="Happy Monkey"/>
                <a:sym typeface="Happy Monkey"/>
              </a:rPr>
              <a:t>Less </a:t>
            </a:r>
            <a:r>
              <a:rPr lang="en-GB" sz="1100">
                <a:latin typeface="Happy Monkey"/>
                <a:ea typeface="Happy Monkey"/>
                <a:cs typeface="Happy Monkey"/>
                <a:sym typeface="Happy Monkey"/>
              </a:rPr>
              <a:t>than</a:t>
            </a:r>
            <a:r>
              <a:rPr lang="en-GB" sz="1100" b="1">
                <a:latin typeface="Happy Monkey"/>
                <a:ea typeface="Happy Monkey"/>
                <a:cs typeface="Happy Monkey"/>
                <a:sym typeface="Happy Monkey"/>
              </a:rPr>
              <a:t> aerobic </a:t>
            </a:r>
            <a:r>
              <a:rPr lang="en-GB" sz="1100">
                <a:latin typeface="Happy Monkey"/>
                <a:ea typeface="Happy Monkey"/>
                <a:cs typeface="Happy Monkey"/>
                <a:sym typeface="Happy Monkey"/>
              </a:rPr>
              <a:t>respiration</a:t>
            </a:r>
            <a:endParaRPr sz="1100">
              <a:latin typeface="Happy Monkey"/>
              <a:ea typeface="Happy Monkey"/>
              <a:cs typeface="Happy Monkey"/>
              <a:sym typeface="Happy Monkey"/>
            </a:endParaRPr>
          </a:p>
        </p:txBody>
      </p:sp>
      <p:cxnSp>
        <p:nvCxnSpPr>
          <p:cNvPr id="81" name="Google Shape;81;p13"/>
          <p:cNvCxnSpPr>
            <a:stCxn id="80" idx="2"/>
          </p:cNvCxnSpPr>
          <p:nvPr/>
        </p:nvCxnSpPr>
        <p:spPr>
          <a:xfrm flipH="1">
            <a:off x="5257800" y="5119814"/>
            <a:ext cx="526200" cy="585600"/>
          </a:xfrm>
          <a:prstGeom prst="straightConnector1">
            <a:avLst/>
          </a:prstGeom>
          <a:noFill/>
          <a:ln w="28575" cap="flat" cmpd="sng">
            <a:solidFill>
              <a:schemeClr val="dk2"/>
            </a:solidFill>
            <a:prstDash val="solid"/>
            <a:round/>
            <a:headEnd type="none" w="med" len="med"/>
            <a:tailEnd type="triangle" w="med" len="med"/>
          </a:ln>
        </p:spPr>
      </p:cxnSp>
      <p:sp>
        <p:nvSpPr>
          <p:cNvPr id="82" name="Google Shape;82;p13"/>
          <p:cNvSpPr txBox="1"/>
          <p:nvPr/>
        </p:nvSpPr>
        <p:spPr>
          <a:xfrm>
            <a:off x="4201300" y="6520825"/>
            <a:ext cx="1803900" cy="545100"/>
          </a:xfrm>
          <a:prstGeom prst="rect">
            <a:avLst/>
          </a:prstGeom>
          <a:noFill/>
          <a:ln>
            <a:noFill/>
          </a:ln>
        </p:spPr>
        <p:txBody>
          <a:bodyPr spcFirstLastPara="1" wrap="square" lIns="91425" tIns="91425" rIns="91425" bIns="91425" anchor="t" anchorCtr="0">
            <a:noAutofit/>
          </a:bodyPr>
          <a:lstStyle/>
          <a:p>
            <a:pPr algn="r"/>
            <a:r>
              <a:rPr lang="en-GB" sz="1100" b="1">
                <a:latin typeface="Happy Monkey"/>
                <a:ea typeface="Happy Monkey"/>
                <a:cs typeface="Happy Monkey"/>
                <a:sym typeface="Happy Monkey"/>
              </a:rPr>
              <a:t>Cannot </a:t>
            </a:r>
            <a:r>
              <a:rPr lang="en-GB" sz="1100">
                <a:latin typeface="Happy Monkey"/>
                <a:ea typeface="Happy Monkey"/>
                <a:cs typeface="Happy Monkey"/>
                <a:sym typeface="Happy Monkey"/>
              </a:rPr>
              <a:t>be be used for</a:t>
            </a:r>
            <a:r>
              <a:rPr lang="en-GB" sz="1100" b="1">
                <a:latin typeface="Happy Monkey"/>
                <a:ea typeface="Happy Monkey"/>
                <a:cs typeface="Happy Monkey"/>
                <a:sym typeface="Happy Monkey"/>
              </a:rPr>
              <a:t> long periods of time </a:t>
            </a:r>
            <a:r>
              <a:rPr lang="en-GB" sz="1100">
                <a:latin typeface="Happy Monkey"/>
                <a:ea typeface="Happy Monkey"/>
                <a:cs typeface="Happy Monkey"/>
                <a:sym typeface="Happy Monkey"/>
              </a:rPr>
              <a:t>because of this</a:t>
            </a:r>
            <a:endParaRPr sz="1100">
              <a:latin typeface="Happy Monkey"/>
              <a:ea typeface="Happy Monkey"/>
              <a:cs typeface="Happy Monkey"/>
              <a:sym typeface="Happy Monkey"/>
            </a:endParaRPr>
          </a:p>
        </p:txBody>
      </p:sp>
      <p:cxnSp>
        <p:nvCxnSpPr>
          <p:cNvPr id="83" name="Google Shape;83;p13"/>
          <p:cNvCxnSpPr/>
          <p:nvPr/>
        </p:nvCxnSpPr>
        <p:spPr>
          <a:xfrm rot="10800000">
            <a:off x="4124400" y="6101350"/>
            <a:ext cx="257100" cy="457200"/>
          </a:xfrm>
          <a:prstGeom prst="straightConnector1">
            <a:avLst/>
          </a:prstGeom>
          <a:noFill/>
          <a:ln w="28575" cap="flat" cmpd="sng">
            <a:solidFill>
              <a:schemeClr val="dk2"/>
            </a:solidFill>
            <a:prstDash val="solid"/>
            <a:round/>
            <a:headEnd type="none" w="med" len="med"/>
            <a:tailEnd type="triangle" w="med" len="med"/>
          </a:ln>
        </p:spPr>
      </p:cxnSp>
      <p:sp>
        <p:nvSpPr>
          <p:cNvPr id="84" name="Google Shape;84;p13"/>
          <p:cNvSpPr/>
          <p:nvPr/>
        </p:nvSpPr>
        <p:spPr>
          <a:xfrm>
            <a:off x="257700" y="7786650"/>
            <a:ext cx="7044600" cy="27723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5" name="Google Shape;85;p13"/>
          <p:cNvSpPr txBox="1"/>
          <p:nvPr/>
        </p:nvSpPr>
        <p:spPr>
          <a:xfrm>
            <a:off x="283851" y="7742925"/>
            <a:ext cx="7044600" cy="568200"/>
          </a:xfrm>
          <a:prstGeom prst="rect">
            <a:avLst/>
          </a:prstGeom>
          <a:noFill/>
          <a:ln>
            <a:noFill/>
          </a:ln>
        </p:spPr>
        <p:txBody>
          <a:bodyPr spcFirstLastPara="1" wrap="square" lIns="91425" tIns="91425" rIns="91425" bIns="91425" anchor="t" anchorCtr="0">
            <a:noAutofit/>
          </a:bodyPr>
          <a:lstStyle/>
          <a:p>
            <a:r>
              <a:rPr lang="en-GB" sz="1800">
                <a:latin typeface="Fugaz One"/>
                <a:ea typeface="Fugaz One"/>
                <a:cs typeface="Fugaz One"/>
                <a:sym typeface="Fugaz One"/>
              </a:rPr>
              <a:t>Fermentation</a:t>
            </a:r>
            <a:br>
              <a:rPr lang="en-GB" sz="1800">
                <a:latin typeface="Fugaz One"/>
                <a:ea typeface="Fugaz One"/>
                <a:cs typeface="Fugaz One"/>
                <a:sym typeface="Fugaz One"/>
              </a:rPr>
            </a:br>
            <a:r>
              <a:rPr lang="en-GB" b="1">
                <a:latin typeface="Happy Monkey"/>
                <a:ea typeface="Happy Monkey"/>
                <a:cs typeface="Happy Monkey"/>
                <a:sym typeface="Happy Monkey"/>
              </a:rPr>
              <a:t>Fermentation</a:t>
            </a:r>
            <a:r>
              <a:rPr lang="en-GB">
                <a:latin typeface="Happy Monkey"/>
                <a:ea typeface="Happy Monkey"/>
                <a:cs typeface="Happy Monkey"/>
                <a:sym typeface="Happy Monkey"/>
              </a:rPr>
              <a:t> is a type of </a:t>
            </a:r>
            <a:r>
              <a:rPr lang="en-GB" b="1">
                <a:latin typeface="Happy Monkey"/>
                <a:ea typeface="Happy Monkey"/>
                <a:cs typeface="Happy Monkey"/>
                <a:sym typeface="Happy Monkey"/>
              </a:rPr>
              <a:t>anaerobic respiration</a:t>
            </a:r>
            <a:r>
              <a:rPr lang="en-GB">
                <a:latin typeface="Happy Monkey"/>
                <a:ea typeface="Happy Monkey"/>
                <a:cs typeface="Happy Monkey"/>
                <a:sym typeface="Happy Monkey"/>
              </a:rPr>
              <a:t> by </a:t>
            </a:r>
            <a:r>
              <a:rPr lang="en-GB" b="1">
                <a:latin typeface="Happy Monkey"/>
                <a:ea typeface="Happy Monkey"/>
                <a:cs typeface="Happy Monkey"/>
                <a:sym typeface="Happy Monkey"/>
              </a:rPr>
              <a:t>yeast</a:t>
            </a:r>
            <a:r>
              <a:rPr lang="en-GB">
                <a:latin typeface="Happy Monkey"/>
                <a:ea typeface="Happy Monkey"/>
                <a:cs typeface="Happy Monkey"/>
                <a:sym typeface="Happy Monkey"/>
              </a:rPr>
              <a:t> in which glucose is broken down and forms </a:t>
            </a:r>
            <a:r>
              <a:rPr lang="en-GB" b="1">
                <a:latin typeface="Happy Monkey"/>
                <a:ea typeface="Happy Monkey"/>
                <a:cs typeface="Happy Monkey"/>
                <a:sym typeface="Happy Monkey"/>
              </a:rPr>
              <a:t>ethanol</a:t>
            </a:r>
            <a:endParaRPr b="1">
              <a:latin typeface="Happy Monkey"/>
              <a:ea typeface="Happy Monkey"/>
              <a:cs typeface="Happy Monkey"/>
              <a:sym typeface="Happy Monkey"/>
            </a:endParaRPr>
          </a:p>
          <a:p>
            <a:endParaRPr sz="1800" b="1" u="sng">
              <a:latin typeface="Happy Monkey"/>
              <a:ea typeface="Happy Monkey"/>
              <a:cs typeface="Happy Monkey"/>
              <a:sym typeface="Happy Monkey"/>
            </a:endParaRPr>
          </a:p>
        </p:txBody>
      </p:sp>
      <p:sp>
        <p:nvSpPr>
          <p:cNvPr id="86" name="Google Shape;86;p13"/>
          <p:cNvSpPr txBox="1"/>
          <p:nvPr/>
        </p:nvSpPr>
        <p:spPr>
          <a:xfrm>
            <a:off x="741575" y="8988113"/>
            <a:ext cx="6050700" cy="615000"/>
          </a:xfrm>
          <a:prstGeom prst="rect">
            <a:avLst/>
          </a:prstGeom>
          <a:noFill/>
          <a:ln>
            <a:noFill/>
          </a:ln>
        </p:spPr>
        <p:txBody>
          <a:bodyPr spcFirstLastPara="1" wrap="square" lIns="91425" tIns="91425" rIns="91425" bIns="91425" anchor="t" anchorCtr="0">
            <a:noAutofit/>
          </a:bodyPr>
          <a:lstStyle/>
          <a:p>
            <a:pPr algn="ctr"/>
            <a:r>
              <a:rPr lang="en-GB" sz="1800">
                <a:latin typeface="Fugaz One"/>
                <a:ea typeface="Fugaz One"/>
                <a:cs typeface="Fugaz One"/>
                <a:sym typeface="Fugaz One"/>
              </a:rPr>
              <a:t>Glucose→Carbon dioxide + Ethanol</a:t>
            </a:r>
            <a:endParaRPr sz="1800">
              <a:latin typeface="Fugaz One"/>
              <a:ea typeface="Fugaz One"/>
              <a:cs typeface="Fugaz One"/>
              <a:sym typeface="Fugaz One"/>
            </a:endParaRPr>
          </a:p>
          <a:p>
            <a:endParaRPr sz="1800">
              <a:latin typeface="Happy Monkey"/>
              <a:ea typeface="Happy Monkey"/>
              <a:cs typeface="Happy Monkey"/>
              <a:sym typeface="Happy Monkey"/>
            </a:endParaRPr>
          </a:p>
          <a:p>
            <a:br>
              <a:rPr lang="en-GB" sz="1800" b="1" u="sng">
                <a:latin typeface="Happy Monkey"/>
                <a:ea typeface="Happy Monkey"/>
                <a:cs typeface="Happy Monkey"/>
                <a:sym typeface="Happy Monkey"/>
              </a:rPr>
            </a:br>
            <a:endParaRPr sz="1800" b="1" u="sng">
              <a:latin typeface="Happy Monkey"/>
              <a:ea typeface="Happy Monkey"/>
              <a:cs typeface="Happy Monkey"/>
              <a:sym typeface="Happy Monkey"/>
            </a:endParaRPr>
          </a:p>
        </p:txBody>
      </p:sp>
      <p:sp>
        <p:nvSpPr>
          <p:cNvPr id="87" name="Google Shape;87;p13"/>
          <p:cNvSpPr txBox="1"/>
          <p:nvPr/>
        </p:nvSpPr>
        <p:spPr>
          <a:xfrm>
            <a:off x="2252250" y="9771425"/>
            <a:ext cx="1691100" cy="1018200"/>
          </a:xfrm>
          <a:prstGeom prst="rect">
            <a:avLst/>
          </a:prstGeom>
          <a:noFill/>
          <a:ln>
            <a:noFill/>
          </a:ln>
        </p:spPr>
        <p:txBody>
          <a:bodyPr spcFirstLastPara="1" wrap="square" lIns="91425" tIns="91425" rIns="91425" bIns="91425" anchor="t" anchorCtr="0">
            <a:noAutofit/>
          </a:bodyPr>
          <a:lstStyle/>
          <a:p>
            <a:r>
              <a:rPr lang="en-GB" sz="1100">
                <a:latin typeface="Happy Monkey"/>
                <a:ea typeface="Happy Monkey"/>
                <a:cs typeface="Happy Monkey"/>
                <a:sym typeface="Happy Monkey"/>
              </a:rPr>
              <a:t>Can be used to make </a:t>
            </a:r>
            <a:r>
              <a:rPr lang="en-GB" sz="1100" b="1">
                <a:latin typeface="Happy Monkey"/>
                <a:ea typeface="Happy Monkey"/>
                <a:cs typeface="Happy Monkey"/>
                <a:sym typeface="Happy Monkey"/>
              </a:rPr>
              <a:t>bread</a:t>
            </a:r>
            <a:r>
              <a:rPr lang="en-GB" sz="1100">
                <a:latin typeface="Happy Monkey"/>
                <a:ea typeface="Happy Monkey"/>
                <a:cs typeface="Happy Monkey"/>
                <a:sym typeface="Happy Monkey"/>
              </a:rPr>
              <a:t> and </a:t>
            </a:r>
            <a:r>
              <a:rPr lang="en-GB" sz="1100" b="1">
                <a:latin typeface="Happy Monkey"/>
                <a:ea typeface="Happy Monkey"/>
                <a:cs typeface="Happy Monkey"/>
                <a:sym typeface="Happy Monkey"/>
              </a:rPr>
              <a:t>cakes</a:t>
            </a:r>
            <a:r>
              <a:rPr lang="en-GB" sz="1100">
                <a:latin typeface="Happy Monkey"/>
                <a:ea typeface="Happy Monkey"/>
                <a:cs typeface="Happy Monkey"/>
                <a:sym typeface="Happy Monkey"/>
              </a:rPr>
              <a:t> </a:t>
            </a:r>
            <a:r>
              <a:rPr lang="en-GB" sz="1100" b="1">
                <a:latin typeface="Happy Monkey"/>
                <a:ea typeface="Happy Monkey"/>
                <a:cs typeface="Happy Monkey"/>
                <a:sym typeface="Happy Monkey"/>
              </a:rPr>
              <a:t>rise</a:t>
            </a:r>
            <a:endParaRPr sz="1100" b="1">
              <a:latin typeface="Happy Monkey"/>
              <a:ea typeface="Happy Monkey"/>
              <a:cs typeface="Happy Monkey"/>
              <a:sym typeface="Happy Monkey"/>
            </a:endParaRPr>
          </a:p>
        </p:txBody>
      </p:sp>
      <p:pic>
        <p:nvPicPr>
          <p:cNvPr id="88" name="Google Shape;88;p13"/>
          <p:cNvPicPr preferRelativeResize="0"/>
          <p:nvPr/>
        </p:nvPicPr>
        <p:blipFill rotWithShape="1">
          <a:blip r:embed="rId7">
            <a:alphaModFix/>
          </a:blip>
          <a:srcRect b="13209"/>
          <a:stretch/>
        </p:blipFill>
        <p:spPr>
          <a:xfrm>
            <a:off x="1557737" y="9845450"/>
            <a:ext cx="628063" cy="545101"/>
          </a:xfrm>
          <a:prstGeom prst="rect">
            <a:avLst/>
          </a:prstGeom>
          <a:noFill/>
          <a:ln>
            <a:noFill/>
          </a:ln>
        </p:spPr>
      </p:pic>
      <p:cxnSp>
        <p:nvCxnSpPr>
          <p:cNvPr id="89" name="Google Shape;89;p13"/>
          <p:cNvCxnSpPr>
            <a:stCxn id="87" idx="0"/>
          </p:cNvCxnSpPr>
          <p:nvPr/>
        </p:nvCxnSpPr>
        <p:spPr>
          <a:xfrm rot="10800000" flipH="1">
            <a:off x="3097800" y="9370925"/>
            <a:ext cx="231300" cy="400500"/>
          </a:xfrm>
          <a:prstGeom prst="straightConnector1">
            <a:avLst/>
          </a:prstGeom>
          <a:noFill/>
          <a:ln w="28575" cap="flat" cmpd="sng">
            <a:solidFill>
              <a:schemeClr val="dk2"/>
            </a:solidFill>
            <a:prstDash val="solid"/>
            <a:round/>
            <a:headEnd type="none" w="med" len="med"/>
            <a:tailEnd type="triangle" w="med" len="med"/>
          </a:ln>
        </p:spPr>
      </p:cxnSp>
      <p:sp>
        <p:nvSpPr>
          <p:cNvPr id="90" name="Google Shape;90;p13"/>
          <p:cNvSpPr txBox="1"/>
          <p:nvPr/>
        </p:nvSpPr>
        <p:spPr>
          <a:xfrm>
            <a:off x="4675350" y="9845450"/>
            <a:ext cx="1691100" cy="1018200"/>
          </a:xfrm>
          <a:prstGeom prst="rect">
            <a:avLst/>
          </a:prstGeom>
          <a:noFill/>
          <a:ln>
            <a:noFill/>
          </a:ln>
        </p:spPr>
        <p:txBody>
          <a:bodyPr spcFirstLastPara="1" wrap="square" lIns="91425" tIns="91425" rIns="91425" bIns="91425" anchor="t" anchorCtr="0">
            <a:noAutofit/>
          </a:bodyPr>
          <a:lstStyle/>
          <a:p>
            <a:pPr algn="r"/>
            <a:r>
              <a:rPr lang="en-GB" sz="1100">
                <a:latin typeface="Happy Monkey"/>
                <a:ea typeface="Happy Monkey"/>
                <a:cs typeface="Happy Monkey"/>
                <a:sym typeface="Happy Monkey"/>
              </a:rPr>
              <a:t>Can be used in </a:t>
            </a:r>
            <a:r>
              <a:rPr lang="en-GB" sz="1100" b="1">
                <a:latin typeface="Happy Monkey"/>
                <a:ea typeface="Happy Monkey"/>
                <a:cs typeface="Happy Monkey"/>
                <a:sym typeface="Happy Monkey"/>
              </a:rPr>
              <a:t>alcoholic</a:t>
            </a:r>
            <a:r>
              <a:rPr lang="en-GB" sz="1100">
                <a:latin typeface="Happy Monkey"/>
                <a:ea typeface="Happy Monkey"/>
                <a:cs typeface="Happy Monkey"/>
                <a:sym typeface="Happy Monkey"/>
              </a:rPr>
              <a:t> drinks</a:t>
            </a:r>
            <a:endParaRPr sz="1100" b="1">
              <a:latin typeface="Happy Monkey"/>
              <a:ea typeface="Happy Monkey"/>
              <a:cs typeface="Happy Monkey"/>
              <a:sym typeface="Happy Monkey"/>
            </a:endParaRPr>
          </a:p>
        </p:txBody>
      </p:sp>
      <p:cxnSp>
        <p:nvCxnSpPr>
          <p:cNvPr id="91" name="Google Shape;91;p13"/>
          <p:cNvCxnSpPr>
            <a:stCxn id="90" idx="0"/>
          </p:cNvCxnSpPr>
          <p:nvPr/>
        </p:nvCxnSpPr>
        <p:spPr>
          <a:xfrm rot="10800000">
            <a:off x="5271000" y="9412850"/>
            <a:ext cx="249900" cy="432600"/>
          </a:xfrm>
          <a:prstGeom prst="straightConnector1">
            <a:avLst/>
          </a:prstGeom>
          <a:noFill/>
          <a:ln w="28575" cap="flat" cmpd="sng">
            <a:solidFill>
              <a:schemeClr val="dk2"/>
            </a:solidFill>
            <a:prstDash val="solid"/>
            <a:round/>
            <a:headEnd type="none" w="med" len="med"/>
            <a:tailEnd type="triangle" w="med" len="med"/>
          </a:ln>
        </p:spPr>
      </p:cxnSp>
      <p:pic>
        <p:nvPicPr>
          <p:cNvPr id="92" name="Google Shape;92;p13"/>
          <p:cNvPicPr preferRelativeResize="0"/>
          <p:nvPr/>
        </p:nvPicPr>
        <p:blipFill rotWithShape="1">
          <a:blip r:embed="rId8">
            <a:alphaModFix/>
          </a:blip>
          <a:srcRect b="13614"/>
          <a:stretch/>
        </p:blipFill>
        <p:spPr>
          <a:xfrm>
            <a:off x="6366450" y="9846724"/>
            <a:ext cx="628075" cy="54255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2858</TotalTime>
  <Words>5269</Words>
  <Application>Microsoft Office PowerPoint</Application>
  <PresentationFormat>Custom</PresentationFormat>
  <Paragraphs>985</Paragraphs>
  <Slides>38</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Times New Roman</vt:lpstr>
      <vt:lpstr>Happy Monkey</vt:lpstr>
      <vt:lpstr>Arial</vt:lpstr>
      <vt:lpstr>Fugaz One</vt:lpstr>
      <vt:lpstr>Calibri</vt:lpstr>
      <vt:lpstr>Simple Light</vt:lpstr>
      <vt:lpstr>Year 9 end of year assessment</vt:lpstr>
      <vt:lpstr>In science at Pensby we believe in 5 keystone revision activities that support knowledge retrieval and having fun with revision. 1. Mind mapping 2. Flashcards 3. Quizzing 4. Model essay plans 5. Timed Practice  For each topic you should try and use the activities above to help recall the information you will need for your exam.  Here are some useful things to remember about how to utilise these activities.</vt:lpstr>
      <vt:lpstr>Key information</vt:lpstr>
      <vt:lpstr>Revision QR codes and quiz link.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9 end of year assessment</dc:title>
  <dc:creator>JGuest</dc:creator>
  <cp:lastModifiedBy>JGuest</cp:lastModifiedBy>
  <cp:revision>27</cp:revision>
  <cp:lastPrinted>2024-05-02T07:05:29Z</cp:lastPrinted>
  <dcterms:modified xsi:type="dcterms:W3CDTF">2024-05-02T07:05:36Z</dcterms:modified>
</cp:coreProperties>
</file>