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7" r:id="rId2"/>
    <p:sldId id="278" r:id="rId3"/>
    <p:sldId id="276" r:id="rId4"/>
    <p:sldId id="277" r:id="rId5"/>
    <p:sldId id="265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81" r:id="rId27"/>
    <p:sldId id="288" r:id="rId28"/>
    <p:sldId id="289" r:id="rId29"/>
    <p:sldId id="290" r:id="rId30"/>
    <p:sldId id="291" r:id="rId31"/>
    <p:sldId id="282" r:id="rId32"/>
    <p:sldId id="283" r:id="rId33"/>
    <p:sldId id="284" r:id="rId34"/>
    <p:sldId id="285" r:id="rId35"/>
    <p:sldId id="286" r:id="rId36"/>
    <p:sldId id="287" r:id="rId37"/>
  </p:sldIdLst>
  <p:sldSz cx="15119350" cy="10691813"/>
  <p:notesSz cx="6797675" cy="9926638"/>
  <p:embeddedFontLst>
    <p:embeddedFont>
      <p:font typeface="Happy Monkey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1073D8-F355-44EB-985C-A56FC00622A8}">
  <a:tblStyle styleId="{7F1073D8-F355-44EB-985C-A56FC00622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2" y="9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5d3114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95d3114b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5d3114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95d3114b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97521e2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97521e29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864fd951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864fd951d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95d3114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95d3114b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95d3114b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95d3114b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de0da4d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de0da4d7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spcFirstLastPara="1" wrap="square" lIns="160850" tIns="160850" rIns="160850" bIns="160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0850" tIns="160850" rIns="160850" bIns="160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400" cy="1570800"/>
          </a:xfrm>
          <a:prstGeom prst="rect">
            <a:avLst/>
          </a:prstGeom>
        </p:spPr>
        <p:txBody>
          <a:bodyPr spcFirstLastPara="1" wrap="square" lIns="160850" tIns="160850" rIns="160850" bIns="160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400" cy="66090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0850" tIns="160850" rIns="160850" bIns="160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spcFirstLastPara="1" wrap="square" lIns="160850" tIns="160850" rIns="160850" bIns="160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spcFirstLastPara="1" wrap="square" lIns="160850" tIns="160850" rIns="160850" bIns="160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t" anchorCtr="0">
            <a:no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850" tIns="160850" rIns="160850" bIns="160850" anchor="ctr" anchorCtr="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0C5C-054A-43AD-A940-B2A85700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5" y="4875470"/>
            <a:ext cx="14089200" cy="1749900"/>
          </a:xfrm>
        </p:spPr>
        <p:txBody>
          <a:bodyPr/>
          <a:lstStyle/>
          <a:p>
            <a:r>
              <a:rPr lang="en-GB" dirty="0"/>
              <a:t>Year 9 end of year assessment</a:t>
            </a:r>
          </a:p>
        </p:txBody>
      </p:sp>
      <p:pic>
        <p:nvPicPr>
          <p:cNvPr id="3" name="Picture 2" descr="Pensby High School - Wikipedia">
            <a:extLst>
              <a:ext uri="{FF2B5EF4-FFF2-40B4-BE49-F238E27FC236}">
                <a16:creationId xmlns:a16="http://schemas.microsoft.com/office/drawing/2014/main" id="{FA4B1E96-A942-4876-B896-22CAC003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15" y="1329176"/>
            <a:ext cx="6710815" cy="31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E270A39-D440-48A2-B0E2-0F57ECDF8DD6}"/>
              </a:ext>
            </a:extLst>
          </p:cNvPr>
          <p:cNvSpPr txBox="1">
            <a:spLocks/>
          </p:cNvSpPr>
          <p:nvPr/>
        </p:nvSpPr>
        <p:spPr>
          <a:xfrm>
            <a:off x="5918275" y="6839780"/>
            <a:ext cx="4597325" cy="7731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/>
              <a:t>Knowledge organisers</a:t>
            </a:r>
          </a:p>
        </p:txBody>
      </p:sp>
    </p:spTree>
    <p:extLst>
      <p:ext uri="{BB962C8B-B14F-4D97-AF65-F5344CB8AC3E}">
        <p14:creationId xmlns:p14="http://schemas.microsoft.com/office/powerpoint/2010/main" val="253550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7650" y="3568525"/>
            <a:ext cx="6484200" cy="260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part of the leaf to its adaptation: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6840800" y="229625"/>
            <a:ext cx="8085300" cy="5334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cross section of the leaf: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Air spaces		Chloroplasts		Waxy Layer		Spongy layer		Guard cells	Stomata		Palisade layer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87650" y="229625"/>
            <a:ext cx="6484200" cy="106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 equation for photosynthesis: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Carbon dioxide + _____ → _______ + Oxygen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87650" y="6277175"/>
            <a:ext cx="3968700" cy="415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 which part of the plant is sunlight absorbed?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 which part of the plant is water taken in?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 which part of the plant are gases allowed to diffuse into and out of?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a plant a consumer or a producer?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604050" y="4144113"/>
          <a:ext cx="5651400" cy="1788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Spongy layer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Prevents water loss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Palisade layer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Allows gases to diffuse into and out of the cells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Waxy layer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Contains air spaces to allow carbon dioxide to diffuse through the leaf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Stomata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Maximises light absorption for photosynthesis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Google Shape;59;p13"/>
          <p:cNvSpPr/>
          <p:nvPr/>
        </p:nvSpPr>
        <p:spPr>
          <a:xfrm>
            <a:off x="4309075" y="6277175"/>
            <a:ext cx="2362800" cy="415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fertilser?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plant deficiency?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824600" y="5745175"/>
            <a:ext cx="4822500" cy="3421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deficiency to the consequence below;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87650" y="1401672"/>
            <a:ext cx="3968700" cy="206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is a producer different to a consumer?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………………………………………....…………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313050" y="1401675"/>
            <a:ext cx="2358900" cy="206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which part of a cell does photosynthesis take place?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……………...……………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…………..…...…………..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1864"/>
          <a:stretch/>
        </p:blipFill>
        <p:spPr>
          <a:xfrm>
            <a:off x="8235775" y="1602050"/>
            <a:ext cx="5584875" cy="374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13"/>
          <p:cNvGraphicFramePr/>
          <p:nvPr/>
        </p:nvGraphicFramePr>
        <p:xfrm>
          <a:off x="7048125" y="6606013"/>
          <a:ext cx="4375450" cy="2087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Magnesium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Plants have poor root growth and discoloured leaves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Nitrate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Plants have poor growth and yellow leaves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Phosphorous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Plants cannot make chlorophyll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/>
          <p:nvPr/>
        </p:nvSpPr>
        <p:spPr>
          <a:xfrm>
            <a:off x="6840800" y="9347325"/>
            <a:ext cx="4806300" cy="1089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 equation for fermentation: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Glucose→ ______ _______ +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11799825" y="5745175"/>
            <a:ext cx="3126300" cy="206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two possible uses for fermentation: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………………....…………..……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1799825" y="7995525"/>
            <a:ext cx="3126300" cy="244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test is used for carbon dioxide?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……………………………………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which type of organism does fermentation occur?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……………………………………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87525" y="4962425"/>
            <a:ext cx="8123700" cy="412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a food chain for each scenario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87650" y="3082925"/>
            <a:ext cx="4040700" cy="164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 which reasons would the body start carrying out anaerobic respiration?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337425" y="3082925"/>
            <a:ext cx="3973800" cy="164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in a cell does respiration occur?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8428850" y="7770525"/>
            <a:ext cx="6511500" cy="267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keyword to its correct definition: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187525" y="9315425"/>
            <a:ext cx="8123700" cy="113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is a food chain different to a food web?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……………………………...…………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…………………...…………………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…....</a:t>
            </a:r>
            <a:r>
              <a:rPr lang="en-GB">
                <a:solidFill>
                  <a:srgbClr val="999999"/>
                </a:solidFill>
              </a:rPr>
              <a:t>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8428850" y="229625"/>
            <a:ext cx="6511500" cy="735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phrases below as to whether they relate to aerobic or anaerobic respiration: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Release more energy		Not sustainable	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Long distance running		Uses oxygen	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Causes cramps		Short distance running	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Does not use oxygen		Releases lactic acid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More energy released		Less energy released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Releases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78" name="Google Shape;78;p14"/>
          <p:cNvGraphicFramePr/>
          <p:nvPr/>
        </p:nvGraphicFramePr>
        <p:xfrm>
          <a:off x="8628975" y="3417300"/>
          <a:ext cx="6111250" cy="337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5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Aerobic respiration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Anaerobic respiration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Google Shape;79;p14"/>
          <p:cNvSpPr/>
          <p:nvPr/>
        </p:nvSpPr>
        <p:spPr>
          <a:xfrm>
            <a:off x="187650" y="229625"/>
            <a:ext cx="8123700" cy="262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 equations for aerobic and anaerobic respiration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Aerobic: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 + Glucose → ______ _______ + 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Anaerobic: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Glucose → ______ 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80" name="Google Shape;80;p14"/>
          <p:cNvGraphicFramePr/>
          <p:nvPr/>
        </p:nvGraphicFramePr>
        <p:xfrm>
          <a:off x="925250" y="5545575"/>
          <a:ext cx="6648500" cy="34745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Type of food chain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First organism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(Producer)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Second organism (Herbivore / omnivore)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Third organism (Omnivore / carnivore)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Fourth organism (Omnivore / carnivore)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African Savannah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Acacia tree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Goat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Cheetah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Woodland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Ocean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Jungle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421" y="66195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996" y="66195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71" y="66195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421" y="72116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996" y="72116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71" y="7211675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421" y="7818150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996" y="7818150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71" y="7818150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421" y="8420100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996" y="8420100"/>
            <a:ext cx="663625" cy="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71" y="8420100"/>
            <a:ext cx="663625" cy="663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p14"/>
          <p:cNvGraphicFramePr/>
          <p:nvPr/>
        </p:nvGraphicFramePr>
        <p:xfrm>
          <a:off x="8579125" y="8247675"/>
          <a:ext cx="6166475" cy="2133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Ecosystem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Plants and animals that are found in a particular habitat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Community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Particular place or role that an organism has in an ecosystem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Habitat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Living organisms in a particular area, and the habitat they live in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Niche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Place where a plant or animal lives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7650" y="229625"/>
            <a:ext cx="6484200" cy="389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food group to its role in the body: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87650" y="7676275"/>
            <a:ext cx="3968700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balanced diet?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deficiency?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87650" y="4266600"/>
            <a:ext cx="6484200" cy="326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food test to the method and to the positive result: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871375" y="229625"/>
            <a:ext cx="8054700" cy="730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 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blanks to describe the structure of the digestive system: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604050" y="920175"/>
          <a:ext cx="5651400" cy="3139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Carbohydrates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Provides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Proteins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Provides an energy store and insulation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Fats / Lipids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Needed for growth and repair of body tissue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Vitamins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Adds bulk to food and prevents constipation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Fibre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Makes up the majority of body cells, needs to be replaced from tears, sweating and other waste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Water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Are essential to keep you healthy, e.g. for the skin or to help absorb calcium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418750" y="4906725"/>
          <a:ext cx="6022000" cy="2392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Starch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Add a couple of drops of copper sulphate and sodium hydroxide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sample will turn a blue black colour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Proteins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Add a couple of drops of iodine solution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solution turns a purple colour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Sugars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Add a couple of drops of Benedict's solution and heat in a water bath for five minutes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solution turns an orange colour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" name="Google Shape;60;p13"/>
          <p:cNvSpPr/>
          <p:nvPr/>
        </p:nvSpPr>
        <p:spPr>
          <a:xfrm>
            <a:off x="4313050" y="7676275"/>
            <a:ext cx="2751300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possible consequences of being overweight: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…………………...………..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7213074" y="7676275"/>
            <a:ext cx="2751300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possible consequences of being underweight: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…………………...………..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2289" r="32678"/>
          <a:stretch/>
        </p:blipFill>
        <p:spPr>
          <a:xfrm>
            <a:off x="9069600" y="846525"/>
            <a:ext cx="3474600" cy="49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7376700" y="4522125"/>
            <a:ext cx="2178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absorbs excess water 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4" name="Google Shape;64;p13"/>
          <p:cNvCxnSpPr>
            <a:endCxn id="63" idx="3"/>
          </p:cNvCxnSpPr>
          <p:nvPr/>
        </p:nvCxnSpPr>
        <p:spPr>
          <a:xfrm flipH="1">
            <a:off x="9554700" y="4791525"/>
            <a:ext cx="568200" cy="85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5" name="Google Shape;65;p13"/>
          <p:cNvCxnSpPr>
            <a:endCxn id="66" idx="1"/>
          </p:cNvCxnSpPr>
          <p:nvPr/>
        </p:nvCxnSpPr>
        <p:spPr>
          <a:xfrm rot="10800000" flipH="1">
            <a:off x="10833250" y="1822125"/>
            <a:ext cx="1324500" cy="5526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12157750" y="1466925"/>
            <a:ext cx="2178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(food pipe) connects the mouth to the stomach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 rot="10800000">
            <a:off x="9133500" y="2685000"/>
            <a:ext cx="1196700" cy="10215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 rot="10800000" flipH="1">
            <a:off x="11219700" y="3578700"/>
            <a:ext cx="1344600" cy="3000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 rot="10800000" flipH="1">
            <a:off x="10985775" y="4807600"/>
            <a:ext cx="1546800" cy="747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0" name="Google Shape;70;p13"/>
          <p:cNvCxnSpPr/>
          <p:nvPr/>
        </p:nvCxnSpPr>
        <p:spPr>
          <a:xfrm rot="10800000">
            <a:off x="8878025" y="4025600"/>
            <a:ext cx="1803300" cy="2553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71" name="Google Shape;71;p13"/>
          <p:cNvCxnSpPr/>
          <p:nvPr/>
        </p:nvCxnSpPr>
        <p:spPr>
          <a:xfrm flipH="1">
            <a:off x="10330100" y="5598325"/>
            <a:ext cx="476700" cy="517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72" name="Google Shape;72;p13"/>
          <p:cNvSpPr txBox="1"/>
          <p:nvPr/>
        </p:nvSpPr>
        <p:spPr>
          <a:xfrm>
            <a:off x="7566075" y="1264200"/>
            <a:ext cx="21780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produces bile which is secreted into the small intestine to neutralise stomach acid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2318925" y="2721775"/>
            <a:ext cx="18033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mixes food and also contains acid which kills bacteria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7441825" y="2876575"/>
            <a:ext cx="15723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a gland which produces enzymes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12242725" y="4392125"/>
            <a:ext cx="2178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where the majority of enzymes are secreted into and nutrients are absorbed into the blood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8749700" y="6202525"/>
            <a:ext cx="2178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where waste products are passed out of the body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0113100" y="7676275"/>
            <a:ext cx="4812900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to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Surface area		Thin		Blood 	Villi	Small	Nutrients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 are finger like projections which are in the _____ intestine through which _________ are absorbed into the blood. They are adapted by having: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appy Monkey"/>
              <a:buChar char="-"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large _______ 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appy Monkey"/>
              <a:buChar char="-"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good _____ supply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Happy Monkey"/>
              <a:buChar char="-"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 walls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179075" y="229650"/>
            <a:ext cx="8132100" cy="405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table below to describe the role of each enzyme: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79100" y="4411050"/>
            <a:ext cx="4040700" cy="164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two factors which will affect how an enzyme will work: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428500" y="850925"/>
          <a:ext cx="7633250" cy="3181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Enzyme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Substrate (what it breaks down)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Product (What is produced)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Where it is made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Where it is works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Carbohydrase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Protease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Lipase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Google Shape;85;p14"/>
          <p:cNvSpPr/>
          <p:nvPr/>
        </p:nvSpPr>
        <p:spPr>
          <a:xfrm>
            <a:off x="179100" y="6186750"/>
            <a:ext cx="4040700" cy="426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Decide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whether the statements below about enzymes are true or false: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Enzymes can be used up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same enzyme will work anywhere in the digestive system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Enzymes are specific to one substrate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Enzymes slow down the digestion of food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337425" y="4411050"/>
            <a:ext cx="3973800" cy="164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when an  enzyme ‘denatures’?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....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4337425" y="6186750"/>
            <a:ext cx="3973800" cy="206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possible short term effects of alcohol on the body: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……………………………....…………..……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………………………….…………...………..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4337425" y="8380087"/>
            <a:ext cx="3973800" cy="206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possible long  term effects of alcohol on the body: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……………………………....…………..……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………………………….…………...………..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8428850" y="8380075"/>
            <a:ext cx="3603300" cy="206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possible consequences of foetal alcohol syndrome: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…………………………….………..……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………………………….……...………..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8428850" y="229650"/>
            <a:ext cx="6511500" cy="2778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to complete the sentences: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Recreational		Medicinal		Depressant		Stimulants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 drugs are used to benefit health, whereas ____________ drugs are used for enjoyment.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__________ drugs will slow down responses whereas __________ wil speed them up.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2149775" y="8380075"/>
            <a:ext cx="2790600" cy="206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addiction?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…………………………….……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………………………….……....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8428850" y="6058950"/>
            <a:ext cx="6511500" cy="219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two possible health consequences of smoking on the body: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…………………………………………...………………………………………...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…………………………………………...………………………………………...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…………………………………………...…………………………………………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…………………………………………...………………………………………...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8428850" y="3118125"/>
            <a:ext cx="6511500" cy="2778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drugs below as to whether they are stimulants or depressants: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Alcohol		Cannabis		Caffeine		Amphetamines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94" name="Google Shape;94;p14"/>
          <p:cNvGraphicFramePr/>
          <p:nvPr/>
        </p:nvGraphicFramePr>
        <p:xfrm>
          <a:off x="8935500" y="4283250"/>
          <a:ext cx="5498200" cy="139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4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Stimulants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Depressants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3AE4-864E-4936-9132-7F49B9FC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5" y="1340996"/>
            <a:ext cx="14089200" cy="1749900"/>
          </a:xfrm>
        </p:spPr>
        <p:txBody>
          <a:bodyPr/>
          <a:lstStyle/>
          <a:p>
            <a:r>
              <a:rPr lang="en-GB" dirty="0"/>
              <a:t>Chemistry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448747-E75E-4F56-AD97-3DC1C433D9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17" y="2767846"/>
            <a:ext cx="7586114" cy="658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4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734000" y="4339350"/>
            <a:ext cx="4479600" cy="403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keyword to its correct definition: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71450" y="133350"/>
            <a:ext cx="6387300" cy="403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Colour code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periodic table below to show all of the groups of elements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Alkali Metals ▢	Transition Metals ▢	Halogens ▢	Noble Gases ▢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33350"/>
            <a:ext cx="3561000" cy="823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is the least reactive element in group 1?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is the most reactive element in group 1?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formed when an alkali metal reacts with water?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test for hydrogen gas?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properties make alkali metals different to other metals?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observations would we see in a reaction between alkali metals and water?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…….…………………………………….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739075" y="8545350"/>
            <a:ext cx="8210700" cy="187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reactions below to show the reactions between alkali metals and water: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Lithium + Water → Lithium _________ + hydrogen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Sodium + Water → ______ hydroxide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Potassium + Water → _________ _________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 + Water → Rubidium _________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739075" y="133350"/>
            <a:ext cx="4479600" cy="403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is the ‘odd one out’ in group 1, why?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are groups different to periods?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is the most unreactive group in the periodic table?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71450" y="4339350"/>
            <a:ext cx="6387300" cy="608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properties below as to whether they belong to metals or nonmetals: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On the left hand side		On the right hand side	Sonorous		Dull		Shiny	Good thermal conductor	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Good electrical conductor		Poor thermal conductor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Poor electrical conductor		Ductile		Soft		Hard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Malleable		High density		Low density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 amt="75000"/>
          </a:blip>
          <a:srcRect b="26427"/>
          <a:stretch/>
        </p:blipFill>
        <p:spPr>
          <a:xfrm>
            <a:off x="782438" y="1615475"/>
            <a:ext cx="5165327" cy="22304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" name="Google Shape;61;p13"/>
          <p:cNvGraphicFramePr/>
          <p:nvPr/>
        </p:nvGraphicFramePr>
        <p:xfrm>
          <a:off x="423963" y="7057488"/>
          <a:ext cx="5729750" cy="2743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Metals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Nonmetals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7067125" y="5086475"/>
          <a:ext cx="3813325" cy="3012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Ductile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mass of a material in a certain volume.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Sonorous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Easily breakable 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Brittle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temperature at which a material changes from solid to liquid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Density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Capable of producing a deep ringing sound when hit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Melting point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Can be drawn into wires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9826950" y="206725"/>
            <a:ext cx="5139900" cy="513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Are the group 0 elements metals or nonmetals?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the group 0 elements commonly known as?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two common properties of group 0 elements?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can we refer to the group 0 elements as monatomic?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6472225" y="5602600"/>
            <a:ext cx="8494500" cy="485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Apply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your knowledge of group 7 elements in order to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predict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products of the displacement reactions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Sodium chloride + fluorine → Sodium Fluoride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Lithium iodide + Chlorine → Lithium ________ + Iodine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Potassium chloride + Iodine → _________ chloride + 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Lithium bromide + chlorine → Lithium ________ +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Lithium chloride + bromine → _______ ________ +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Calcium Iodide + bromine → _______ _______ + 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Zinc chloride + ________ → ____ fluoride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Sodium Iodide + ________ → ______ chloride + 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6239250" y="206727"/>
            <a:ext cx="3475200" cy="513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words below in order to fill in the blanks about displacement reactions: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Colourless 	Colour	ine	ide		less		compound	more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displacement reaction will occur when a ____ reactive element will take the place of a ____ reactive element in a ________.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element in the compound will end in -___ and the element on its own will end in -___.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element on its own will have a ______, whereas the element in the compound will appear __________.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87650" y="206725"/>
            <a:ext cx="5939100" cy="704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Are group 7 elements metals or nonmetals?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is the most reactive element in group 7?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is the least reactive element in group 7?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When do the elements of group 7 appear colourless?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When do the elements of group 7 have a colour?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common name for group 7 elements?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the melting and boiling point change in group 7?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87650" y="7498650"/>
            <a:ext cx="6051600" cy="295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Look at the pairs of group 7 elements below and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circle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one which is most reactive: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Chlorine or Fluorine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Astatine or Bromine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Bromine or Iodine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Fluorine or Astatine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Chlorine or Iodine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4438500" cy="4287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the different particles on the diagram of the atom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700900" y="133350"/>
            <a:ext cx="6597000" cy="334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Place a tick in the box below to indicate whether the statement best applies to a element or a compound: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33350"/>
            <a:ext cx="3561000" cy="2658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four ways in which compounds can differ from the elements that make them up: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2………………………………………….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3……………………………………….….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4……………………………………….….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71450" y="8316200"/>
            <a:ext cx="4438500" cy="219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calculate the number of protons in an atom?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calculate the number of neutrons  in an atom?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32025" y="3602300"/>
            <a:ext cx="3222900" cy="461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symbols for each element to their name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1388850" y="2908375"/>
            <a:ext cx="3561000" cy="531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how many of each elements are in the compounds below: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60" name="Google Shape;60;p13"/>
          <p:cNvGraphicFramePr/>
          <p:nvPr/>
        </p:nvGraphicFramePr>
        <p:xfrm>
          <a:off x="4890750" y="993400"/>
          <a:ext cx="6217300" cy="21944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6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Element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Compound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of one type of atom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of more than one type of atom chemically bonded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in a chemical reaction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Found on the periodic table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▢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r="30196"/>
          <a:stretch/>
        </p:blipFill>
        <p:spPr>
          <a:xfrm>
            <a:off x="1340863" y="1785825"/>
            <a:ext cx="2099674" cy="19730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3"/>
          <p:cNvCxnSpPr/>
          <p:nvPr/>
        </p:nvCxnSpPr>
        <p:spPr>
          <a:xfrm>
            <a:off x="1149000" y="1500075"/>
            <a:ext cx="1069200" cy="10053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3;p13"/>
          <p:cNvCxnSpPr/>
          <p:nvPr/>
        </p:nvCxnSpPr>
        <p:spPr>
          <a:xfrm flipH="1">
            <a:off x="2619425" y="1338900"/>
            <a:ext cx="821100" cy="822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3"/>
          <p:cNvCxnSpPr/>
          <p:nvPr/>
        </p:nvCxnSpPr>
        <p:spPr>
          <a:xfrm rot="10800000">
            <a:off x="2459800" y="3001800"/>
            <a:ext cx="699900" cy="939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3"/>
          <p:cNvSpPr/>
          <p:nvPr/>
        </p:nvSpPr>
        <p:spPr>
          <a:xfrm>
            <a:off x="171450" y="4518175"/>
            <a:ext cx="4438500" cy="370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label below in order to summarise the different subatomic particles: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6" name="Google Shape;66;p13"/>
          <p:cNvGraphicFramePr/>
          <p:nvPr/>
        </p:nvGraphicFramePr>
        <p:xfrm>
          <a:off x="367400" y="5458538"/>
          <a:ext cx="4108100" cy="2438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Particle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Charge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Mass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Where is it found?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Proton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Electron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Neutron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7" name="Google Shape;67;p13"/>
          <p:cNvSpPr/>
          <p:nvPr/>
        </p:nvSpPr>
        <p:spPr>
          <a:xfrm>
            <a:off x="8074953" y="3602300"/>
            <a:ext cx="3222900" cy="461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element to the atomic number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8" name="Google Shape;68;p13"/>
          <p:cNvGraphicFramePr/>
          <p:nvPr/>
        </p:nvGraphicFramePr>
        <p:xfrm>
          <a:off x="4890750" y="4600975"/>
          <a:ext cx="2871450" cy="3169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Iron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Na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Sodium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Lithium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Helium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Hydrogen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Gold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Calcium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Au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Oxygen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9" name="Google Shape;69;p13"/>
          <p:cNvGraphicFramePr/>
          <p:nvPr/>
        </p:nvGraphicFramePr>
        <p:xfrm>
          <a:off x="8267288" y="4600975"/>
          <a:ext cx="2871450" cy="3169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Iron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11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Sodium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26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Lithium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Helium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Hydrogen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Gold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20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Calcium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8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Oxygen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79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" name="Google Shape;70;p13"/>
          <p:cNvSpPr/>
          <p:nvPr/>
        </p:nvSpPr>
        <p:spPr>
          <a:xfrm>
            <a:off x="4732025" y="8341750"/>
            <a:ext cx="10280100" cy="219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the number of protons, electrons and neutrons in each of the elements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4890750" y="88926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9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Be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4890750" y="97312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24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Mg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12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5681100" y="88335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681100" y="96721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565225" y="88926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H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565225" y="97312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14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7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8355575" y="88335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8355575" y="96721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9933425" y="88926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40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Ar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18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9933425" y="97312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51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V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23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0723775" y="87153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0723775" y="96721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2307900" y="88926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79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Se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34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2307900" y="9731271"/>
            <a:ext cx="699900" cy="6669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45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Sc</a:t>
            </a:r>
            <a:endParaRPr sz="2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21</a:t>
            </a:r>
            <a:endParaRPr sz="8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098250" y="88335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3098250" y="9672175"/>
            <a:ext cx="1787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Protons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Electrons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Neutrons =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11610600" y="3758925"/>
          <a:ext cx="32229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8" name="Google Shape;88;p13"/>
          <p:cNvGraphicFramePr/>
          <p:nvPr/>
        </p:nvGraphicFramePr>
        <p:xfrm>
          <a:off x="11610600" y="4551350"/>
          <a:ext cx="32229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NaCl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Na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Cl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Google Shape;89;p13"/>
          <p:cNvGraphicFramePr/>
          <p:nvPr/>
        </p:nvGraphicFramePr>
        <p:xfrm>
          <a:off x="11610600" y="5343775"/>
          <a:ext cx="32229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</a:t>
                      </a:r>
                      <a:endParaRPr baseline="-250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11610600" y="6136200"/>
          <a:ext cx="32229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</a:t>
                      </a:r>
                      <a:endParaRPr baseline="-250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 = 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1" name="Google Shape;91;p13"/>
          <p:cNvGraphicFramePr/>
          <p:nvPr/>
        </p:nvGraphicFramePr>
        <p:xfrm>
          <a:off x="11610600" y="6928625"/>
          <a:ext cx="32229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12</a:t>
                      </a: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</a:t>
                      </a:r>
                      <a:r>
                        <a:rPr lang="en-GB" baseline="-250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</a:t>
                      </a:r>
                      <a:endParaRPr baseline="-250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 =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 = 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32025" y="8101350"/>
            <a:ext cx="10280100" cy="231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On the scale below, write where the substance will be a solid, liquid and gas.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71450" y="133350"/>
            <a:ext cx="4438500" cy="8595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Firstly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draw the particle models for each state in the boxes below.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Secondly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label the arrows with the names of each of the state changes.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Solid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Liquid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Gas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700900" y="133350"/>
            <a:ext cx="6597000" cy="291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table below to summarise the properties of solids, liquids and gases: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1388850" y="133350"/>
            <a:ext cx="3561000" cy="209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a gas when it is compressed?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65600" y="8817525"/>
            <a:ext cx="4438500" cy="83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do we call the state change of solid to gas?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75400" y="1761375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475400" y="4179750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475400" y="6598125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13"/>
          <p:cNvCxnSpPr>
            <a:stCxn id="59" idx="1"/>
            <a:endCxn id="60" idx="1"/>
          </p:cNvCxnSpPr>
          <p:nvPr/>
        </p:nvCxnSpPr>
        <p:spPr>
          <a:xfrm>
            <a:off x="1475400" y="2676675"/>
            <a:ext cx="600" cy="2418300"/>
          </a:xfrm>
          <a:prstGeom prst="curvedConnector3">
            <a:avLst>
              <a:gd name="adj1" fmla="val -882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1475400" y="5192400"/>
            <a:ext cx="600" cy="2418300"/>
          </a:xfrm>
          <a:prstGeom prst="curvedConnector3">
            <a:avLst>
              <a:gd name="adj1" fmla="val -882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3"/>
          <p:cNvCxnSpPr/>
          <p:nvPr/>
        </p:nvCxnSpPr>
        <p:spPr>
          <a:xfrm rot="10800000">
            <a:off x="3306000" y="5143763"/>
            <a:ext cx="600" cy="2418300"/>
          </a:xfrm>
          <a:prstGeom prst="curvedConnector3">
            <a:avLst>
              <a:gd name="adj1" fmla="val -882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65;p13"/>
          <p:cNvCxnSpPr/>
          <p:nvPr/>
        </p:nvCxnSpPr>
        <p:spPr>
          <a:xfrm rot="10800000">
            <a:off x="3306000" y="2628038"/>
            <a:ext cx="600" cy="2418300"/>
          </a:xfrm>
          <a:prstGeom prst="curvedConnector3">
            <a:avLst>
              <a:gd name="adj1" fmla="val -88200000"/>
            </a:avLst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3"/>
          <p:cNvSpPr/>
          <p:nvPr/>
        </p:nvSpPr>
        <p:spPr>
          <a:xfrm>
            <a:off x="171450" y="9744300"/>
            <a:ext cx="4438500" cy="83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do we call the state change of gas to solid?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67" name="Google Shape;67;p13"/>
          <p:cNvGraphicFramePr/>
          <p:nvPr/>
        </p:nvGraphicFramePr>
        <p:xfrm>
          <a:off x="4931925" y="929850"/>
          <a:ext cx="6104600" cy="1920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State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Can it be compressed?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Does the substance flow?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Which shape will it take in a container?</a:t>
                      </a:r>
                      <a:endParaRPr sz="13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Solid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Liquid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Gas</a:t>
                      </a: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Google Shape;68;p13"/>
          <p:cNvSpPr/>
          <p:nvPr/>
        </p:nvSpPr>
        <p:spPr>
          <a:xfrm>
            <a:off x="4732025" y="3188550"/>
            <a:ext cx="6597000" cy="231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boiling point?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changes can be seen at the boiling point?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732025" y="5644950"/>
            <a:ext cx="6597000" cy="2319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melting point?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changes can be seen at the melting point?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11388850" y="2336600"/>
            <a:ext cx="3561000" cy="170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Do the particles in a solid move? If so, how?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1451100" y="4151050"/>
            <a:ext cx="3561000" cy="209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of matter has the most energy? Why?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l="13542" t="32691" r="15293" b="59444"/>
          <a:stretch/>
        </p:blipFill>
        <p:spPr>
          <a:xfrm>
            <a:off x="5723938" y="9625787"/>
            <a:ext cx="8296271" cy="68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4">
            <a:alphaModFix/>
          </a:blip>
          <a:srcRect t="41207" b="22587"/>
          <a:stretch/>
        </p:blipFill>
        <p:spPr>
          <a:xfrm rot="-5400000">
            <a:off x="7565598" y="9606426"/>
            <a:ext cx="425548" cy="1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7064622" y="8917875"/>
            <a:ext cx="14274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appy Monkey"/>
                <a:ea typeface="Happy Monkey"/>
                <a:cs typeface="Happy Monkey"/>
                <a:sym typeface="Happy Monkey"/>
              </a:rPr>
              <a:t>Melting Point</a:t>
            </a:r>
            <a:endParaRPr sz="12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t="41207" b="22587"/>
          <a:stretch/>
        </p:blipFill>
        <p:spPr>
          <a:xfrm rot="-5400000">
            <a:off x="11748119" y="9606426"/>
            <a:ext cx="425548" cy="15407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11247143" y="8917875"/>
            <a:ext cx="14274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appy Monkey"/>
                <a:ea typeface="Happy Monkey"/>
                <a:cs typeface="Happy Monkey"/>
                <a:sym typeface="Happy Monkey"/>
              </a:rPr>
              <a:t>Boiling Point</a:t>
            </a:r>
            <a:endParaRPr sz="12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77" name="Google Shape;77;p13"/>
          <p:cNvCxnSpPr>
            <a:stCxn id="73" idx="2"/>
            <a:endCxn id="75" idx="0"/>
          </p:cNvCxnSpPr>
          <p:nvPr/>
        </p:nvCxnSpPr>
        <p:spPr>
          <a:xfrm>
            <a:off x="7855407" y="9683461"/>
            <a:ext cx="4028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8" name="Google Shape;78;p13"/>
          <p:cNvCxnSpPr>
            <a:endCxn id="73" idx="0"/>
          </p:cNvCxnSpPr>
          <p:nvPr/>
        </p:nvCxnSpPr>
        <p:spPr>
          <a:xfrm>
            <a:off x="5977537" y="9683461"/>
            <a:ext cx="1723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9" name="Google Shape;79;p13"/>
          <p:cNvCxnSpPr>
            <a:stCxn id="75" idx="2"/>
          </p:cNvCxnSpPr>
          <p:nvPr/>
        </p:nvCxnSpPr>
        <p:spPr>
          <a:xfrm rot="10800000" flipH="1">
            <a:off x="12037928" y="9678661"/>
            <a:ext cx="1745100" cy="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0" name="Google Shape;80;p13"/>
          <p:cNvSpPr txBox="1"/>
          <p:nvPr/>
        </p:nvSpPr>
        <p:spPr>
          <a:xfrm>
            <a:off x="6125758" y="9257731"/>
            <a:ext cx="1427400" cy="4257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2196742" y="9257731"/>
            <a:ext cx="1427400" cy="4257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9004800" y="9257731"/>
            <a:ext cx="1427400" cy="4257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1451100" y="6354300"/>
            <a:ext cx="3561000" cy="160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When a substance melts, do the particles gain or lose energy? Why?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187650" y="231000"/>
            <a:ext cx="5939100" cy="7078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Look at the number line below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will the substance be at 30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will the substance be at 72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will the substance be at -60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state will the substance be at 0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At which temperature will the substance change from a liquid to a gas?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At which temperature will the substance change from a liquid to a solid?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9826950" y="231000"/>
            <a:ext cx="5139900" cy="200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three ways in which gas pressure can be increased: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9826950" y="2369025"/>
            <a:ext cx="5139900" cy="200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how particles will behave when they are heated up: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9826950" y="4507050"/>
            <a:ext cx="5139900" cy="2802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why if you keep blowing into a balloon it will burst: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l="13542" t="32691" r="15293" b="59444"/>
          <a:stretch/>
        </p:blipFill>
        <p:spPr>
          <a:xfrm>
            <a:off x="318346" y="1203000"/>
            <a:ext cx="5677701" cy="4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t="41207" b="22587"/>
          <a:stretch/>
        </p:blipFill>
        <p:spPr>
          <a:xfrm rot="-5400000">
            <a:off x="1807318" y="1189750"/>
            <a:ext cx="291233" cy="1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t="41207" b="22587"/>
          <a:stretch/>
        </p:blipFill>
        <p:spPr>
          <a:xfrm rot="-5400000">
            <a:off x="4679225" y="1189750"/>
            <a:ext cx="291233" cy="1054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239235" y="831150"/>
            <a:ext cx="14274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appy Monkey"/>
                <a:ea typeface="Happy Monkey"/>
                <a:cs typeface="Happy Monkey"/>
                <a:sym typeface="Happy Monkey"/>
              </a:rPr>
              <a:t>Melting Point</a:t>
            </a:r>
            <a:endParaRPr sz="12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111147" y="831150"/>
            <a:ext cx="14274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Happy Monkey"/>
                <a:ea typeface="Happy Monkey"/>
                <a:cs typeface="Happy Monkey"/>
                <a:sym typeface="Happy Monkey"/>
              </a:rPr>
              <a:t>Boiling Point</a:t>
            </a:r>
            <a:endParaRPr sz="12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6239250" y="206713"/>
            <a:ext cx="3475200" cy="246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diffusion?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87650" y="7407600"/>
            <a:ext cx="5939100" cy="302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 each of the scenarios below identify which state change is being seen: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Butter turning into liquid when heated in a frying pan: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puddle turning into gas in the sunshine: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Water turning into ice cubes in a freezer: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239250" y="2787785"/>
            <a:ext cx="3475200" cy="452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Identify the statements about diffusion as true or false: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Diffusion is a random process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 / 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Diffusion moves from an area of low concentration to an area of high concentration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 / 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higher the temperature, the lower the rate of diffusion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 / 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Diffusion cannot occur in a solid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 / 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239250" y="7447275"/>
            <a:ext cx="5139900" cy="302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the beakers below, use the particle model to draw a diagram with a high concentration in one beaker and with a low concentration in the other beaker: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  High Concentration		 Low Concentration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025" y="8292579"/>
            <a:ext cx="1427400" cy="184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68975" y="8292579"/>
            <a:ext cx="1427400" cy="1847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1491650" y="7447278"/>
            <a:ext cx="3475200" cy="302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causes gas pressure? (you need to speak about particles and collisions).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3AE4-864E-4936-9132-7F49B9FC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5" y="3992087"/>
            <a:ext cx="14089200" cy="1749900"/>
          </a:xfrm>
        </p:spPr>
        <p:txBody>
          <a:bodyPr/>
          <a:lstStyle/>
          <a:p>
            <a:r>
              <a:rPr lang="en-GB" b="1" u="sng" dirty="0"/>
              <a:t>Scientific skills</a:t>
            </a:r>
          </a:p>
        </p:txBody>
      </p:sp>
    </p:spTree>
    <p:extLst>
      <p:ext uri="{BB962C8B-B14F-4D97-AF65-F5344CB8AC3E}">
        <p14:creationId xmlns:p14="http://schemas.microsoft.com/office/powerpoint/2010/main" val="91359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4438500" cy="275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correct word to the correct definition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700900" y="133350"/>
            <a:ext cx="6597000" cy="178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are mixtures easy to separate?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are compounds not easy to separate?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33350"/>
            <a:ext cx="3561000" cy="160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factors can increase the solubility of a substance?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1. 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2. 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71450" y="3075125"/>
            <a:ext cx="4438500" cy="738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 each of the statements below, indicate whether it applies to a compound or a mixture: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Not chemically joined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Needs a chemical reaction to separate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Chemically joined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Can be easily separated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individual substances keep their own properties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ratios of each substance will remain fixed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ratios of each substance can change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properties of the end result will be different to the substances at the start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Compound/Mixture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00900" y="2072875"/>
            <a:ext cx="6597000" cy="291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correct word to the correct definition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1388850" y="1915050"/>
            <a:ext cx="3561000" cy="4792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Mark each of the statements below as either true or 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All solutes dissolve in all solvents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Increasing the temperature means more solute will dissolve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Mass of solute + mass of solvent = mass of solution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solute can only be a solid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Surface area affects how quickly a solute will dissolve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True/False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1388850" y="6879150"/>
            <a:ext cx="3561000" cy="3579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 saturated solution?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an unsaturated solution?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4700900" y="6707300"/>
            <a:ext cx="6597000" cy="3750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conservation of mass to complete the table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2" name="Google Shape;62;p13"/>
          <p:cNvGraphicFramePr/>
          <p:nvPr/>
        </p:nvGraphicFramePr>
        <p:xfrm>
          <a:off x="4911400" y="7285450"/>
          <a:ext cx="6098775" cy="2916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Mass of solute (g)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Mass of solvent (g)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Mass of solution (g)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15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120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70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120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280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178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92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786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987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654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987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383425" y="1027375"/>
          <a:ext cx="4035225" cy="1696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8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Element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from more than one type of element chemically bonded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Compound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from one type of atom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Mixture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Made from more than one type of element/compound and is not chemically bonded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4" name="Google Shape;64;p13"/>
          <p:cNvGraphicFramePr/>
          <p:nvPr/>
        </p:nvGraphicFramePr>
        <p:xfrm>
          <a:off x="4911400" y="2714600"/>
          <a:ext cx="6176000" cy="2215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Solvent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end result when a solute is dissolved in a solvent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Solute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solid which does the dissolving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Solution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liquid into which the solid dissolves into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Soluble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When a solute will not dissolve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Insoluble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When a solute will dissolve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/>
          <p:nvPr/>
        </p:nvSpPr>
        <p:spPr>
          <a:xfrm>
            <a:off x="4700900" y="5147300"/>
            <a:ext cx="6597000" cy="142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soluble solute?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9826950" y="206725"/>
            <a:ext cx="5139900" cy="457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below shows the apparatus for distillation, label each section of the apparatus using the words from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Beaker	Conical flask	Filter funnel	Filtrate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Residue	Filter paper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826950" y="4943875"/>
            <a:ext cx="5139900" cy="551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Below are the results from a chromatography investigation: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colours were in sweet 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colours were in sweet P?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can the start line not be drawn in ink?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02775" y="206725"/>
            <a:ext cx="5939100" cy="487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below shows the apparatus for distillation, label each section of the apparatus using the words from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Condenser	Round bottom flask	Bunsen burner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Water in	Water out	Solution	Distillate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239250" y="206724"/>
            <a:ext cx="3475200" cy="226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do the substances being separated by distillation need different boiling points?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87650" y="5251375"/>
            <a:ext cx="5939100" cy="5202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purpose of the condenser?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does the condenser use cold water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in the apparatus does evaporation occur?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in the apparatus does condensation occur?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advantage does this method have over simple evaporation?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239250" y="2625450"/>
            <a:ext cx="3475200" cy="166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solution is filtered, and 100 g of filtrate and 45 g of residue is collected, what was the mass of the solution?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239250" y="4447175"/>
            <a:ext cx="3475200" cy="600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Select the correct method to separate each of the following mixtures: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Sand and water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Alcohol and water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mixture of inks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mixture of inks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insoluble solid from a liquid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More than one liquid with different boiling points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mixture of inks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Two or more substances dissolved in one solvent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Distillation/Chromatography/Filtration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322" y="1308497"/>
            <a:ext cx="2891999" cy="226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5378" y="1308493"/>
            <a:ext cx="1807941" cy="2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61407" y="5751325"/>
            <a:ext cx="3270992" cy="2263499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007800" y="229675"/>
            <a:ext cx="5939100" cy="31860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thermal decomposition reactions by filling in the blanks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Calcium Carbonate → Calcium _____ +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Zinc Carbonate → Zinc oxide + ______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Copper Carbonate → ______ oxide +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Sodium Carbonate → ______ _____ +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 Carbonate → Lithium oxide + ______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98900" y="2235375"/>
            <a:ext cx="5939100" cy="2967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type of chemical reaction to the correct definition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98900" y="213175"/>
            <a:ext cx="5939100" cy="1871700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 fill below to describe physical and chemical changes: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a ________ change, the state can change, but the ________ composition is not changed.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a chemical change, the atoms are __________ to make a ___ substance.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170200" y="280275"/>
            <a:ext cx="2705400" cy="1955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uses of chemical reactions: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1 ..</a:t>
            </a:r>
            <a:r>
              <a:rPr lang="en-GB">
                <a:solidFill>
                  <a:srgbClr val="999999"/>
                </a:solidFill>
              </a:rPr>
              <a:t>…………………….………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98900" y="5352875"/>
            <a:ext cx="5939100" cy="5115900"/>
          </a:xfrm>
          <a:prstGeom prst="roundRect">
            <a:avLst>
              <a:gd name="adj" fmla="val 14911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Read the statements below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decide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whether they describe an endothermic or an exothermic reaction: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temperature starts at 13</a:t>
            </a:r>
            <a:r>
              <a:rPr lang="en-GB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 and ends at 20</a:t>
            </a:r>
            <a:r>
              <a:rPr lang="en-GB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temperature starts at 23</a:t>
            </a:r>
            <a:r>
              <a:rPr lang="en-GB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 and ends at 20</a:t>
            </a:r>
            <a:r>
              <a:rPr lang="en-GB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burning of a fuel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frying of an egg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hand warmer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instant ice pack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the temperature decreases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Endothermic/Exothermic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283525" y="2870750"/>
          <a:ext cx="5522650" cy="2194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3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Combustion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This reaction releases energy, the surroundings increase in temperature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Thermal decomposition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burning of a fuel in oxygen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Endothermic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 substance is broken down into at least two other products using heat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Exothermic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This reaction takes in  energy, the surroundings decrease in temperature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" name="Google Shape;60;p13"/>
          <p:cNvSpPr/>
          <p:nvPr/>
        </p:nvSpPr>
        <p:spPr>
          <a:xfrm>
            <a:off x="6170200" y="2369550"/>
            <a:ext cx="2705400" cy="217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signs that a chemical reaction has taken place: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1 ..</a:t>
            </a:r>
            <a:r>
              <a:rPr lang="en-GB">
                <a:solidFill>
                  <a:srgbClr val="999999"/>
                </a:solidFill>
              </a:rPr>
              <a:t>…………………….………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9007800" y="3525850"/>
            <a:ext cx="5939100" cy="31860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reaction below to represent the combustion of methane: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Methane + ______ → ______ _______ + 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On which side of the equation are the reactants?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On which side of the equation are the products?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170200" y="4682925"/>
            <a:ext cx="2705400" cy="1955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three factors in the fire triangle: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1 ..</a:t>
            </a:r>
            <a:r>
              <a:rPr lang="en-GB">
                <a:solidFill>
                  <a:srgbClr val="999999"/>
                </a:solidFill>
              </a:rPr>
              <a:t>…………………….………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3 .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170200" y="6822025"/>
            <a:ext cx="6133500" cy="36468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your knowledge of the conservation of mass in order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calculate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missing values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Magnesium carbonate → magnesium oxide +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120 g				   __ g			19 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Aluminium carbonate → aluminium oxide + carbon dioxide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__ g				   55 g			10 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Ethane + Oxygen → Carbon dioxide + Water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100 g		50 g	   		__ g		 75 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Ethane + Oxygen → Carbon dioxide + Water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 __ g		 8 g	   		12 g		  29 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2435900" y="6933275"/>
            <a:ext cx="2511000" cy="3535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chemical do we use to test for carbon dioxide?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…………………….……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the chemical you have answered above when carbon dioxide is present?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…………………….……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…………………….……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3756900" cy="226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acid to the type of salt that it produces when reacting with a metal: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033325" y="133350"/>
            <a:ext cx="3950700" cy="219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type of gas do we test for with the squeaky pop test?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type of gas do we know is present when it turns limewater cloudy?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71450" y="2524225"/>
            <a:ext cx="7812600" cy="566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 the blanks to complete the equations for the metal and acid reactions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Hydrochloric acid + Magnesium → Magnesium _______ + Hydrogen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Hydrochloric acid + Zinc → ____ ________ + Hydrogen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Hydrochloric acid + Iron → ____ ________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Sulphuric acid + Calcium → _______ sulphate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Sulphuric acid + Tin → ___ ________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Nitric acid + Nickel → ______ 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Nitric acid + Beryllium → _________ _______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 ____ + ______ → Sodium sulphate + ________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8088950" y="133350"/>
            <a:ext cx="6937200" cy="2785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 the blanks to complete the reactions between a metal and oxygen: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Magnesium + Oxygen → Magnesium 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Iron + Oxygen → ____ _____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Copper + Oxygen → ______ 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 + ______ → Lithium oxide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367400" y="993400"/>
          <a:ext cx="3561000" cy="1401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8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Hydrochloric acid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Sulphide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Sulphuric acid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Chloride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Nitric acid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Nitrate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Google Shape;59;p13"/>
          <p:cNvSpPr/>
          <p:nvPr/>
        </p:nvSpPr>
        <p:spPr>
          <a:xfrm>
            <a:off x="8088950" y="2979868"/>
            <a:ext cx="6937200" cy="2785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 the blanks to complete the reactions between a metal and water: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Magnesium + Water → _________ hydroxide + Hydrogen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Zinc + Water → ____ hydroxide + _______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Sodium + Water → ____ _________ +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 + _____ → Potassium hydroxide + _______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4550" y="8316150"/>
            <a:ext cx="3950700" cy="219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non metal can be used to extract a metal from its ore?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Write the equation for the extraction of iron from its ore using this nonmetal: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4130225" y="8316150"/>
            <a:ext cx="3756900" cy="219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word fill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a ___________ reaction a ____ reactive metal will take the place of a ____ reactive metal in a compound. If the metal on it’s own is ____ reactive than the metal in the compound __ reaction will take place. 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8088950" y="5826405"/>
            <a:ext cx="6937200" cy="4684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reactivity series in order to complete the metal displacement reactions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Iron chloride + Zinc → ____ chloride +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Calcium chloride + Sodium → ______ chloride + 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Iron chloride + Tin → ____ chloride + 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Potassium chloride + Gold → _________ chloride +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Lead sulphate + Zinc → ____ sulphate +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Silver sulphate + Zinc → ____ sulphate + 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r="28627"/>
          <a:stretch/>
        </p:blipFill>
        <p:spPr>
          <a:xfrm>
            <a:off x="13136133" y="7037499"/>
            <a:ext cx="1752866" cy="2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3AE4-864E-4936-9132-7F49B9FC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86" y="1006890"/>
            <a:ext cx="14089200" cy="1749900"/>
          </a:xfrm>
        </p:spPr>
        <p:txBody>
          <a:bodyPr/>
          <a:lstStyle/>
          <a:p>
            <a:r>
              <a:rPr lang="en-GB" dirty="0"/>
              <a:t>Physics</a:t>
            </a: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411E3CE-74DA-416E-9DCB-D5439A2081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10" y="2915052"/>
            <a:ext cx="5533952" cy="5941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25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7650" y="229625"/>
            <a:ext cx="5939100" cy="416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energy store to the correct description: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0443400" y="3692250"/>
            <a:ext cx="4414500" cy="677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Write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name of each energy resource being described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Uses energy from wind in order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Uses energy from the Sun in order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Involves a process of pumping water down into hot rocks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Uses falling water in order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Uses nuclear reactions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…………………………...…………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Relies on remains of organisms which died thousands of years ago to produce electricity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331500" y="893675"/>
          <a:ext cx="5651400" cy="3449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Magnetic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Anything that has been stretched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Elastic potential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An object or substance from which energy can be released by a chemical reaction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Electrostatic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Magnets that are attracted or repelling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Thermal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Two electric charges which attract or repel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Kinetic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higher the temperature, the more of this type of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Gravitational potential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Anything that is moving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Chemical energy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Anything in a gravitational field (anything that can fall)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Google Shape;57;p13"/>
          <p:cNvSpPr/>
          <p:nvPr/>
        </p:nvSpPr>
        <p:spPr>
          <a:xfrm>
            <a:off x="6327550" y="229625"/>
            <a:ext cx="3968700" cy="4161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type of energy is in a battery?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type of energy is in a battery?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energy store decreases as a ball rolls down a hill?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energy transfer is seen in a car which has just been filled with petrol?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87650" y="4587550"/>
            <a:ext cx="4414500" cy="5874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 each of the scenarios below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indicate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whether conduction, convection or radiation is being described: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Hot air rising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Heat being transferred from the Sun to Earth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energy transfer not involving particles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energy transfer in a solid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energy transfer in a fluid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Water being heated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metal bar being heated by a fire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Conduction/Convection/Radiation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0497050" y="229625"/>
            <a:ext cx="4361100" cy="326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unit is temperature measured in?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…………………………………………......…………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unit is thermal energy measured in?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equilibrium?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…………………………………....………..…………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…………………………………....………..…………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783475" y="4587550"/>
            <a:ext cx="5512800" cy="131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your knowledge of the conservation of energy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Energy cannot be _______ or _________, only ___________ or ___________.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4803600" y="6097875"/>
            <a:ext cx="5512800" cy="436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Apply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your knowledge of the conservation of energy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calculate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missing values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727938" y="7141940"/>
            <a:ext cx="1178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50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electrical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005113" y="68289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30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light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005038" y="73434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 J 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of thermal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6682838" y="7498600"/>
            <a:ext cx="3999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3"/>
          <p:cNvCxnSpPr/>
          <p:nvPr/>
        </p:nvCxnSpPr>
        <p:spPr>
          <a:xfrm>
            <a:off x="7787738" y="7498600"/>
            <a:ext cx="511500" cy="137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3"/>
          <p:cNvCxnSpPr/>
          <p:nvPr/>
        </p:nvCxnSpPr>
        <p:spPr>
          <a:xfrm rot="10800000" flipH="1">
            <a:off x="7787738" y="7256500"/>
            <a:ext cx="419400" cy="242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379" y="6913777"/>
            <a:ext cx="601700" cy="106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212" y="8334488"/>
            <a:ext cx="1178000" cy="7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5727938" y="8372540"/>
            <a:ext cx="1178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electrical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005113" y="80595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60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kinetic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005038" y="85740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50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thermal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>
            <a:off x="6682838" y="8729200"/>
            <a:ext cx="3999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3"/>
          <p:cNvCxnSpPr/>
          <p:nvPr/>
        </p:nvCxnSpPr>
        <p:spPr>
          <a:xfrm>
            <a:off x="7787738" y="8729200"/>
            <a:ext cx="511500" cy="137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3"/>
          <p:cNvCxnSpPr/>
          <p:nvPr/>
        </p:nvCxnSpPr>
        <p:spPr>
          <a:xfrm rot="10800000" flipH="1">
            <a:off x="7787738" y="8487100"/>
            <a:ext cx="419400" cy="242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5727925" y="9603140"/>
            <a:ext cx="1178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150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elastic potential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8005100" y="92901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75 J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kinetic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8005025" y="9804675"/>
            <a:ext cx="1312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 J 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of 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sound energy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6682825" y="9959800"/>
            <a:ext cx="3999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3"/>
          <p:cNvCxnSpPr/>
          <p:nvPr/>
        </p:nvCxnSpPr>
        <p:spPr>
          <a:xfrm>
            <a:off x="7787725" y="9959800"/>
            <a:ext cx="511500" cy="137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3"/>
          <p:cNvCxnSpPr/>
          <p:nvPr/>
        </p:nvCxnSpPr>
        <p:spPr>
          <a:xfrm rot="10800000" flipH="1">
            <a:off x="7787725" y="9717700"/>
            <a:ext cx="419400" cy="242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2" name="Google Shape;8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4375" y="9513874"/>
            <a:ext cx="601700" cy="891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179075" y="229650"/>
            <a:ext cx="4414500" cy="405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complete the sentences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nonrenewable	lifetime	replaced	renewable		run out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_________ energy resource is one which can be ________ within your ________.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_____________ energy resources will eventually ___ ___, it cannot be replaced within your lifetime.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formula to calculate power, energy and time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Power = ______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Energy = _____ x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Time = ______ ÷ 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500 J of energy are transferred in 10 seconds, what is the value of power?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long would it take for a device with a power of 8 W to transfer 1600 J of energy?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would be the value of energy transferred if a device with a power of 15 W is left on for 2 minutes?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would be the power if a device transfers 800 J of energy in 5 minutes?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4747900" y="229650"/>
            <a:ext cx="4105500" cy="2090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correct units to the correct measurement: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91" name="Google Shape;91;p14"/>
          <p:cNvGraphicFramePr/>
          <p:nvPr/>
        </p:nvGraphicFramePr>
        <p:xfrm>
          <a:off x="4988175" y="901675"/>
          <a:ext cx="3794000" cy="1249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Power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Watts (W)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Energy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Seconds (s)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Time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Joules (J)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Google Shape;92;p14"/>
          <p:cNvSpPr/>
          <p:nvPr/>
        </p:nvSpPr>
        <p:spPr>
          <a:xfrm>
            <a:off x="4783475" y="2436625"/>
            <a:ext cx="40344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renewable energy resources: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………………………………………...………..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4783488" y="4422800"/>
            <a:ext cx="40344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nonrenewable energy resources: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………………………………………...………..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79101" y="4411050"/>
            <a:ext cx="44145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three fossil fuels: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………………………………………...………..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79075" y="6408975"/>
            <a:ext cx="8674200" cy="405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Annotate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diagram below to describe how a power station will generate electricity: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23824" t="36218" r="29851" b="29250"/>
          <a:stretch/>
        </p:blipFill>
        <p:spPr>
          <a:xfrm>
            <a:off x="1689138" y="7635324"/>
            <a:ext cx="5654074" cy="2370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4"/>
          <p:cNvCxnSpPr/>
          <p:nvPr/>
        </p:nvCxnSpPr>
        <p:spPr>
          <a:xfrm>
            <a:off x="2392475" y="7720000"/>
            <a:ext cx="663300" cy="13263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4"/>
          <p:cNvCxnSpPr/>
          <p:nvPr/>
        </p:nvCxnSpPr>
        <p:spPr>
          <a:xfrm>
            <a:off x="4015950" y="7783500"/>
            <a:ext cx="55800" cy="4938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4"/>
          <p:cNvCxnSpPr/>
          <p:nvPr/>
        </p:nvCxnSpPr>
        <p:spPr>
          <a:xfrm rot="10800000">
            <a:off x="5151225" y="9004050"/>
            <a:ext cx="1207200" cy="438900"/>
          </a:xfrm>
          <a:prstGeom prst="straightConnector1">
            <a:avLst/>
          </a:prstGeom>
          <a:noFill/>
          <a:ln w="2857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993600" y="229675"/>
            <a:ext cx="7953300" cy="31860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objects as to whether they are transparent, translucent or opaque: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Glass	Tracing paper		Cardboard	Stained glass		Brick		Wood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Air		Sunglasses		Vegetable oil	Water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98900" y="213175"/>
            <a:ext cx="6765000" cy="2029500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sentences about light: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faster 	straight	luminous	non-luminous	emits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Light travels in ________ lines and at a ______ speed than sound. An object which _____ light is known as ________, and an object which does not emit light is known as ___-________. 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98900" y="2376850"/>
            <a:ext cx="6765000" cy="2432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term to the correct definition:</a:t>
            </a:r>
            <a:endParaRPr sz="1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7404913" y="1397175"/>
          <a:ext cx="7234500" cy="1752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Transparent 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Translucent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Opaque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323238" y="2888650"/>
          <a:ext cx="6360900" cy="1828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Transparent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Objects which do not allow light to pass through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Translucent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Objects that allow all light to pass through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Opaque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Objects which allow light to pass through but will scatter this light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Google Shape;59;p13"/>
          <p:cNvSpPr/>
          <p:nvPr/>
        </p:nvSpPr>
        <p:spPr>
          <a:xfrm>
            <a:off x="98900" y="4943725"/>
            <a:ext cx="6765000" cy="2432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law of reflection?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……………....……….……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-GB">
                <a:solidFill>
                  <a:srgbClr val="999999"/>
                </a:solidFill>
              </a:rPr>
              <a:t>……………....……….…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993600" y="7572725"/>
            <a:ext cx="39039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characteristics of diffuse reflection: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993600" y="3612000"/>
            <a:ext cx="7953300" cy="37644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label the diagram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Normal		Incident ray	Reflected ray	Angle of incidence	Angle of reflection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b="13681"/>
          <a:stretch/>
        </p:blipFill>
        <p:spPr>
          <a:xfrm>
            <a:off x="8088475" y="4717350"/>
            <a:ext cx="5867400" cy="25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1042975" y="7572725"/>
            <a:ext cx="39039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characteristics of specular reflection: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98900" y="7602800"/>
            <a:ext cx="67650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the space below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sketch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a diagram to represent diffuse and specular reflection: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Diffuse reflection			Specular reflection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6993600" y="229675"/>
            <a:ext cx="7953300" cy="45798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label the diagram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Angle of incidence	Normal	Emergent angle	Angles of refraction		Normal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98900" y="213175"/>
            <a:ext cx="6765000" cy="3348300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</a:t>
            </a: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sentences about refraction: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away 	normal	normal	towards	boundary		Light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Refraction occurs when a ray of _____ moves across a _________ between two materials. 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it moves from a less dense to a more dense material it will bend _______ the _______.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it moves from a more dense to a less dense material it will bend ____ the _______.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8900" y="3762800"/>
            <a:ext cx="6765000" cy="2432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in each case below whether the ray of light will bend towards or away from the normal by circling the correct answer: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6993575" y="4978950"/>
            <a:ext cx="7953300" cy="55215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diagrams below to describe what happens to light passing through a filter: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98900" y="6396825"/>
            <a:ext cx="6765000" cy="4133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are the three primary colours?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colours make magenta?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colours make cyan?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colours make yellow?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a colour filter work?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………………………………………………………………………………………….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9000" y="1857400"/>
            <a:ext cx="4762500" cy="2419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4"/>
          <p:cNvGraphicFramePr/>
          <p:nvPr/>
        </p:nvGraphicFramePr>
        <p:xfrm>
          <a:off x="640025" y="4473275"/>
          <a:ext cx="5682750" cy="152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Glass to air</a:t>
                      </a:r>
                      <a:endParaRPr sz="1300" b="1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Towards / away from the normal</a:t>
                      </a:r>
                      <a:endParaRPr sz="13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Air to water</a:t>
                      </a:r>
                      <a:endParaRPr sz="1300" b="1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Towards / away from the normal</a:t>
                      </a:r>
                      <a:endParaRPr sz="13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Water to air</a:t>
                      </a:r>
                      <a:endParaRPr sz="1300" b="1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Towards / away from the normal</a:t>
                      </a:r>
                      <a:endParaRPr sz="13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Air to glass</a:t>
                      </a:r>
                      <a:endParaRPr sz="1300" b="1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Towards / away from the normal</a:t>
                      </a:r>
                      <a:endParaRPr sz="13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5762" y="5997275"/>
            <a:ext cx="3603591" cy="2068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8564" y="5997275"/>
            <a:ext cx="3606124" cy="206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827" y="8065681"/>
            <a:ext cx="3517450" cy="201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9834" y="8039301"/>
            <a:ext cx="3603584" cy="20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4438500" cy="776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the boxes below draw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particle models for each state in the boxes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Solid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Liquid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Gas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700900" y="133350"/>
            <a:ext cx="6597000" cy="537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of a wave: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Amplitude		Wavelength		Peak		Trough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33350"/>
            <a:ext cx="3561000" cy="393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in the blanks below to complete the sentences: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__________ wave is one that will move at 90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to the direction of travel. An example of a __________ wave is _____. Transverse waves do not need _________.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__________ wave is one that moves along the direction of travel. An example of a __________ wave is _____. Longitudinal waves need _________.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475400" y="868725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475400" y="3287100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475400" y="5705475"/>
            <a:ext cx="1830600" cy="1830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14850" y="8021550"/>
            <a:ext cx="4438500" cy="2560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Through which state of matter does sound travel quickest?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the space between particles affect the speed of sound?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1388850" y="4187550"/>
            <a:ext cx="3561000" cy="132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causes a soundwave?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9220200" y="5625675"/>
            <a:ext cx="5729700" cy="495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diagram of the wave to the correct description: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700900" y="9261900"/>
            <a:ext cx="4347300" cy="132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which unit do we measure frequency?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9649" y="1776825"/>
            <a:ext cx="3637350" cy="226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3"/>
          <p:cNvCxnSpPr/>
          <p:nvPr/>
        </p:nvCxnSpPr>
        <p:spPr>
          <a:xfrm>
            <a:off x="9220200" y="4048125"/>
            <a:ext cx="781200" cy="4287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6" name="Google Shape;66;p13"/>
          <p:cNvCxnSpPr/>
          <p:nvPr/>
        </p:nvCxnSpPr>
        <p:spPr>
          <a:xfrm>
            <a:off x="5543550" y="1348125"/>
            <a:ext cx="781200" cy="4287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3"/>
          <p:cNvCxnSpPr/>
          <p:nvPr/>
        </p:nvCxnSpPr>
        <p:spPr>
          <a:xfrm>
            <a:off x="6419850" y="1704975"/>
            <a:ext cx="1809600" cy="9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" name="Google Shape;68;p13"/>
          <p:cNvCxnSpPr/>
          <p:nvPr/>
        </p:nvCxnSpPr>
        <p:spPr>
          <a:xfrm>
            <a:off x="8229450" y="1819275"/>
            <a:ext cx="0" cy="10764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4700900" y="5625675"/>
            <a:ext cx="4347300" cy="351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feature of a wave to its definition: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70" name="Google Shape;70;p13"/>
          <p:cNvGraphicFramePr/>
          <p:nvPr/>
        </p:nvGraphicFramePr>
        <p:xfrm>
          <a:off x="4911400" y="6283625"/>
          <a:ext cx="3950750" cy="28448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Wavelength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top of a wave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Amplitude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distance between two consecutive points on a wave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Frequency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bottom of a wave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Peak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displacement between the resting position and highest point on a wave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Trough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How many waves pass a fixed point per second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Google Shape;71;p13"/>
          <p:cNvGraphicFramePr/>
          <p:nvPr/>
        </p:nvGraphicFramePr>
        <p:xfrm>
          <a:off x="12140175" y="6422675"/>
          <a:ext cx="3590175" cy="389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High pitch and loud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Low pitch and loud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High pitch and quiet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5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Low pitch and quiet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2" name="Google Shape;72;p13"/>
          <p:cNvPicPr preferRelativeResize="0"/>
          <p:nvPr/>
        </p:nvPicPr>
        <p:blipFill rotWithShape="1">
          <a:blip r:embed="rId4">
            <a:alphaModFix/>
          </a:blip>
          <a:srcRect l="51687" t="10571" r="6381" b="75794"/>
          <a:stretch/>
        </p:blipFill>
        <p:spPr>
          <a:xfrm>
            <a:off x="9550625" y="8314525"/>
            <a:ext cx="1901075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4">
            <a:alphaModFix/>
          </a:blip>
          <a:srcRect l="3336" t="4788" r="50773" b="68597"/>
          <a:stretch/>
        </p:blipFill>
        <p:spPr>
          <a:xfrm>
            <a:off x="9460850" y="6422663"/>
            <a:ext cx="2080625" cy="129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 l="5463" t="47680" r="52605" b="23211"/>
          <a:stretch/>
        </p:blipFill>
        <p:spPr>
          <a:xfrm>
            <a:off x="9550625" y="8934525"/>
            <a:ext cx="1901075" cy="14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l="51956" t="56224" r="6113" b="31985"/>
          <a:stretch/>
        </p:blipFill>
        <p:spPr>
          <a:xfrm>
            <a:off x="9550625" y="7741825"/>
            <a:ext cx="1901075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4438500" cy="540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Name each of the pieces of apparatus below by writing the correct name underneath it: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37710" t="7207" r="37044" b="6889"/>
          <a:stretch/>
        </p:blipFill>
        <p:spPr>
          <a:xfrm>
            <a:off x="519875" y="1088575"/>
            <a:ext cx="419101" cy="142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15604" r="14796"/>
          <a:stretch/>
        </p:blipFill>
        <p:spPr>
          <a:xfrm>
            <a:off x="1785674" y="1088566"/>
            <a:ext cx="992514" cy="14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l="6728" t="21562" r="7779" b="21317"/>
          <a:stretch/>
        </p:blipFill>
        <p:spPr>
          <a:xfrm rot="5400000">
            <a:off x="3228551" y="1483274"/>
            <a:ext cx="1429324" cy="6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423" y="3394700"/>
            <a:ext cx="769110" cy="142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l="17204" r="15196"/>
          <a:stretch/>
        </p:blipFill>
        <p:spPr>
          <a:xfrm>
            <a:off x="1908720" y="3394700"/>
            <a:ext cx="963993" cy="14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l="23075" r="23385"/>
          <a:stretch/>
        </p:blipFill>
        <p:spPr>
          <a:xfrm>
            <a:off x="3449900" y="3389438"/>
            <a:ext cx="769100" cy="143653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4700900" y="133350"/>
            <a:ext cx="3052500" cy="333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each part of the setup of apparatus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/>
          </a:blip>
          <a:srcRect l="32698" r="31109"/>
          <a:stretch/>
        </p:blipFill>
        <p:spPr>
          <a:xfrm>
            <a:off x="5802513" y="1213878"/>
            <a:ext cx="1039777" cy="14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4700900" y="3571800"/>
            <a:ext cx="3052500" cy="240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the apparatus which you would use to separate sand which is mixed with water: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7844350" y="990600"/>
            <a:ext cx="7090800" cy="188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safety symbol to the correct name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850200" y="66750"/>
            <a:ext cx="7090800" cy="83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Define the term corrosive: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</a:rPr>
              <a:t>…………………………………………………………………………………………………………..</a:t>
            </a:r>
            <a:endParaRPr sz="13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10">
            <a:alphaModFix/>
          </a:blip>
          <a:srcRect l="1872" r="72931" b="70453"/>
          <a:stretch/>
        </p:blipFill>
        <p:spPr>
          <a:xfrm>
            <a:off x="9881350" y="1334688"/>
            <a:ext cx="769126" cy="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0">
            <a:alphaModFix/>
          </a:blip>
          <a:srcRect l="40739" t="70453" r="38405" b="3196"/>
          <a:stretch/>
        </p:blipFill>
        <p:spPr>
          <a:xfrm>
            <a:off x="13523463" y="1374313"/>
            <a:ext cx="636626" cy="65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0">
            <a:alphaModFix/>
          </a:blip>
          <a:srcRect l="75400" r="3743" b="70453"/>
          <a:stretch/>
        </p:blipFill>
        <p:spPr>
          <a:xfrm>
            <a:off x="12353600" y="1334688"/>
            <a:ext cx="636624" cy="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0">
            <a:alphaModFix/>
          </a:blip>
          <a:srcRect l="51368" r="27774" b="70453"/>
          <a:stretch/>
        </p:blipFill>
        <p:spPr>
          <a:xfrm>
            <a:off x="11183724" y="1374313"/>
            <a:ext cx="636624" cy="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0">
            <a:alphaModFix/>
          </a:blip>
          <a:srcRect l="26662" r="49466" b="70453"/>
          <a:stretch/>
        </p:blipFill>
        <p:spPr>
          <a:xfrm>
            <a:off x="8619406" y="1334688"/>
            <a:ext cx="728700" cy="7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11110400" y="2376663"/>
            <a:ext cx="769200" cy="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Toxic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9874263" y="2376663"/>
            <a:ext cx="769200" cy="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Health Hazard</a:t>
            </a:r>
            <a:endParaRPr sz="1200">
              <a:solidFill>
                <a:srgbClr val="9900FF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3450138" y="2376663"/>
            <a:ext cx="769200" cy="600000"/>
          </a:xfrm>
          <a:prstGeom prst="roundRect">
            <a:avLst>
              <a:gd name="adj" fmla="val 1862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Flammable</a:t>
            </a:r>
            <a:endParaRPr sz="900">
              <a:solidFill>
                <a:srgbClr val="9900FF"/>
              </a:solidFill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8571850" y="2376663"/>
            <a:ext cx="769200" cy="60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Irritant</a:t>
            </a:r>
            <a:endParaRPr sz="1200">
              <a:solidFill>
                <a:srgbClr val="9900FF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12280263" y="2376663"/>
            <a:ext cx="769200" cy="600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0000"/>
                </a:solidFill>
                <a:latin typeface="Happy Monkey"/>
                <a:ea typeface="Happy Monkey"/>
                <a:cs typeface="Happy Monkey"/>
                <a:sym typeface="Happy Monkey"/>
              </a:rPr>
              <a:t>Corrosive</a:t>
            </a:r>
            <a:endParaRPr sz="1000">
              <a:solidFill>
                <a:srgbClr val="9900FF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850200" y="2962650"/>
            <a:ext cx="5139900" cy="240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Determine whether each statement relies on the air hole being open or closed by circling the correct answer:</a:t>
            </a: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roaring flame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safety  flame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flame which is more visible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flame which is hotter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flame which is cooler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To provide more oxygen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/ Closed</a:t>
            </a:r>
            <a:endParaRPr b="1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3086900" y="2962650"/>
            <a:ext cx="1830600" cy="3047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all of the parts of the bunsen burner below: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11">
            <a:alphaModFix/>
          </a:blip>
          <a:srcRect l="33034"/>
          <a:stretch/>
        </p:blipFill>
        <p:spPr>
          <a:xfrm>
            <a:off x="13637850" y="4448693"/>
            <a:ext cx="728700" cy="10881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/>
          <p:nvPr/>
        </p:nvSpPr>
        <p:spPr>
          <a:xfrm>
            <a:off x="7850200" y="5458500"/>
            <a:ext cx="2589300" cy="188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Define the term accuracy.</a:t>
            </a: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</a:rPr>
              <a:t>………………………………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</a:rPr>
              <a:t>………………………………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</a:rPr>
              <a:t>………………………………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0536300" y="5458500"/>
            <a:ext cx="2453700" cy="188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Define the term precision.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7850200" y="7430550"/>
            <a:ext cx="5139900" cy="2227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is accuracy different to precision?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3086900" y="6096300"/>
            <a:ext cx="1830600" cy="443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the images below with the terms accurate or not accurate and precise or not precise: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12">
            <a:alphaModFix/>
          </a:blip>
          <a:srcRect t="7739" r="66102" b="22787"/>
          <a:stretch/>
        </p:blipFill>
        <p:spPr>
          <a:xfrm>
            <a:off x="13482313" y="7878402"/>
            <a:ext cx="1039775" cy="9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 rotWithShape="1">
          <a:blip r:embed="rId12">
            <a:alphaModFix/>
          </a:blip>
          <a:srcRect l="65399" b="22785"/>
          <a:stretch/>
        </p:blipFill>
        <p:spPr>
          <a:xfrm>
            <a:off x="13520212" y="9175974"/>
            <a:ext cx="964000" cy="9932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7850200" y="9744300"/>
            <a:ext cx="5139900" cy="83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we  calculate a mean?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4700900" y="6086550"/>
            <a:ext cx="3052500" cy="1990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is categoric data different to continuous data?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700900" y="8181900"/>
            <a:ext cx="3052500" cy="10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data type do we plot on a bar graph?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700900" y="9374850"/>
            <a:ext cx="3052500" cy="10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data type do we plot on a line graph?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65600" y="5700825"/>
            <a:ext cx="4438500" cy="4827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 the following types of data into categoric or continuous data: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Age     Height     Favourite food     Mass     Age     Arm length     Place of birth     Favourite colour    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90" name="Google Shape;90;p13"/>
          <p:cNvGraphicFramePr/>
          <p:nvPr>
            <p:extLst>
              <p:ext uri="{D42A27DB-BD31-4B8C-83A1-F6EECF244321}">
                <p14:modId xmlns:p14="http://schemas.microsoft.com/office/powerpoint/2010/main" val="2862352222"/>
              </p:ext>
            </p:extLst>
          </p:nvPr>
        </p:nvGraphicFramePr>
        <p:xfrm>
          <a:off x="434650" y="7344600"/>
          <a:ext cx="3900400" cy="29260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5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Discontinuous Data</a:t>
                      </a:r>
                      <a:endParaRPr dirty="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Continuous Data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formula to calculate speed, distance and time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Speed = ________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Distance = _____ x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Time = ________ x 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43200" y="5620625"/>
            <a:ext cx="8538900" cy="233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 the blanks below to show the process of hearing: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243200" y="8042775"/>
            <a:ext cx="4236300" cy="146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three factors that could affect hearing: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person is in a sports hall and shouts, after 3 seconds he hears the echo of the sound. If the speed of sound is 340 m/s in air, how far away is the person from the wall?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boat is using sonar to find out how deep the ocean is, if it emits a sound and then receives the echo 6 seconds later, how deep is the ocean? The speed of sound in water is 1500 m/s.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bat is at the front of a cave which is 250 m long. If the bat emits ultrasound which has a speed of 240 m/s in air, how long will it take to hear the echo of the ultrasound?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243200" y="185400"/>
            <a:ext cx="8538900" cy="537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of the ear: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Ossicles		Pinna		Eardrum		Cochlea		Ear canal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t="12899"/>
          <a:stretch/>
        </p:blipFill>
        <p:spPr>
          <a:xfrm>
            <a:off x="2481975" y="1481825"/>
            <a:ext cx="4061360" cy="246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2152650" y="1397700"/>
            <a:ext cx="781200" cy="4287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4"/>
          <p:cNvCxnSpPr/>
          <p:nvPr/>
        </p:nvCxnSpPr>
        <p:spPr>
          <a:xfrm flipH="1">
            <a:off x="5810400" y="1314450"/>
            <a:ext cx="438000" cy="1071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4"/>
          <p:cNvCxnSpPr/>
          <p:nvPr/>
        </p:nvCxnSpPr>
        <p:spPr>
          <a:xfrm rot="10800000">
            <a:off x="4781400" y="2562450"/>
            <a:ext cx="133500" cy="9237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Google Shape;89;p14"/>
          <p:cNvCxnSpPr/>
          <p:nvPr/>
        </p:nvCxnSpPr>
        <p:spPr>
          <a:xfrm rot="10800000" flipH="1">
            <a:off x="3181350" y="2815125"/>
            <a:ext cx="581400" cy="1652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4705350" y="1428750"/>
            <a:ext cx="112500" cy="8721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Google Shape;91;p14"/>
          <p:cNvSpPr/>
          <p:nvPr/>
        </p:nvSpPr>
        <p:spPr>
          <a:xfrm>
            <a:off x="4676700" y="8042775"/>
            <a:ext cx="4105500" cy="246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an echo?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can we reduce echoes?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243200" y="9576300"/>
            <a:ext cx="4236300" cy="87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human range of hearing?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……………………………………..………..…..……..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63150" y="6259763"/>
            <a:ext cx="176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Sound is received enters through the outer ear and travel down the ___ 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393938" y="6259763"/>
            <a:ext cx="176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_______ vibrates which also causes the _________ to vibrate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524739" y="6259763"/>
            <a:ext cx="17697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vibrations of the ossicles are amplified and passed to the fluid in the 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6655552" y="6259763"/>
            <a:ext cx="2106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Tiny hairs in the cochlea detect the vibrations, this converts the vibrations to __________ signals which are transmitted to the brain via the ________ nerve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97" name="Google Shape;97;p14"/>
          <p:cNvCxnSpPr>
            <a:stCxn id="93" idx="3"/>
            <a:endCxn id="94" idx="1"/>
          </p:cNvCxnSpPr>
          <p:nvPr/>
        </p:nvCxnSpPr>
        <p:spPr>
          <a:xfrm>
            <a:off x="2032850" y="7021763"/>
            <a:ext cx="3612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4"/>
          <p:cNvCxnSpPr>
            <a:stCxn id="94" idx="3"/>
            <a:endCxn id="95" idx="1"/>
          </p:cNvCxnSpPr>
          <p:nvPr/>
        </p:nvCxnSpPr>
        <p:spPr>
          <a:xfrm>
            <a:off x="4163638" y="7021763"/>
            <a:ext cx="3612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4"/>
          <p:cNvCxnSpPr>
            <a:stCxn id="95" idx="3"/>
            <a:endCxn id="96" idx="1"/>
          </p:cNvCxnSpPr>
          <p:nvPr/>
        </p:nvCxnSpPr>
        <p:spPr>
          <a:xfrm>
            <a:off x="6294439" y="7021763"/>
            <a:ext cx="3612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9075" y="229650"/>
            <a:ext cx="4414500" cy="544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to correctly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name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each of the circuit components: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Open switch	Battery		Cell		Bulb		Ammeter		Resistor		Voltmeter		Closed switch	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formula to calculate charge, current and time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Charge = _______ x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Current = 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Time = ______ ÷ 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current of 5 A flows for 30 seconds, what is the value of the charge?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charge of 90 C is present for 1 minute, what is the current?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time period will it take 900 C to flow with a current of 12 A?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charge if a current of 8 A flows for 5 minutes?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747900" y="229650"/>
            <a:ext cx="4105500" cy="29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correct units to the correct measurement: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8" name="Google Shape;58;p13"/>
          <p:cNvGraphicFramePr/>
          <p:nvPr/>
        </p:nvGraphicFramePr>
        <p:xfrm>
          <a:off x="4988175" y="901675"/>
          <a:ext cx="3794000" cy="2215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Charge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Amperes (A)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Current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Seconds (s)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Time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Coulombs (C)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Potential difference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Volts (V)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Resistance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Ohms (Ω)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9" name="Google Shape;59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b="94490"/>
          <a:stretch/>
        </p:blipFill>
        <p:spPr>
          <a:xfrm>
            <a:off x="943150" y="2320188"/>
            <a:ext cx="781050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5175" b="89148"/>
          <a:stretch/>
        </p:blipFill>
        <p:spPr>
          <a:xfrm>
            <a:off x="943150" y="3055075"/>
            <a:ext cx="7810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10350" b="81970"/>
          <a:stretch/>
        </p:blipFill>
        <p:spPr>
          <a:xfrm>
            <a:off x="943150" y="3799488"/>
            <a:ext cx="7810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17195" b="75125"/>
          <a:stretch/>
        </p:blipFill>
        <p:spPr>
          <a:xfrm>
            <a:off x="3048425" y="2258275"/>
            <a:ext cx="7810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32053" b="61936"/>
          <a:stretch/>
        </p:blipFill>
        <p:spPr>
          <a:xfrm>
            <a:off x="3048425" y="3078888"/>
            <a:ext cx="7810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54257" b="37562"/>
          <a:stretch/>
        </p:blipFill>
        <p:spPr>
          <a:xfrm>
            <a:off x="3048438" y="3785200"/>
            <a:ext cx="7810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67612" b="24374"/>
          <a:stretch/>
        </p:blipFill>
        <p:spPr>
          <a:xfrm>
            <a:off x="943163" y="4658225"/>
            <a:ext cx="781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descr="circuit symbols.jpg"/>
          <p:cNvPicPr preferRelativeResize="0"/>
          <p:nvPr/>
        </p:nvPicPr>
        <p:blipFill rotWithShape="1">
          <a:blip r:embed="rId3">
            <a:alphaModFix amt="61000"/>
          </a:blip>
          <a:srcRect t="74958" b="16861"/>
          <a:stretch/>
        </p:blipFill>
        <p:spPr>
          <a:xfrm>
            <a:off x="3048438" y="4615325"/>
            <a:ext cx="78105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4747938" y="3290250"/>
            <a:ext cx="4105500" cy="2383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words below to complete the sentences: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closed 	parallel	series	electrons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circuit must be a ______ loop so that ________ can flow. A ______ circuit only has one loop, whereas a ________ circuit has more than one loop.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79075" y="5827800"/>
            <a:ext cx="4414500" cy="4634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types of materials can have static electricity build up within them?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a an atom when it loses electrons?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a an atom when it gains electrons?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causes electrons to move?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4832425" y="5770950"/>
            <a:ext cx="4105500" cy="469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the space below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sketch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circuit described: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series circuit with two bulbs, a cell and an open switch: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parallel circuit with two bulbs, a closed switch and a battery: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 flipH="1">
            <a:off x="6304650" y="5559900"/>
            <a:ext cx="8664000" cy="2280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Sketch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two magnetic fields below: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Attraction								Repulsion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87650" y="229625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formula to calculate resistance, potential difference and current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Resistance = _________ __________ ÷ 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Current = __________ ÷ _________ __________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Potential difference = __________ x 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187650" y="2258250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current of 5 A flows and a potential difference of 12 V is present, what is the value of the resistance?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device has a resistance of 12 </a:t>
            </a:r>
            <a:r>
              <a:rPr lang="en-GB" sz="1200">
                <a:solidFill>
                  <a:srgbClr val="9E9E9E"/>
                </a:solidFill>
                <a:latin typeface="Happy Monkey"/>
                <a:ea typeface="Happy Monkey"/>
                <a:cs typeface="Happy Monkey"/>
                <a:sym typeface="Happy Monkey"/>
              </a:rPr>
              <a:t>Ω and a current of 1.5 A is flowing, what is the value of the potential difference?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current if a device has a resistance of 9 </a:t>
            </a:r>
            <a:r>
              <a:rPr lang="en-GB" sz="1200">
                <a:solidFill>
                  <a:srgbClr val="9E9E9E"/>
                </a:solidFill>
                <a:latin typeface="Happy Monkey"/>
                <a:ea typeface="Happy Monkey"/>
                <a:cs typeface="Happy Monkey"/>
                <a:sym typeface="Happy Monkey"/>
              </a:rPr>
              <a:t>Ω and there is a potential difference of 6 V?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resistance if there is a potential difference of 18 V and a current of 3 A?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239250" y="8067750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factors which will affect the strength of an electromagnet: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 amt="80000"/>
          </a:blip>
          <a:srcRect l="33201" r="32375"/>
          <a:stretch/>
        </p:blipFill>
        <p:spPr>
          <a:xfrm rot="-5400000">
            <a:off x="7542437" y="6387630"/>
            <a:ext cx="431225" cy="12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 amt="80000"/>
          </a:blip>
          <a:srcRect l="33201" r="32375"/>
          <a:stretch/>
        </p:blipFill>
        <p:spPr>
          <a:xfrm rot="-5400000">
            <a:off x="9420837" y="6387630"/>
            <a:ext cx="431225" cy="12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 amt="80000"/>
          </a:blip>
          <a:srcRect l="33201" r="32375"/>
          <a:stretch/>
        </p:blipFill>
        <p:spPr>
          <a:xfrm rot="-5400000">
            <a:off x="11668587" y="6387630"/>
            <a:ext cx="431225" cy="12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 amt="80000"/>
          </a:blip>
          <a:srcRect l="33201" r="32375"/>
          <a:stretch/>
        </p:blipFill>
        <p:spPr>
          <a:xfrm rot="5400000">
            <a:off x="13546987" y="6387630"/>
            <a:ext cx="431225" cy="125270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9057150" y="8067750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advantages of electromagnets over permanent magnets: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1875050" y="8067750"/>
            <a:ext cx="30918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how you could test the strength of an electromagnet: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……………………………….……..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……………………………….……..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……………………………….……..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……………………………….……..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6304700" y="229625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do we place an ammeter in a circuit?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Where do we place a voltmeter in a circuit?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9188050" y="229625"/>
            <a:ext cx="57789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table below to describe how potential difference and current are affected by different types of circuit: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9329800" y="958550"/>
          <a:ext cx="5495400" cy="150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Series Circuit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Parallel Circuit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Current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Potential difference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Google Shape;87;p14"/>
          <p:cNvSpPr/>
          <p:nvPr/>
        </p:nvSpPr>
        <p:spPr>
          <a:xfrm flipH="1">
            <a:off x="6304650" y="2747075"/>
            <a:ext cx="8729400" cy="267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Apply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your knowledge of series and parallel circuits in order to fill in the unknown values: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6442575" y="3573350"/>
            <a:ext cx="2429650" cy="1361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 amt="56000"/>
          </a:blip>
          <a:stretch>
            <a:fillRect/>
          </a:stretch>
        </p:blipFill>
        <p:spPr>
          <a:xfrm>
            <a:off x="9526113" y="3319288"/>
            <a:ext cx="2286462" cy="18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 amt="56000"/>
          </a:blip>
          <a:stretch>
            <a:fillRect/>
          </a:stretch>
        </p:blipFill>
        <p:spPr>
          <a:xfrm>
            <a:off x="12466480" y="3232175"/>
            <a:ext cx="1898194" cy="210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993600" y="229675"/>
            <a:ext cx="7953300" cy="31860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forces as to whether they are contact or non contact forces: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Air Resistance		Friction		Cardboard	Electrostatic		Magnetic	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Gravitational		Push / Pull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98900" y="161313"/>
            <a:ext cx="6765000" cy="2540486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sentences about light: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touching 		separated	push	newtons		pull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force is a ____ or ____ that is applied by one object on another, it is measured in _______. 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Contact forces are physically ________, non contact forces are physically _________.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7864613" y="1583288"/>
          <a:ext cx="6315100" cy="1752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Contact Forces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Non Contact Forces</a:t>
                      </a:r>
                      <a:endParaRPr sz="13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Google Shape;57;p13"/>
          <p:cNvSpPr/>
          <p:nvPr/>
        </p:nvSpPr>
        <p:spPr>
          <a:xfrm>
            <a:off x="98900" y="2701799"/>
            <a:ext cx="6998526" cy="4674663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each of the situations below,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if the forces would be balanced or unbalanced: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car accelerating					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plane taking off					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car which is stationary				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person sitting down				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An accelerating skydiver				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parachute at a constant speed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                      Balanced / Unbalanced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		</a:t>
            </a: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993600" y="7572725"/>
            <a:ext cx="39039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ways in which air resistance can be increased: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6993600" y="3612000"/>
            <a:ext cx="7953300" cy="37644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the words below in order to </a:t>
            </a:r>
            <a:r>
              <a:rPr lang="en-GB" sz="1300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</a:t>
            </a:r>
            <a:r>
              <a:rPr lang="en-GB" sz="1300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diagram below:</a:t>
            </a: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Thrust	Weight	Reaction force	Air Resistance</a:t>
            </a:r>
            <a:endParaRPr sz="12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1042975" y="7572725"/>
            <a:ext cx="39039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advantages of making an object more streamlined: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98900" y="7602800"/>
            <a:ext cx="6765000" cy="2927700"/>
          </a:xfrm>
          <a:prstGeom prst="roundRect">
            <a:avLst>
              <a:gd name="adj" fmla="val 19592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the space below </a:t>
            </a:r>
            <a:r>
              <a:rPr lang="en-GB" b="1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sketch</a:t>
            </a: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a car which is streamlined and one which is not, label the key differences: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	Streamlined			Not Streamlined</a:t>
            </a: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6800" y="4828175"/>
            <a:ext cx="4266900" cy="21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equations to calculate weight, mass and gravitational field strength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Weight = ____ x ____________ _____ 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____________ _____ ________ = ______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Mass = ______ ÷ ____________ _____ 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person is on the moon where the gravitational field strength is 1.6 N/kg, what will their weight be if they have a mass of 45 kg?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person's mass if they have a weight of 800 N and the gravitational field strength is 10 N/kg?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the gravitational field strength on a planet if a person with a mass of 78 kg has a weight of 800 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person is has a mass of 67 kg, what will their weight be if the gravitational field strength is 10 N/kg?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43200" y="185400"/>
            <a:ext cx="8538900" cy="7953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1)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Calculate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extension of the spring in the results table below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2)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Plot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a line graph of the force (X axis) vs the extension (Y axis) on the graph below, draw a line of best fit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3)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following terms on your graph: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Directly proportional		Limit of proportionality	Not directly proportional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676600" y="8290450"/>
            <a:ext cx="4105500" cy="217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correct units to the correct measurement: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71" name="Google Shape;71;p14"/>
          <p:cNvGraphicFramePr/>
          <p:nvPr/>
        </p:nvGraphicFramePr>
        <p:xfrm>
          <a:off x="4831350" y="8950625"/>
          <a:ext cx="3567900" cy="15138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Weight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Kilograms (kg)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Mass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Newtons per kilogram (N/kg)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Gravitational field strength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Newtons (N)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" name="Google Shape;72;p14"/>
          <p:cNvGraphicFramePr/>
          <p:nvPr/>
        </p:nvGraphicFramePr>
        <p:xfrm>
          <a:off x="473788" y="2014325"/>
          <a:ext cx="7925300" cy="1401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8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Force (N)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0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4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8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Original Length (cm)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Stretched length (cm)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6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9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12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17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23</a:t>
                      </a: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Extension (cm)</a:t>
                      </a:r>
                      <a:endParaRPr sz="1100">
                        <a:solidFill>
                          <a:schemeClr val="lt1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963" y="3583675"/>
            <a:ext cx="4639373" cy="4327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243200" y="8290450"/>
            <a:ext cx="4207800" cy="217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sentences below to describe Hooke’s Law: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Hooke’s law states that the __________ of a spring will be ________ proportional to the _____ applied to it. This will be true until the _____ of _______________ has been reached.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formula to calculate speed, distance and time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Speed = ________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Distance = _____ x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Time = ________ ÷ 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43200" y="5620625"/>
            <a:ext cx="4328700" cy="484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motion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each section of the distance time graph below, you need to include time references: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 person runs 100 m in 15 seconds, what is the speed of the persion?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car drives for 300 seconds at 30 m/s, how far will they travel?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car covers a distance of 150 meters with an average speed of 2.5 m/s, how long will the journey take them?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If a person travels 50 km in 1 hour and 30 minutes, what is their average speed in m/s?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43200" y="185400"/>
            <a:ext cx="8538900" cy="537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key features of the distance time graph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Stationary		Constant speed		Returning to start		Acceleration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76600" y="5620625"/>
            <a:ext cx="4105500" cy="2609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does the steepness of a line on a distance time graph relate to speed?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goes on which axis on a distance time graph?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……………………………………..………..…….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1155" t="1786" r="6431" b="1651"/>
          <a:stretch/>
        </p:blipFill>
        <p:spPr>
          <a:xfrm>
            <a:off x="1892725" y="1066800"/>
            <a:ext cx="4903049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t="7458"/>
          <a:stretch/>
        </p:blipFill>
        <p:spPr>
          <a:xfrm>
            <a:off x="812100" y="6581775"/>
            <a:ext cx="31909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4676600" y="8290450"/>
            <a:ext cx="4105500" cy="217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correct units t the correct measurement: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2" name="Google Shape;62;p13"/>
          <p:cNvGraphicFramePr/>
          <p:nvPr/>
        </p:nvGraphicFramePr>
        <p:xfrm>
          <a:off x="4831350" y="8950625"/>
          <a:ext cx="3950750" cy="1249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Speed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Meters (m)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Distance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Seconds (s)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Time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Meters per second (m/s)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9007800" y="229638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formula to calculate moments, force and distance: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Moment = _____ x 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Distance = ______ ÷ 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Force = ______ ÷ 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007800" y="2258263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person is using a lever to open a can of paint, if the lever is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0.25 m in length and they apply 5 N of force, what is the moment?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person is using a crowbar to move a box, if the crowbar has a length of 1.2 m and there is a moment of 10 Nm needed, what is the force applied?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lever needs a moment of 15 Nm to move, if 5 N of force is applied, what is the length of the lever?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person is using a lever to open a can of paint, if the lever is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15 cm in length and they apply 1.25 N of force, what is the moment?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936500" y="229625"/>
            <a:ext cx="5939100" cy="1869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formula to calculate pressure, force and area::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Pressure = _____ ÷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Area = _____ ÷ ________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Force = ________ x ____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936500" y="2258250"/>
            <a:ext cx="5939100" cy="8204100"/>
          </a:xfrm>
          <a:prstGeom prst="roundRect">
            <a:avLst>
              <a:gd name="adj" fmla="val 80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mallet has an area of 0.025 m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, if it hits a piece of wood with a force of 50 N, what is the pressure exerted on the wood?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pressure of 50 Pa is applied to an area of 0.01 m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. What is the force applied?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pressure of 125 Pa is applied with a force of 150 N.. What is the area over which the force is applied?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hammer has an area of 0.001 m</a:t>
            </a:r>
            <a:r>
              <a:rPr lang="en-GB" sz="1300" baseline="300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, if it hits a piece of wood with a force of 25 N, what is the pressure exerted on the wood?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8900" y="229650"/>
            <a:ext cx="2705400" cy="2669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 in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blanks below in order to complete the definition of gas pressure: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Gas pressure is the _____ exerted by all the _________ inside a container that ______ a unit area of the wall.</a:t>
            </a:r>
            <a:endParaRPr sz="15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98900" y="3025350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three ways in which gas pressure can be increased: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98900" y="5546550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how atmospheric pressure is changes with altitude.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98900" y="8067750"/>
            <a:ext cx="2705400" cy="2394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how water pressure changes with depth.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87650" y="231000"/>
            <a:ext cx="4689300" cy="1023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Plot a bar chart using the data below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Titles on both axis from the table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Type of barbie on the X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Number owned on the Y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Drawn using a pencil and ruler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Even spaces between each bar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Evenly scaled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578" y="5443650"/>
            <a:ext cx="3261451" cy="3261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7;p14"/>
          <p:cNvGraphicFramePr/>
          <p:nvPr/>
        </p:nvGraphicFramePr>
        <p:xfrm>
          <a:off x="453900" y="795450"/>
          <a:ext cx="4156800" cy="2194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Type of Barbie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Number owned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Malibu Barbie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2</a:t>
                      </a: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Mermaid Barbie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10</a:t>
                      </a: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Fashionista Barbie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8</a:t>
                      </a: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Yoga Barbie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5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Cali Barbie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1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8" name="Google Shape;98;p14"/>
          <p:cNvGraphicFramePr/>
          <p:nvPr/>
        </p:nvGraphicFramePr>
        <p:xfrm>
          <a:off x="453900" y="3052875"/>
          <a:ext cx="41568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Y Axis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Biggest number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Number of squares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Value for each square (biggest number divided by number of squares)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" name="Google Shape;99;p14"/>
          <p:cNvSpPr/>
          <p:nvPr/>
        </p:nvSpPr>
        <p:spPr>
          <a:xfrm>
            <a:off x="5007300" y="231000"/>
            <a:ext cx="4689300" cy="1023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Plot a line graph using the data below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Titles on both axis from the table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Time on the X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Temperature of tea on the Y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Drawn using a pencil and ruler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Each point is plotted and  a smooth line of best fit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▢  Evenly scaled axis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228" y="5443650"/>
            <a:ext cx="3261451" cy="3261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4"/>
          <p:cNvGraphicFramePr/>
          <p:nvPr/>
        </p:nvGraphicFramePr>
        <p:xfrm>
          <a:off x="5273550" y="3052875"/>
          <a:ext cx="4156800" cy="2011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3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Y Axis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X Axis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Biggest number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Number of squares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Value for each square (biggest number divided by number of squares)</a:t>
                      </a: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098" y="795450"/>
            <a:ext cx="2099702" cy="21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9826950" y="231000"/>
            <a:ext cx="5139900" cy="2821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meant by an anomaly?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Do we include anomalies in means?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9826950" y="3142625"/>
            <a:ext cx="5139900" cy="731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Calculate the means of each set of numbers below, making sure you remove any anomalies (if any) before you do this: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12, 14, 15, 78, 11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92, 96, 150, 90, 94, 95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151, 149, 153, 152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3AE4-864E-4936-9132-7F49B9FC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75" y="1217904"/>
            <a:ext cx="14089200" cy="1749900"/>
          </a:xfrm>
        </p:spPr>
        <p:txBody>
          <a:bodyPr/>
          <a:lstStyle/>
          <a:p>
            <a:r>
              <a:rPr lang="en-GB" dirty="0"/>
              <a:t>Biology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EB423-48CA-4C4E-8A58-0C44622FAE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54" y="3488726"/>
            <a:ext cx="5808638" cy="4899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1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915050"/>
            <a:ext cx="4438500" cy="4117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following into tissues, organs or organ systems: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Bones	Brain	Muscle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Nervous system	Ligament	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Skin		Heart	Digestive system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700900" y="1890575"/>
            <a:ext cx="6597000" cy="447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of the lungs: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Diaphragm	Bronchus		Trachea		Bronchiole		Rib	Alveoli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915050"/>
            <a:ext cx="3561000" cy="2258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four adaptations which allows oxygen to diffuse from the lungs into the blood: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4.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1388850" y="4242250"/>
            <a:ext cx="3561000" cy="42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a muscle when it contracts?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happens to a muscle when it relaxes?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an antagonistic pair of muscles?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00900" y="6514600"/>
            <a:ext cx="3252900" cy="3943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connective tissue to its role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71450" y="133350"/>
            <a:ext cx="14778300" cy="160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Fill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in the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blanks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to complete the levels of organisation: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03200" y="627050"/>
            <a:ext cx="25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building blocks of life, these can be specialised in order to perform specific roles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218241" y="627050"/>
            <a:ext cx="25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group of similar cells working together to perform a certain function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33281" y="627050"/>
            <a:ext cx="25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Made up of different types of tissue that work together to perform a particular role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048322" y="627050"/>
            <a:ext cx="2561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 ______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 group of different organs that come together to perform a certain function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039928" y="534650"/>
            <a:ext cx="2561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________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Made up of several different organ systems which work together to allow a living thing to survive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cxnSp>
        <p:nvCxnSpPr>
          <p:cNvPr id="65" name="Google Shape;65;p13"/>
          <p:cNvCxnSpPr>
            <a:stCxn id="60" idx="3"/>
            <a:endCxn id="61" idx="1"/>
          </p:cNvCxnSpPr>
          <p:nvPr/>
        </p:nvCxnSpPr>
        <p:spPr>
          <a:xfrm>
            <a:off x="2864900" y="1088750"/>
            <a:ext cx="3534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3"/>
          <p:cNvCxnSpPr>
            <a:stCxn id="61" idx="3"/>
            <a:endCxn id="62" idx="1"/>
          </p:cNvCxnSpPr>
          <p:nvPr/>
        </p:nvCxnSpPr>
        <p:spPr>
          <a:xfrm>
            <a:off x="5779941" y="1088750"/>
            <a:ext cx="3534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3"/>
          <p:cNvCxnSpPr>
            <a:stCxn id="62" idx="3"/>
            <a:endCxn id="63" idx="1"/>
          </p:cNvCxnSpPr>
          <p:nvPr/>
        </p:nvCxnSpPr>
        <p:spPr>
          <a:xfrm>
            <a:off x="8694981" y="1088750"/>
            <a:ext cx="3534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13"/>
          <p:cNvCxnSpPr>
            <a:stCxn id="63" idx="3"/>
            <a:endCxn id="64" idx="1"/>
          </p:cNvCxnSpPr>
          <p:nvPr/>
        </p:nvCxnSpPr>
        <p:spPr>
          <a:xfrm>
            <a:off x="11610022" y="1088750"/>
            <a:ext cx="4299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69" name="Google Shape;69;p13"/>
          <p:cNvGraphicFramePr/>
          <p:nvPr/>
        </p:nvGraphicFramePr>
        <p:xfrm>
          <a:off x="259450" y="3563913"/>
          <a:ext cx="4262475" cy="2072580"/>
        </p:xfrm>
        <a:graphic>
          <a:graphicData uri="http://schemas.openxmlformats.org/drawingml/2006/table">
            <a:tbl>
              <a:tblPr>
                <a:noFill/>
                <a:tableStyleId>{7F1073D8-F355-44EB-985C-A56FC00622A8}</a:tableStyleId>
              </a:tblPr>
              <a:tblGrid>
                <a:gridCol w="142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Tissue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Organ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Organ System</a:t>
                      </a:r>
                      <a:endParaRPr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Google Shape;70;p13"/>
          <p:cNvSpPr/>
          <p:nvPr/>
        </p:nvSpPr>
        <p:spPr>
          <a:xfrm>
            <a:off x="171450" y="6204150"/>
            <a:ext cx="4438500" cy="4254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is inhalation different to exhalation?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what happens to the ribcage, diaphragm and lung volume during inhalation: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what happens to the ribcage, diaphragm and lung volume during exhalation: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212" y="2884725"/>
            <a:ext cx="3130375" cy="22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3"/>
          <p:cNvCxnSpPr/>
          <p:nvPr/>
        </p:nvCxnSpPr>
        <p:spPr>
          <a:xfrm rot="10800000" flipH="1">
            <a:off x="6086475" y="4657650"/>
            <a:ext cx="1114500" cy="1620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3"/>
          <p:cNvCxnSpPr/>
          <p:nvPr/>
        </p:nvCxnSpPr>
        <p:spPr>
          <a:xfrm rot="10800000">
            <a:off x="8924850" y="4372050"/>
            <a:ext cx="1000200" cy="4095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3"/>
          <p:cNvCxnSpPr/>
          <p:nvPr/>
        </p:nvCxnSpPr>
        <p:spPr>
          <a:xfrm rot="10800000">
            <a:off x="8782050" y="5019825"/>
            <a:ext cx="647700" cy="3237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3"/>
          <p:cNvCxnSpPr/>
          <p:nvPr/>
        </p:nvCxnSpPr>
        <p:spPr>
          <a:xfrm>
            <a:off x="7934325" y="3295650"/>
            <a:ext cx="15240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6" name="Google Shape;76;p13"/>
          <p:cNvCxnSpPr/>
          <p:nvPr/>
        </p:nvCxnSpPr>
        <p:spPr>
          <a:xfrm rot="10800000" flipH="1">
            <a:off x="6181725" y="3562275"/>
            <a:ext cx="1143000" cy="2382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Google Shape;77;p13"/>
          <p:cNvCxnSpPr/>
          <p:nvPr/>
        </p:nvCxnSpPr>
        <p:spPr>
          <a:xfrm rot="10800000" flipH="1">
            <a:off x="6067425" y="3733875"/>
            <a:ext cx="1724100" cy="7143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Google Shape;78;p13"/>
          <p:cNvSpPr/>
          <p:nvPr/>
        </p:nvSpPr>
        <p:spPr>
          <a:xfrm>
            <a:off x="11388850" y="8565350"/>
            <a:ext cx="3561000" cy="1893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four functions of the skeleton: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4. </a:t>
            </a:r>
            <a:r>
              <a:rPr lang="en-GB" sz="1300">
                <a:solidFill>
                  <a:srgbClr val="999999"/>
                </a:solidFill>
              </a:rPr>
              <a:t>…………………………………………….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8045147" y="6514600"/>
            <a:ext cx="3252900" cy="3943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Give at least one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example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of each type of joint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Fixed: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Pivot: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Ball and socket: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Hinge: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80" name="Google Shape;80;p13"/>
          <p:cNvGraphicFramePr/>
          <p:nvPr/>
        </p:nvGraphicFramePr>
        <p:xfrm>
          <a:off x="4800600" y="7660575"/>
          <a:ext cx="3053400" cy="2468790"/>
        </p:xfrm>
        <a:graphic>
          <a:graphicData uri="http://schemas.openxmlformats.org/drawingml/2006/table">
            <a:tbl>
              <a:tblPr>
                <a:noFill/>
                <a:tableStyleId>{7F1073D8-F355-44EB-985C-A56FC00622A8}</a:tableStyleId>
              </a:tblPr>
              <a:tblGrid>
                <a:gridCol w="10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Cartilage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Connects bone to bone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Tendon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Connects bone to muscle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Ligament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99999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Cushions the end of bones</a:t>
                      </a:r>
                      <a:endParaRPr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71450" y="133350"/>
            <a:ext cx="4438500" cy="5676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diagram of the microscope: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Objective lens	Mirror	Coarse Focus	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Fine Focus		Eyepiece		Stage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700900" y="133350"/>
            <a:ext cx="6597000" cy="178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must the sample placed underneath a microscope be thin?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can some cells not be seen underneath a microscope?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1388850" y="133350"/>
            <a:ext cx="3561000" cy="1609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is a plant cell larger than an animal cell?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71450" y="5981700"/>
            <a:ext cx="4438500" cy="447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part of the microscope reflects light?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part of the microscope do we place the sample 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Which two parts of the microscope cause magnification?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are the coarse and fine focuses different?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00900" y="2072875"/>
            <a:ext cx="6597000" cy="4476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words at the bottom to </a:t>
            </a: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the images  of both cells: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Word Bank</a:t>
            </a: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Nucleus	Cell wall	Cell membrane	Chloroplast	Mitochondria	Vacuole	Cytoplasm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1388850" y="1915050"/>
            <a:ext cx="3561000" cy="537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Next to each organelle below, state whether it belongs in a plant cell, animal cell or both: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Nucleus</a:t>
            </a: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	         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Cell wall               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Cell membrane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Chloroplast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Mitochondria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Vacuole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Cytoplasm</a:t>
            </a: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Plant/Animal/Both</a:t>
            </a: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1388850" y="7415100"/>
            <a:ext cx="3561000" cy="3043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do plant cells have chloroplasts but animal cells do not?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do plant cells have a cell wall  but animal cells do not?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………………………………………….…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13" y="1140525"/>
            <a:ext cx="2957481" cy="36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9827" t="39142" r="8479" b="9422"/>
          <a:stretch/>
        </p:blipFill>
        <p:spPr>
          <a:xfrm>
            <a:off x="4911388" y="2682350"/>
            <a:ext cx="6176012" cy="29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4700900" y="6707300"/>
            <a:ext cx="6597000" cy="3750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the organelle to its function below: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4" name="Google Shape;64;p13"/>
          <p:cNvGraphicFramePr/>
          <p:nvPr/>
        </p:nvGraphicFramePr>
        <p:xfrm>
          <a:off x="4911400" y="7285450"/>
          <a:ext cx="6176000" cy="3180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Nucleus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Gives the cell strength and structure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Cell Wall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Controls what enters and leaves the cell through diffusion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Cell Membrane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Controls the cell's activities and contains DNA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Chloroplast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site of respiration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Mitochondria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The site of photosynthesis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Vacuole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A jelly like substance where chemical reactions take place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Cytoplasm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Contains cell sap to keep the cell firm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21508" t="18359" r="20375" b="11832"/>
          <a:stretch/>
        </p:blipFill>
        <p:spPr>
          <a:xfrm>
            <a:off x="11083750" y="6465430"/>
            <a:ext cx="2626301" cy="177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t="10785"/>
          <a:stretch/>
        </p:blipFill>
        <p:spPr>
          <a:xfrm>
            <a:off x="11083738" y="1814551"/>
            <a:ext cx="2626324" cy="16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9826950" y="1308500"/>
            <a:ext cx="5139900" cy="44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Below is a diagram of a bacterial cell: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this a eukaryotic or prokaryotic cell?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two similarities and two differences between a bacteria and an animal cell: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9826950" y="5901375"/>
            <a:ext cx="5139900" cy="4553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Below is a diagram of an amoeba: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Is this a eukaryotic or prokaryotic cell?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two similarities and two differences between an amoeba  and a plant cell: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87650" y="6137299"/>
            <a:ext cx="5939100" cy="200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the root hair  cell below indicating at least two adaptations which helps it to carry out its role: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02775" y="1711550"/>
            <a:ext cx="5939100" cy="218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Match the type of cell below its role: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9826950" y="206725"/>
            <a:ext cx="5139900" cy="934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unicellular organism?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6239250" y="206713"/>
            <a:ext cx="3475200" cy="246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diffusion?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…………………………………..……....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102775" y="206725"/>
            <a:ext cx="5939100" cy="1396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What is a specialised cell?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……………………………………..…………………………………………...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……………………………………..…………………………………………...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78" name="Google Shape;78;p14"/>
          <p:cNvGraphicFramePr/>
          <p:nvPr/>
        </p:nvGraphicFramePr>
        <p:xfrm>
          <a:off x="318450" y="2231100"/>
          <a:ext cx="5507725" cy="1666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Sperm cell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absorb minerals and water for a plant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Red blood cell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fertilise an egg cell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Root hair cell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carry oxygen around the body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Palisade cell</a:t>
                      </a: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E9E9E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To carry out photosynthesis</a:t>
                      </a:r>
                      <a:endParaRPr sz="1200">
                        <a:solidFill>
                          <a:srgbClr val="9E9E9E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" name="Google Shape;79;p14"/>
          <p:cNvSpPr/>
          <p:nvPr/>
        </p:nvSpPr>
        <p:spPr>
          <a:xfrm>
            <a:off x="187650" y="4006275"/>
            <a:ext cx="5939100" cy="2000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Label the sperm cell below indicating at least two adaptations which helps it to carry out its role: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389" y="4908533"/>
            <a:ext cx="4541867" cy="66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0950" y="6937100"/>
            <a:ext cx="1262725" cy="9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187650" y="8268325"/>
            <a:ext cx="5939100" cy="2186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would a muscle cell need a lot of mitochondria?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would a red blood cell need a thin membrane?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6239250" y="2814700"/>
            <a:ext cx="3475200" cy="166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two substances which will diffuse into  a cell: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…………………………………..……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6239250" y="4648200"/>
            <a:ext cx="3475200" cy="1666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 two substances which will diffuse out of a cell: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…………………………………..……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………………………………..………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6239250" y="6481700"/>
            <a:ext cx="3475200" cy="3972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How are eukaryotic cells different to prokaryotic cells?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Are animal cells prokaryotic or eukaryotic? Why?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………………...……………………..…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007800" y="229675"/>
            <a:ext cx="5939100" cy="8244000"/>
          </a:xfrm>
          <a:prstGeom prst="roundRect">
            <a:avLst>
              <a:gd name="adj" fmla="val 12906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 which way do the populations of the fox and the hare depend on one another?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when the number of foxes decrease, the number of hares increase?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Why when the number of foxes increase, the number of hares decrease?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the changing population of the foxes and hares between 1975 and 2005, you must use values from the graph to support your answer: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936500" y="229625"/>
            <a:ext cx="5939100" cy="4174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 how each of the changes below will help an animal to adapt to changing seasons: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Camouflage: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……………………………………..……………....………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Hibernation: 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……………………………………..……………....………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Migration:</a:t>
            </a:r>
            <a:r>
              <a:rPr lang="en-GB">
                <a:solidFill>
                  <a:srgbClr val="999999"/>
                </a:solidFill>
              </a:rPr>
              <a:t>……………………………………..……………....………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Winter and summer coats:</a:t>
            </a:r>
            <a:r>
              <a:rPr lang="en-GB">
                <a:solidFill>
                  <a:srgbClr val="999999"/>
                </a:solidFill>
              </a:rPr>
              <a:t>……………………..……………....………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936500" y="4548100"/>
            <a:ext cx="5939100" cy="1431300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word fill below to describe interdependence: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Interdependence means that one species is directly _______ by another. As the population of the ________ increases, the population of the prey will ________.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98900" y="2888088"/>
            <a:ext cx="2705400" cy="252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four factors which could cause extinction: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4.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98900" y="5546550"/>
            <a:ext cx="2705400" cy="4922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what causes environmental variation: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what causes inherited variation: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Describe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why some characteristics can be affected by both types of variation: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…..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8900" y="229625"/>
            <a:ext cx="2705400" cy="252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State</a:t>
            </a: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 four factors which animals will compete for: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1.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2.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3.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4. </a:t>
            </a:r>
            <a:r>
              <a:rPr lang="en-GB">
                <a:solidFill>
                  <a:srgbClr val="999999"/>
                </a:solidFill>
              </a:rPr>
              <a:t>……………………………..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512" y="301000"/>
            <a:ext cx="3721675" cy="25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936500" y="6123075"/>
            <a:ext cx="5939100" cy="2526300"/>
          </a:xfrm>
          <a:prstGeom prst="roundRect">
            <a:avLst>
              <a:gd name="adj" fmla="val 12228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Sort the characteristics below into which type of variation they are affected by: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Hair colour		Eye Colour		Weight	Skin colour		Scars		Sun tan		Fashion	Taste		Accent	Personality</a:t>
            </a: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graphicFrame>
        <p:nvGraphicFramePr>
          <p:cNvPr id="62" name="Google Shape;62;p13"/>
          <p:cNvGraphicFramePr/>
          <p:nvPr/>
        </p:nvGraphicFramePr>
        <p:xfrm>
          <a:off x="3096850" y="7179850"/>
          <a:ext cx="5614800" cy="1351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Environmental Variation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Both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Happy Monkey"/>
                          <a:ea typeface="Happy Monkey"/>
                          <a:cs typeface="Happy Monkey"/>
                          <a:sym typeface="Happy Monkey"/>
                        </a:rPr>
                        <a:t>Inherited Variation</a:t>
                      </a:r>
                      <a:endParaRPr sz="1200">
                        <a:solidFill>
                          <a:srgbClr val="FFFFFF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999999"/>
                        </a:solidFill>
                        <a:latin typeface="Happy Monkey"/>
                        <a:ea typeface="Happy Monkey"/>
                        <a:cs typeface="Happy Monkey"/>
                        <a:sym typeface="Happy Monkey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13"/>
          <p:cNvSpPr/>
          <p:nvPr/>
        </p:nvSpPr>
        <p:spPr>
          <a:xfrm>
            <a:off x="9007800" y="8596950"/>
            <a:ext cx="5939100" cy="1871700"/>
          </a:xfrm>
          <a:prstGeom prst="roundRect">
            <a:avLst>
              <a:gd name="adj" fmla="val 2958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Complete the word fill below to describe natural selection: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Organisms which have _________ suited to their _______ survive for longer. This means they produce more offspring. Offspring are likely to inherit their parents’ advantageous __________. Therefore more offspring with the advantageous characteristics ______, continuing the process. 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936500" y="8793050"/>
            <a:ext cx="5939100" cy="1675500"/>
          </a:xfrm>
          <a:prstGeom prst="roundRect">
            <a:avLst>
              <a:gd name="adj" fmla="val 23926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999999"/>
                </a:solidFill>
                <a:latin typeface="Happy Monkey"/>
                <a:ea typeface="Happy Monkey"/>
                <a:cs typeface="Happy Monkey"/>
                <a:sym typeface="Happy Monkey"/>
              </a:rPr>
              <a:t>Use ideas about natural selection to explain why there are no giraffes with short necks: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……………………………………..……………....………………………</a:t>
            </a:r>
            <a:endParaRPr sz="13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99999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9368</Words>
  <Application>Microsoft Office PowerPoint</Application>
  <PresentationFormat>Custom</PresentationFormat>
  <Paragraphs>3373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Happy Monkey</vt:lpstr>
      <vt:lpstr>Cabin</vt:lpstr>
      <vt:lpstr>Simple Light</vt:lpstr>
      <vt:lpstr>Year 9 end of year assessment</vt:lpstr>
      <vt:lpstr>Scientific skills</vt:lpstr>
      <vt:lpstr>PowerPoint Presentation</vt:lpstr>
      <vt:lpstr>PowerPoint Presentation</vt:lpstr>
      <vt:lpstr>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end of year assessment</dc:title>
  <dc:creator>JGuest</dc:creator>
  <cp:lastModifiedBy>JGuest</cp:lastModifiedBy>
  <cp:revision>6</cp:revision>
  <cp:lastPrinted>2024-04-24T08:56:42Z</cp:lastPrinted>
  <dcterms:modified xsi:type="dcterms:W3CDTF">2024-04-25T07:01:51Z</dcterms:modified>
</cp:coreProperties>
</file>