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BF3B95-83C2-4C5A-8B55-301BD2F4F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B9E520A-A4E8-48AD-A7DA-8D37B92D0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B9DE78-0CDE-4792-A7EC-D97AE59C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FD2035-EBF0-4D52-8E3A-5F97D20C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9CF62A-43D3-43B3-846D-A050B8C1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8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D23FC-C101-43D6-B35D-B003C974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343569A-D511-4313-A93C-FD2C5CE96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70A841-9B18-452A-8D9C-A85DB0C3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ADF88C-43EC-4308-9B51-C376D05B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DC68AA-6652-45B1-9CD9-255A9AA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2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67C8B4F-8CE1-4295-812A-7C6D47C37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2065E3-D704-4F38-A0FA-FFFEB39C3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E21BE9-3A6F-4BD3-83C9-C8C9B422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7BEE6E-9636-4EC0-B377-24612D97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662DD5-FB51-4676-B12D-9338E02A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3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C39EF3-33CB-4A30-9B9F-EFE74F82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AD6F6C-3E0F-49C1-9817-F55C17B8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5B236A-BB2C-417E-8D4A-3B996736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629409-D02E-48DD-ABCA-15C7547D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5FB26D-9DDB-40DD-9C64-659FE772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3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08E9E9-538E-44C1-AD49-CBC569C88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DEDDDD-5964-44C9-9F5E-2BC8859C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44379E-9AA1-4C52-90B0-EF0467D2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F4FFB0-CD7A-432F-BC10-BFE18F2B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05BD4D-302E-4163-AFC4-6F6B80CA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3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DAED8E-DCFB-4BE8-BD6D-ADA29473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49BABD-F729-47E6-8069-FF11FB88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E80368E-A2EF-41FD-9C3D-034E06FAD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911C74-EA53-46F4-8086-6C27D281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E56491-307F-4C8B-8FFD-FA0F308F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5CE29B-41A3-43CB-BB1E-A4265C14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0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B8731-8006-46A0-9723-8428E662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9CEA9C-AD04-4603-A971-27128A6D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B54C2FF-3E32-4751-9FE0-4F584C597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1CD0501-D6A6-4059-A130-552EA51BC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D2E3DE5-F130-4A39-8AA1-9743B8577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8490478-ED6A-4124-AF10-23E46709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2A92E00-E2E0-4D05-A83F-67154AB6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7A0C53C-0CE6-4EAD-92E8-308CD54D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5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D9F22B-579F-40C3-8D51-F1614D1B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29C8FEE-3E82-4831-9649-B4B5DD49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F57F67-01CB-46FA-8CA2-BEE0693B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CDC6752-651C-4380-8C28-E239EC61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6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A699CE9-176E-4F0C-B37B-169AE8E5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447A8E4-D3FC-4339-9C75-BE40B1ED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9000CBF-C34A-489D-828F-6EB238D0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417D61-3167-49DF-950F-F9A8FCFB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90D809-D38E-4F18-8D3F-D5D6DCA8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C6C165-2B02-4024-8163-67D8D9EC0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FF96BB9-19F8-41E3-884E-23440C5B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3A7BD4-CAFB-4B64-B4CE-F8911692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1D3098-CC50-4BCB-8930-81B024DD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92BB58-7E58-45ED-A7F5-31286B15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E1D4D8-5FEB-4130-A648-5DA9506FA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B8C2BB-6C6F-4013-8C37-020EF48D1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713BEC-420C-461B-8A35-E89E29D4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05B1B4-9F3E-45C2-8408-45A2F6F6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7E1D2E-1895-4631-8F53-C24893EC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3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E1902F0-B809-4F26-ABF8-FE739665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E63103-B79B-4BFD-8AFE-DB1408D16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5203D1-F626-4A21-8CB1-7673E860D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94FF-8884-4D5A-B626-B452CC3D14FD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E6CBE3-8B04-4633-A974-F84882070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06FE5-02D5-4C29-9759-9F864360C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C512630-9CE1-4D9E-A8AC-925AE6A054FA}"/>
              </a:ext>
            </a:extLst>
          </p:cNvPr>
          <p:cNvSpPr txBox="1"/>
          <p:nvPr/>
        </p:nvSpPr>
        <p:spPr>
          <a:xfrm>
            <a:off x="9687339" y="0"/>
            <a:ext cx="2504661" cy="703384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normAutofit lnSpcReduction="10000"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Answers – Fold this over!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AO1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Chemical/Gravitational/Elastic/Magnetic/Kinetic/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Heat/Light/Sound/Kinetic/Electrical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Chemical/Kinetic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Fan/Drill/Washing Machine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AO2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48% or 0.48</a:t>
            </a:r>
          </a:p>
          <a:p>
            <a:pPr marL="342900" indent="-342900">
              <a:buAutoNum type="arabicPeriod"/>
            </a:pPr>
            <a:r>
              <a:rPr lang="nl-NL" sz="1400" dirty="0">
                <a:latin typeface="Century Gothic" panose="020B0502020202020204" pitchFamily="34" charset="0"/>
              </a:rPr>
              <a:t>E</a:t>
            </a:r>
            <a:r>
              <a:rPr lang="nl-NL" sz="1400" baseline="-25000" dirty="0">
                <a:latin typeface="Century Gothic" panose="020B0502020202020204" pitchFamily="34" charset="0"/>
              </a:rPr>
              <a:t>p</a:t>
            </a:r>
            <a:r>
              <a:rPr lang="nl-NL" sz="1400" dirty="0">
                <a:latin typeface="Century Gothic" panose="020B0502020202020204" pitchFamily="34" charset="0"/>
              </a:rPr>
              <a:t> = 50 × 9.8 × 20</a:t>
            </a:r>
          </a:p>
          <a:p>
            <a:r>
              <a:rPr lang="nl-NL" sz="1400" dirty="0">
                <a:latin typeface="Century Gothic" panose="020B0502020202020204" pitchFamily="34" charset="0"/>
              </a:rPr>
              <a:t>9800 (J)</a:t>
            </a:r>
          </a:p>
          <a:p>
            <a:endParaRPr lang="nl-NL" sz="1400" dirty="0">
              <a:latin typeface="Century Gothic" panose="020B0502020202020204" pitchFamily="34" charset="0"/>
            </a:endParaRPr>
          </a:p>
          <a:p>
            <a:r>
              <a:rPr lang="nl-NL" sz="1400" b="1" u="sng" dirty="0">
                <a:latin typeface="Century Gothic" panose="020B0502020202020204" pitchFamily="34" charset="0"/>
              </a:rPr>
              <a:t>AO3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Velocity just after bounce is less than just before bounce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The height at the top of the bounce is less than the height from which it was dropped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So the ball has lost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Correct reference to (loss of) </a:t>
            </a:r>
            <a:r>
              <a:rPr lang="en-GB" sz="1400" dirty="0" err="1">
                <a:latin typeface="Century Gothic" panose="020B0502020202020204" pitchFamily="34" charset="0"/>
              </a:rPr>
              <a:t>ke</a:t>
            </a:r>
            <a:r>
              <a:rPr lang="en-GB" sz="1400" dirty="0">
                <a:latin typeface="Century Gothic" panose="020B0502020202020204" pitchFamily="34" charset="0"/>
              </a:rPr>
              <a:t> or (reduced) </a:t>
            </a:r>
            <a:r>
              <a:rPr lang="en-GB" sz="1400" dirty="0" err="1">
                <a:latin typeface="Century Gothic" panose="020B0502020202020204" pitchFamily="34" charset="0"/>
              </a:rPr>
              <a:t>gpe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Total energy of ball and Earth / ground is constant</a:t>
            </a: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6415FC6-8871-4ED0-A78C-86457F71B2C0}"/>
              </a:ext>
            </a:extLst>
          </p:cNvPr>
          <p:cNvSpPr txBox="1"/>
          <p:nvPr/>
        </p:nvSpPr>
        <p:spPr>
          <a:xfrm>
            <a:off x="0" y="0"/>
            <a:ext cx="9687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GCSE Science Fold &amp; Solve – </a:t>
            </a:r>
            <a:r>
              <a:rPr lang="en-GB" sz="2800" i="1" dirty="0">
                <a:latin typeface="Century Gothic" panose="020B0502020202020204" pitchFamily="34" charset="0"/>
              </a:rPr>
              <a:t>Energy Stores &amp; Transfers</a:t>
            </a:r>
          </a:p>
          <a:p>
            <a:r>
              <a:rPr lang="en-GB" sz="1600" i="1" dirty="0">
                <a:latin typeface="Century Gothic" panose="020B0502020202020204" pitchFamily="34" charset="0"/>
              </a:rPr>
              <a:t>Fold the answers and work through the questions below.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A6E1383-81FB-47AA-AD46-8429BD861112}"/>
              </a:ext>
            </a:extLst>
          </p:cNvPr>
          <p:cNvSpPr txBox="1"/>
          <p:nvPr/>
        </p:nvSpPr>
        <p:spPr>
          <a:xfrm>
            <a:off x="106017" y="769440"/>
            <a:ext cx="4797287" cy="590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List 2 examples of stores of energy.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State 2 energy transfers.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As the cyclist accelerates, the _______________ energy store in the cyclist’s body decreases and the _____________ energy of the cyclist increases.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Three more of the appliances are also designed to transfer electrical energy to kinetic energy. Which three? Draw a ring around each correct appliance.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D64D618-7090-42D6-813A-0325D28CFB63}"/>
              </a:ext>
            </a:extLst>
          </p:cNvPr>
          <p:cNvSpPr txBox="1"/>
          <p:nvPr/>
        </p:nvSpPr>
        <p:spPr>
          <a:xfrm>
            <a:off x="4989443" y="769439"/>
            <a:ext cx="4591877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The total power input to the leaf blower is 750 W. The useful power output of the leaf blower is 360 W. Calculate the efficiency of the leaf blower.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The mass of the student is 50.0 kg. The gravitational field strength is 9.8 N / kg. Calculate the change in gravitational potential energy from the position where the student jumps to the point 20.0 m below.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4CAF80D-B64D-4D1D-9F63-4E4BDF572C09}"/>
              </a:ext>
            </a:extLst>
          </p:cNvPr>
          <p:cNvSpPr txBox="1"/>
          <p:nvPr/>
        </p:nvSpPr>
        <p:spPr>
          <a:xfrm>
            <a:off x="4989442" y="3804720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 lnSpcReduction="10000"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>
                <a:latin typeface="Century Gothic" panose="020B0502020202020204" pitchFamily="34" charset="0"/>
              </a:rPr>
              <a:t>1. When the ball hits the ground, energy is transferred from the ball to the Earth.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Explain how the data in the graph above shows this energy transfer.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E2E935C-E2D5-48ED-857A-6791305C441E}"/>
              </a:ext>
            </a:extLst>
          </p:cNvPr>
          <p:cNvSpPr txBox="1"/>
          <p:nvPr/>
        </p:nvSpPr>
        <p:spPr>
          <a:xfrm rot="20119778">
            <a:off x="26276" y="918591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6225A51-762F-48A2-9AB6-74CDBB3B85DE}"/>
              </a:ext>
            </a:extLst>
          </p:cNvPr>
          <p:cNvSpPr txBox="1"/>
          <p:nvPr/>
        </p:nvSpPr>
        <p:spPr>
          <a:xfrm rot="20119778">
            <a:off x="4810311" y="829623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CDED94B-A382-44C5-A07F-7D0B441A2734}"/>
              </a:ext>
            </a:extLst>
          </p:cNvPr>
          <p:cNvSpPr txBox="1"/>
          <p:nvPr/>
        </p:nvSpPr>
        <p:spPr>
          <a:xfrm rot="20119778">
            <a:off x="4657910" y="3834082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4060255-B354-447C-ACE2-A421D680FA8C}"/>
              </a:ext>
            </a:extLst>
          </p:cNvPr>
          <p:cNvSpPr txBox="1"/>
          <p:nvPr/>
        </p:nvSpPr>
        <p:spPr>
          <a:xfrm>
            <a:off x="261608" y="3576455"/>
            <a:ext cx="457216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Chemical	 Elastic	Gravitational	Kinetic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7AA8E3D-E7FB-49C0-9F77-470DBD9F2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623" y="4977631"/>
            <a:ext cx="2238525" cy="15808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ECE446F-BFD4-4329-A776-4656A48A5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4633" y="4018748"/>
            <a:ext cx="2099279" cy="163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54BB384403743940092F72ED5B2A9" ma:contentTypeVersion="17" ma:contentTypeDescription="Create a new document." ma:contentTypeScope="" ma:versionID="52c50464867e4bece49ae4850a3b9624">
  <xsd:schema xmlns:xsd="http://www.w3.org/2001/XMLSchema" xmlns:xs="http://www.w3.org/2001/XMLSchema" xmlns:p="http://schemas.microsoft.com/office/2006/metadata/properties" xmlns:ns2="c1b52ac7-d377-4d0c-ba18-3bd84841ac02" xmlns:ns3="1ce2b004-633a-4215-9b6f-e0c5ea72e044" targetNamespace="http://schemas.microsoft.com/office/2006/metadata/properties" ma:root="true" ma:fieldsID="cd222c7cd1eca1282d6778acc5957887" ns2:_="" ns3:_="">
    <xsd:import namespace="c1b52ac7-d377-4d0c-ba18-3bd84841ac02"/>
    <xsd:import namespace="1ce2b004-633a-4215-9b6f-e0c5ea72e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52ac7-d377-4d0c-ba18-3bd84841a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2b004-633a-4215-9b6f-e0c5ea72e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ea1bc9a-7093-4cff-b5f4-fbe86cd39ce9}" ma:internalName="TaxCatchAll" ma:showField="CatchAllData" ma:web="1ce2b004-633a-4215-9b6f-e0c5ea72e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b52ac7-d377-4d0c-ba18-3bd84841ac02">
      <Terms xmlns="http://schemas.microsoft.com/office/infopath/2007/PartnerControls"/>
    </lcf76f155ced4ddcb4097134ff3c332f>
    <TaxCatchAll xmlns="1ce2b004-633a-4215-9b6f-e0c5ea72e044" xsi:nil="true"/>
  </documentManagement>
</p:properties>
</file>

<file path=customXml/itemProps1.xml><?xml version="1.0" encoding="utf-8"?>
<ds:datastoreItem xmlns:ds="http://schemas.openxmlformats.org/officeDocument/2006/customXml" ds:itemID="{6CEB2238-4E02-4E8D-9562-FB67BD5DF649}"/>
</file>

<file path=customXml/itemProps2.xml><?xml version="1.0" encoding="utf-8"?>
<ds:datastoreItem xmlns:ds="http://schemas.openxmlformats.org/officeDocument/2006/customXml" ds:itemID="{FCB2946A-9B68-4283-BF9D-658D6DE78583}"/>
</file>

<file path=customXml/itemProps3.xml><?xml version="1.0" encoding="utf-8"?>
<ds:datastoreItem xmlns:ds="http://schemas.openxmlformats.org/officeDocument/2006/customXml" ds:itemID="{57B36486-2164-4248-A041-782E3D06663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Custom</PresentationFormat>
  <Paragraphs>85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thebiltons3@outlook.com</dc:creator>
  <cp:lastModifiedBy>JGuest</cp:lastModifiedBy>
  <cp:revision>7</cp:revision>
  <dcterms:created xsi:type="dcterms:W3CDTF">2019-07-29T10:42:40Z</dcterms:created>
  <dcterms:modified xsi:type="dcterms:W3CDTF">2020-01-06T13:07:37Z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0x0101005C454BB384403743940092F72ED5B2A9</vt:lpwstr>
  </property>
</Properties>
</file>