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63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EF72FEA-4AD2-4688-8A95-0BC7BCC203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2CC851C-4440-43F1-A07D-1F0E5C0486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FBE974B-EAB9-436A-B418-F5D039ED5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7946-59B4-412D-84D0-5D8A74E3DE74}" type="datetimeFigureOut">
              <a:rPr lang="en-GB" smtClean="0"/>
              <a:t>06/01/2020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0D9A540-75B4-470F-89B5-6D8ECFA6A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D78D475-87B7-44B9-86DD-0239EAADA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DC1CB-0EDE-43AB-B475-0082C39D47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921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2D5E8A-B2DA-4BC5-958F-EABB7ED7A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2C5C871-EC92-47D5-A512-00378FAC65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493F360-655B-42BA-9C81-FDA794538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7946-59B4-412D-84D0-5D8A74E3DE74}" type="datetimeFigureOut">
              <a:rPr lang="en-GB" smtClean="0"/>
              <a:t>06/01/2020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5F30E66-3D6D-43F2-A34C-AFDE63265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812EEB0-536F-4628-8464-B2BCA2D92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DC1CB-0EDE-43AB-B475-0082C39D47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2229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36589814-7194-49CA-B6FB-B4643E648B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B72BB46-4969-4384-8390-5B0290AF7F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8F674D0-AD81-4B93-A0D0-C8FC7E6EA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7946-59B4-412D-84D0-5D8A74E3DE74}" type="datetimeFigureOut">
              <a:rPr lang="en-GB" smtClean="0"/>
              <a:t>06/01/2020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1B8F743-A9F1-4DD2-B150-6216FA8E2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D73CBFC-7778-425B-972E-47CA59E81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DC1CB-0EDE-43AB-B475-0082C39D47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175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DF9A7B-A41A-4B83-99F2-0D3D0031F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B3459D7-BD76-42BB-9393-1AC4E0C06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8C373F4-61F3-426B-85E0-81EFB8EA8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7946-59B4-412D-84D0-5D8A74E3DE74}" type="datetimeFigureOut">
              <a:rPr lang="en-GB" smtClean="0"/>
              <a:t>06/01/2020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BB8828C-3EEC-4544-8B97-7AFBF4574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BA1AEA9-FDE5-4DC2-A1CB-BF781941E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DC1CB-0EDE-43AB-B475-0082C39D47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6092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4CF33C-D23B-48AD-8D2E-845361CBD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F80F073-6A6B-4402-96B7-6B654F2FEF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32FAAED-761C-4B9C-9241-564EE4669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7946-59B4-412D-84D0-5D8A74E3DE74}" type="datetimeFigureOut">
              <a:rPr lang="en-GB" smtClean="0"/>
              <a:t>06/01/2020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26CEEE8-14AC-407F-ACB2-A91BD55D2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ACEF599-B4E4-4D12-BBF1-404D52625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DC1CB-0EDE-43AB-B475-0082C39D47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8584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3F5A07-53C5-40D6-8CE3-4F801D55B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119A8EE-1BF2-4B50-A031-A967AA1E60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DF1AC46-F9BC-498D-8186-25EEDF5C56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48087E1-B5EF-40F2-9EA8-D9F594B0A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7946-59B4-412D-84D0-5D8A74E3DE74}" type="datetimeFigureOut">
              <a:rPr lang="en-GB" smtClean="0"/>
              <a:t>06/01/2020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D40947A-6F97-4277-85FF-0E35A95FC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231118A-F57C-4FCD-9C52-E8540A73B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DC1CB-0EDE-43AB-B475-0082C39D47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7159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2887E7-672B-433F-AAF7-9FCB1BE15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CFD3375-8A4F-4E9D-8211-1EE3B1767D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11460D9-5607-44FC-A7C8-A520BDDFD1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7DEB4337-C1D3-42C8-A8D1-E7555111D7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E2F3149-6B09-425F-AC98-BC68304BFC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15E4E5B-DC67-4E67-A929-8F20437E7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7946-59B4-412D-84D0-5D8A74E3DE74}" type="datetimeFigureOut">
              <a:rPr lang="en-GB" smtClean="0"/>
              <a:t>06/01/2020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59F32AC8-18DA-4681-8321-DFA20135D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D2AFD40D-5608-42FD-9AE3-D05132128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DC1CB-0EDE-43AB-B475-0082C39D47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872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4E1DE1-384F-44FC-91A5-1FB9AC7FC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8029F5C-B496-415D-9AB7-0D76E4C82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7946-59B4-412D-84D0-5D8A74E3DE74}" type="datetimeFigureOut">
              <a:rPr lang="en-GB" smtClean="0"/>
              <a:t>06/01/2020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038A9CB-0510-4917-B031-5FBC5EFBF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22EB911-33E2-4E1C-A7BF-CF5D07521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DC1CB-0EDE-43AB-B475-0082C39D47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7718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003A4EF-CAA4-4C72-8D05-1F6F59237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7946-59B4-412D-84D0-5D8A74E3DE74}" type="datetimeFigureOut">
              <a:rPr lang="en-GB" smtClean="0"/>
              <a:t>06/01/2020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4E5111A-CE48-40D1-8CE6-FB1200CC5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C2D2045-239F-4002-9405-E9A40C5A2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DC1CB-0EDE-43AB-B475-0082C39D47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3630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CCE38D-4BEC-4D8B-9ACF-FDBC84BF1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EAA442C-6A09-4CF2-9683-DAA1C71A9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D52CE77-D4F7-458C-ADB6-B8536B9423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CC84E9F-721C-46BD-B4C6-2437A9CE6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7946-59B4-412D-84D0-5D8A74E3DE74}" type="datetimeFigureOut">
              <a:rPr lang="en-GB" smtClean="0"/>
              <a:t>06/01/2020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65951E9-810D-4386-9F2B-10D6C291E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92023F3-DB87-4191-A2B2-9DD62DCAC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DC1CB-0EDE-43AB-B475-0082C39D47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823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A55DD4-2CE3-4EFF-9C20-7DFE76B18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759DB0FA-6AE5-4CBD-B6DC-1BC0B7222E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050C324-8B5F-4027-9B8C-14CF2B72F1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20D4B15-F78B-4DA2-8E05-4DD2ACBF3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7946-59B4-412D-84D0-5D8A74E3DE74}" type="datetimeFigureOut">
              <a:rPr lang="en-GB" smtClean="0"/>
              <a:t>06/01/2020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1C21A19-6C65-420C-BF44-C1E400E59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DD90152-4FAF-497C-BA20-D60E4159A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DC1CB-0EDE-43AB-B475-0082C39D47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342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9101282-B317-4F38-8E63-D66A18CC8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EAAC2BF-C746-4DC3-9F80-E6AD656A30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E5AE3B3-5CF3-4A16-BD57-D666304352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C7946-59B4-412D-84D0-5D8A74E3DE74}" type="datetimeFigureOut">
              <a:rPr lang="en-GB" smtClean="0"/>
              <a:t>06/01/2020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0B628FD-7FF7-4CF3-988F-5255E045BB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9EB47A4-6700-4DA8-84DE-2A09AB6FDC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DC1CB-0EDE-43AB-B475-0082C39D47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4436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xmlns="" id="{D675F3AA-B4B5-4388-B3C0-DD2CDC3F8F80}"/>
              </a:ext>
            </a:extLst>
          </p:cNvPr>
          <p:cNvSpPr/>
          <p:nvPr/>
        </p:nvSpPr>
        <p:spPr>
          <a:xfrm>
            <a:off x="4976191" y="2421835"/>
            <a:ext cx="2239618" cy="2014331"/>
          </a:xfrm>
          <a:prstGeom prst="ellips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t"/>
          <a:lstStyle/>
          <a:p>
            <a:pPr algn="ctr"/>
            <a:r>
              <a:rPr lang="en-GB" sz="1400" dirty="0">
                <a:latin typeface="Century Gothic" panose="020B0502020202020204" pitchFamily="34" charset="0"/>
              </a:rPr>
              <a:t>State the equation that </a:t>
            </a:r>
            <a:r>
              <a:rPr lang="en-GB" sz="1400" dirty="0" smtClean="0">
                <a:latin typeface="Century Gothic" panose="020B0502020202020204" pitchFamily="34" charset="0"/>
              </a:rPr>
              <a:t>links </a:t>
            </a:r>
            <a:r>
              <a:rPr lang="en-GB" sz="1200" b="1" dirty="0" smtClean="0">
                <a:latin typeface="Century Gothic" panose="020B0502020202020204" pitchFamily="34" charset="0"/>
              </a:rPr>
              <a:t>Gravitational Potential Energy, mass, gravity and height.</a:t>
            </a:r>
            <a:endParaRPr lang="en-GB" sz="12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8030DFB3-A8A9-44AC-8A6C-10CD53CF14D8}"/>
              </a:ext>
            </a:extLst>
          </p:cNvPr>
          <p:cNvCxnSpPr>
            <a:cxnSpLocks/>
            <a:endCxn id="4" idx="0"/>
          </p:cNvCxnSpPr>
          <p:nvPr/>
        </p:nvCxnSpPr>
        <p:spPr>
          <a:xfrm flipH="1">
            <a:off x="6096000" y="0"/>
            <a:ext cx="2" cy="2421835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63A98CE5-B37F-4D1A-8946-BF5058BBDBD8}"/>
              </a:ext>
            </a:extLst>
          </p:cNvPr>
          <p:cNvCxnSpPr>
            <a:cxnSpLocks/>
          </p:cNvCxnSpPr>
          <p:nvPr/>
        </p:nvCxnSpPr>
        <p:spPr>
          <a:xfrm flipH="1" flipV="1">
            <a:off x="7116417" y="3856383"/>
            <a:ext cx="5075586" cy="3001618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0F36796F-613F-4F42-8943-28FAC397F02D}"/>
              </a:ext>
            </a:extLst>
          </p:cNvPr>
          <p:cNvCxnSpPr>
            <a:cxnSpLocks/>
          </p:cNvCxnSpPr>
          <p:nvPr/>
        </p:nvCxnSpPr>
        <p:spPr>
          <a:xfrm flipV="1">
            <a:off x="0" y="3856383"/>
            <a:ext cx="5075584" cy="3001617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7500A0C8-C79E-40A0-BBEF-2D56855179FE}"/>
              </a:ext>
            </a:extLst>
          </p:cNvPr>
          <p:cNvSpPr txBox="1"/>
          <p:nvPr/>
        </p:nvSpPr>
        <p:spPr>
          <a:xfrm>
            <a:off x="6238463" y="16027"/>
            <a:ext cx="5379233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200" dirty="0" smtClean="0">
                <a:latin typeface="Century Gothic" panose="020B0502020202020204" pitchFamily="34" charset="0"/>
              </a:rPr>
              <a:t>Find </a:t>
            </a:r>
            <a:r>
              <a:rPr lang="en-US" sz="1200" dirty="0">
                <a:latin typeface="Century Gothic" panose="020B0502020202020204" pitchFamily="34" charset="0"/>
              </a:rPr>
              <a:t>the gravitational potential energy store of an apple of mass 0.23kg, 65m above the Earth’s surface. Assume g is 9.8 N/kg.</a:t>
            </a:r>
          </a:p>
          <a:p>
            <a:pPr marL="342900" indent="-342900">
              <a:buAutoNum type="arabicPeriod"/>
            </a:pPr>
            <a:r>
              <a:rPr lang="en-US" sz="1200" dirty="0" smtClean="0">
                <a:latin typeface="Century Gothic" panose="020B0502020202020204" pitchFamily="34" charset="0"/>
              </a:rPr>
              <a:t>A </a:t>
            </a:r>
            <a:r>
              <a:rPr lang="en-US" sz="1200" dirty="0">
                <a:latin typeface="Century Gothic" panose="020B0502020202020204" pitchFamily="34" charset="0"/>
              </a:rPr>
              <a:t>cable car of mass 4,500kg is suspended 120m above the Earth’s surface. Find the gravitational potential energy store of the cable car. Assume g = 9.8 N/kg.</a:t>
            </a:r>
          </a:p>
          <a:p>
            <a:pPr marL="342900" indent="-342900">
              <a:buAutoNum type="arabicPeriod"/>
            </a:pPr>
            <a:r>
              <a:rPr lang="en-US" sz="1200" dirty="0" smtClean="0">
                <a:latin typeface="Century Gothic" panose="020B0502020202020204" pitchFamily="34" charset="0"/>
              </a:rPr>
              <a:t>An </a:t>
            </a:r>
            <a:r>
              <a:rPr lang="en-US" sz="1200" dirty="0">
                <a:latin typeface="Century Gothic" panose="020B0502020202020204" pitchFamily="34" charset="0"/>
              </a:rPr>
              <a:t>astronaut lifts a golf ball 2.6m above the Moon’s surface. If the golf ball’s mass is 0.02kg, find its gravitational potential energy store. Assume g = 1.63 N/kg.</a:t>
            </a:r>
          </a:p>
          <a:p>
            <a:pPr marL="342900" indent="-342900">
              <a:buAutoNum type="arabicPeriod"/>
            </a:pPr>
            <a:r>
              <a:rPr lang="en-US" sz="1200" dirty="0" smtClean="0">
                <a:latin typeface="Century Gothic" panose="020B0502020202020204" pitchFamily="34" charset="0"/>
              </a:rPr>
              <a:t>A </a:t>
            </a:r>
            <a:r>
              <a:rPr lang="en-US" sz="1200" dirty="0">
                <a:latin typeface="Century Gothic" panose="020B0502020202020204" pitchFamily="34" charset="0"/>
              </a:rPr>
              <a:t>spaceship of mass 9,950kg lands at the top of a mountain 5005m above Jupiter’s surface. Acceleration due to gravity on Jupiter is 24.5 N/kg. Find the GPE of the spaceship</a:t>
            </a:r>
          </a:p>
          <a:p>
            <a:pPr marL="342900" indent="-342900">
              <a:buAutoNum type="arabicPeriod"/>
            </a:pPr>
            <a:r>
              <a:rPr lang="en-US" sz="1200" dirty="0" smtClean="0">
                <a:latin typeface="Century Gothic" panose="020B0502020202020204" pitchFamily="34" charset="0"/>
              </a:rPr>
              <a:t>A plane </a:t>
            </a:r>
            <a:r>
              <a:rPr lang="en-US" sz="1200" dirty="0">
                <a:latin typeface="Century Gothic" panose="020B0502020202020204" pitchFamily="34" charset="0"/>
              </a:rPr>
              <a:t>flies over Venezuela at a height of 6,800m. If its mass is 3,500kg, find its gravitational potential energy store.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B94C5D4B-14C0-4FCC-BFBB-9098A0D4EFE1}"/>
              </a:ext>
            </a:extLst>
          </p:cNvPr>
          <p:cNvSpPr txBox="1"/>
          <p:nvPr/>
        </p:nvSpPr>
        <p:spPr>
          <a:xfrm>
            <a:off x="142461" y="0"/>
            <a:ext cx="4691269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200" dirty="0" smtClean="0">
                <a:latin typeface="Century Gothic" panose="020B0502020202020204" pitchFamily="34" charset="0"/>
              </a:rPr>
              <a:t>A </a:t>
            </a:r>
            <a:r>
              <a:rPr lang="en-US" sz="1200" dirty="0">
                <a:latin typeface="Century Gothic" panose="020B0502020202020204" pitchFamily="34" charset="0"/>
              </a:rPr>
              <a:t>helicopter hovers 568m above a field and has 96,000J of gravitational potential energy store. Assuming g = 9.8N/kg, find the helicopter’s </a:t>
            </a:r>
            <a:r>
              <a:rPr lang="en-US" sz="1200" dirty="0" smtClean="0">
                <a:latin typeface="Century Gothic" panose="020B0502020202020204" pitchFamily="34" charset="0"/>
              </a:rPr>
              <a:t>mass.</a:t>
            </a:r>
          </a:p>
          <a:p>
            <a:pPr marL="342900" indent="-342900">
              <a:buAutoNum type="arabicPeriod"/>
            </a:pPr>
            <a:r>
              <a:rPr lang="en-US" sz="1200" dirty="0" smtClean="0">
                <a:latin typeface="Century Gothic" panose="020B0502020202020204" pitchFamily="34" charset="0"/>
              </a:rPr>
              <a:t>What </a:t>
            </a:r>
            <a:r>
              <a:rPr lang="en-US" sz="1200" dirty="0">
                <a:latin typeface="Century Gothic" panose="020B0502020202020204" pitchFamily="34" charset="0"/>
              </a:rPr>
              <a:t>is the mass of a rocket 5,000m above the Moon’s surface if it has 84,000J of gravitational potential energy store? Assume g on the Moon = 1.63N/kg.</a:t>
            </a:r>
          </a:p>
          <a:p>
            <a:pPr marL="342900" indent="-342900">
              <a:buAutoNum type="arabicPeriod"/>
            </a:pPr>
            <a:r>
              <a:rPr lang="en-US" sz="1200" dirty="0" smtClean="0">
                <a:latin typeface="Century Gothic" panose="020B0502020202020204" pitchFamily="34" charset="0"/>
              </a:rPr>
              <a:t>A </a:t>
            </a:r>
            <a:r>
              <a:rPr lang="en-US" sz="1200" dirty="0">
                <a:latin typeface="Century Gothic" panose="020B0502020202020204" pitchFamily="34" charset="0"/>
              </a:rPr>
              <a:t>buzzard is flying 98m above the Earth’s surface. Assuming g = 9.8N/kg, what is the mass of the buzzard if its gravitational potential energy store is 5,403J?</a:t>
            </a:r>
          </a:p>
          <a:p>
            <a:pPr marL="342900" indent="-342900">
              <a:buAutoNum type="arabicPeriod"/>
            </a:pPr>
            <a:r>
              <a:rPr lang="en-US" sz="1200" dirty="0" smtClean="0">
                <a:latin typeface="Century Gothic" panose="020B0502020202020204" pitchFamily="34" charset="0"/>
              </a:rPr>
              <a:t>Find </a:t>
            </a:r>
            <a:r>
              <a:rPr lang="en-US" sz="1200" dirty="0">
                <a:latin typeface="Century Gothic" panose="020B0502020202020204" pitchFamily="34" charset="0"/>
              </a:rPr>
              <a:t>the mass of a peach with gravitational potential energy store 1.2J if it is hanging on a tree 3m above the Earth’s surface. Assume g = 9.8N/kg.</a:t>
            </a:r>
          </a:p>
          <a:p>
            <a:pPr marL="342900" indent="-342900">
              <a:buAutoNum type="arabicPeriod"/>
            </a:pPr>
            <a:r>
              <a:rPr lang="en-US" sz="1200" dirty="0" smtClean="0">
                <a:latin typeface="Century Gothic" panose="020B0502020202020204" pitchFamily="34" charset="0"/>
              </a:rPr>
              <a:t>A </a:t>
            </a:r>
            <a:r>
              <a:rPr lang="en-US" sz="1200" dirty="0">
                <a:latin typeface="Century Gothic" panose="020B0502020202020204" pitchFamily="34" charset="0"/>
              </a:rPr>
              <a:t>blimp is travelling above the surface of Jupiter at a height of 3,905m. Assuming g on Jupiter is 24.5N/kg, find the mass of the blimp if its gravitational potential energy store is 280,060J.</a:t>
            </a:r>
          </a:p>
          <a:p>
            <a:pPr marL="342900" indent="-342900">
              <a:buAutoNum type="arabicPeriod"/>
            </a:pPr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68EA21F0-7232-46F0-A0A9-AD7F91758772}"/>
              </a:ext>
            </a:extLst>
          </p:cNvPr>
          <p:cNvSpPr/>
          <p:nvPr/>
        </p:nvSpPr>
        <p:spPr>
          <a:xfrm>
            <a:off x="1898373" y="5687813"/>
            <a:ext cx="431358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 smtClean="0">
                <a:solidFill>
                  <a:srgbClr val="222222"/>
                </a:solidFill>
                <a:latin typeface="Century Gothic" panose="020B0502020202020204" pitchFamily="34" charset="0"/>
              </a:rPr>
              <a:t>Q1.</a:t>
            </a:r>
            <a:r>
              <a:rPr lang="en-US" sz="1200" dirty="0">
                <a:solidFill>
                  <a:srgbClr val="222222"/>
                </a:solidFill>
                <a:latin typeface="Century Gothic" panose="020B0502020202020204" pitchFamily="34" charset="0"/>
              </a:rPr>
              <a:t> In order to jump over the bar, the high jumper must raise his mass by 1.25 m.</a:t>
            </a:r>
          </a:p>
          <a:p>
            <a:r>
              <a:rPr lang="en-US" sz="1200" dirty="0">
                <a:solidFill>
                  <a:srgbClr val="222222"/>
                </a:solidFill>
                <a:latin typeface="Century Gothic" panose="020B0502020202020204" pitchFamily="34" charset="0"/>
              </a:rPr>
              <a:t>The high jumper has a mass of 65 kg. The gravitational field strength is 10 N/kg.</a:t>
            </a:r>
          </a:p>
          <a:p>
            <a:r>
              <a:rPr lang="en-US" sz="1200" dirty="0" smtClean="0">
                <a:solidFill>
                  <a:srgbClr val="222222"/>
                </a:solidFill>
                <a:latin typeface="Century Gothic" panose="020B0502020202020204" pitchFamily="34" charset="0"/>
              </a:rPr>
              <a:t>Calculate </a:t>
            </a:r>
            <a:r>
              <a:rPr lang="en-US" sz="1200" dirty="0">
                <a:solidFill>
                  <a:srgbClr val="222222"/>
                </a:solidFill>
                <a:latin typeface="Century Gothic" panose="020B0502020202020204" pitchFamily="34" charset="0"/>
              </a:rPr>
              <a:t>the gain in his gravitational potential energy.</a:t>
            </a:r>
            <a:r>
              <a:rPr lang="en-GB" sz="1200" dirty="0" smtClean="0">
                <a:solidFill>
                  <a:srgbClr val="222222"/>
                </a:solidFill>
                <a:latin typeface="Century Gothic" panose="020B0502020202020204" pitchFamily="34" charset="0"/>
              </a:rPr>
              <a:t> </a:t>
            </a:r>
            <a:endParaRPr lang="en-GB" sz="1200" i="0" u="none" strike="noStrike" dirty="0">
              <a:solidFill>
                <a:srgbClr val="222222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EFBF5D58-7049-43CC-8F9E-D0724BCC3DCA}"/>
              </a:ext>
            </a:extLst>
          </p:cNvPr>
          <p:cNvSpPr txBox="1"/>
          <p:nvPr/>
        </p:nvSpPr>
        <p:spPr>
          <a:xfrm>
            <a:off x="5491874" y="92763"/>
            <a:ext cx="461665" cy="14277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" wrap="square" rtlCol="0">
            <a:spAutoFit/>
          </a:bodyPr>
          <a:lstStyle/>
          <a:p>
            <a:pPr algn="ctr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Re-arrange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8B61A7EC-3056-443C-B88B-9EF743649E44}"/>
              </a:ext>
            </a:extLst>
          </p:cNvPr>
          <p:cNvSpPr txBox="1"/>
          <p:nvPr/>
        </p:nvSpPr>
        <p:spPr>
          <a:xfrm>
            <a:off x="11591189" y="92763"/>
            <a:ext cx="461665" cy="10734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" wrap="square" rtlCol="0">
            <a:spAutoFit/>
          </a:bodyPr>
          <a:lstStyle/>
          <a:p>
            <a:pPr algn="ctr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Practice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2BE178CB-ABA4-429D-8D7F-73413BE53739}"/>
              </a:ext>
            </a:extLst>
          </p:cNvPr>
          <p:cNvSpPr txBox="1"/>
          <p:nvPr/>
        </p:nvSpPr>
        <p:spPr>
          <a:xfrm>
            <a:off x="5163452" y="4538872"/>
            <a:ext cx="195296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rtlCol="0">
            <a:spAutoFit/>
          </a:bodyPr>
          <a:lstStyle/>
          <a:p>
            <a:pPr algn="ctr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Exam Questions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123D8F2F-69BF-4477-9600-B89C49A716A3}"/>
              </a:ext>
            </a:extLst>
          </p:cNvPr>
          <p:cNvSpPr/>
          <p:nvPr/>
        </p:nvSpPr>
        <p:spPr>
          <a:xfrm>
            <a:off x="6407423" y="5595479"/>
            <a:ext cx="40084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 smtClean="0">
                <a:latin typeface="Century Gothic" panose="020B0502020202020204" pitchFamily="34" charset="0"/>
              </a:rPr>
              <a:t>Q2. </a:t>
            </a:r>
            <a:r>
              <a:rPr lang="en-US" sz="1200" dirty="0">
                <a:latin typeface="Century Gothic" panose="020B0502020202020204" pitchFamily="34" charset="0"/>
              </a:rPr>
              <a:t>The lift goes up 14 m. The total mass of the people in the lift is 280 kg.</a:t>
            </a:r>
          </a:p>
          <a:p>
            <a:r>
              <a:rPr lang="en-US" sz="1200" dirty="0">
                <a:latin typeface="Century Gothic" panose="020B0502020202020204" pitchFamily="34" charset="0"/>
              </a:rPr>
              <a:t>gravitational field strength = 9.8 N/kg</a:t>
            </a:r>
          </a:p>
          <a:p>
            <a:r>
              <a:rPr lang="en-US" sz="1200" dirty="0">
                <a:latin typeface="Century Gothic" panose="020B0502020202020204" pitchFamily="34" charset="0"/>
              </a:rPr>
              <a:t>Calculate the increase in gravitational potential energy of the people in the lift.</a:t>
            </a:r>
          </a:p>
          <a:p>
            <a:r>
              <a:rPr lang="en-US" sz="1200" dirty="0">
                <a:latin typeface="Century Gothic" panose="020B0502020202020204" pitchFamily="34" charset="0"/>
              </a:rPr>
              <a:t>Give your answer to 2 significant figures.</a:t>
            </a:r>
            <a:r>
              <a:rPr lang="en-GB" sz="1200" dirty="0" smtClean="0">
                <a:latin typeface="Century Gothic" panose="020B0502020202020204" pitchFamily="34" charset="0"/>
              </a:rPr>
              <a:t> </a:t>
            </a:r>
            <a:endParaRPr lang="en-GB" sz="1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626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454BB384403743940092F72ED5B2A9" ma:contentTypeVersion="17" ma:contentTypeDescription="Create a new document." ma:contentTypeScope="" ma:versionID="52c50464867e4bece49ae4850a3b9624">
  <xsd:schema xmlns:xsd="http://www.w3.org/2001/XMLSchema" xmlns:xs="http://www.w3.org/2001/XMLSchema" xmlns:p="http://schemas.microsoft.com/office/2006/metadata/properties" xmlns:ns2="c1b52ac7-d377-4d0c-ba18-3bd84841ac02" xmlns:ns3="1ce2b004-633a-4215-9b6f-e0c5ea72e044" targetNamespace="http://schemas.microsoft.com/office/2006/metadata/properties" ma:root="true" ma:fieldsID="cd222c7cd1eca1282d6778acc5957887" ns2:_="" ns3:_="">
    <xsd:import namespace="c1b52ac7-d377-4d0c-ba18-3bd84841ac02"/>
    <xsd:import namespace="1ce2b004-633a-4215-9b6f-e0c5ea72e0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b52ac7-d377-4d0c-ba18-3bd84841ac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81f1963f-ccb5-4819-9e21-bf4988d6d0e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e2b004-633a-4215-9b6f-e0c5ea72e044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4ea1bc9a-7093-4cff-b5f4-fbe86cd39ce9}" ma:internalName="TaxCatchAll" ma:showField="CatchAllData" ma:web="1ce2b004-633a-4215-9b6f-e0c5ea72e0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1b52ac7-d377-4d0c-ba18-3bd84841ac02">
      <Terms xmlns="http://schemas.microsoft.com/office/infopath/2007/PartnerControls"/>
    </lcf76f155ced4ddcb4097134ff3c332f>
    <TaxCatchAll xmlns="1ce2b004-633a-4215-9b6f-e0c5ea72e044" xsi:nil="true"/>
  </documentManagement>
</p:properties>
</file>

<file path=customXml/itemProps1.xml><?xml version="1.0" encoding="utf-8"?>
<ds:datastoreItem xmlns:ds="http://schemas.openxmlformats.org/officeDocument/2006/customXml" ds:itemID="{E686DD12-C652-4236-BCCA-630D726FCAC0}"/>
</file>

<file path=customXml/itemProps2.xml><?xml version="1.0" encoding="utf-8"?>
<ds:datastoreItem xmlns:ds="http://schemas.openxmlformats.org/officeDocument/2006/customXml" ds:itemID="{C011EC1B-BFCF-4B0C-9EF3-2E7D7ED57C2A}"/>
</file>

<file path=customXml/itemProps3.xml><?xml version="1.0" encoding="utf-8"?>
<ds:datastoreItem xmlns:ds="http://schemas.openxmlformats.org/officeDocument/2006/customXml" ds:itemID="{AD0E3378-19B6-4495-91D3-DEE0D6D1642D}"/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417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thebiltons3@outlook.com</dc:creator>
  <cp:lastModifiedBy>JGuest</cp:lastModifiedBy>
  <cp:revision>8</cp:revision>
  <dcterms:created xsi:type="dcterms:W3CDTF">2019-06-16T19:09:48Z</dcterms:created>
  <dcterms:modified xsi:type="dcterms:W3CDTF">2020-01-06T12:57:20Z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0x0101005C454BB384403743940092F72ED5B2A9</vt:lpwstr>
  </property>
</Properties>
</file>