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6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72FEA-4AD2-4688-8A95-0BC7BCC20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2CC851C-4440-43F1-A07D-1F0E5C048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E974B-EAB9-436A-B418-F5D039ED5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D9A540-75B4-470F-89B5-6D8ECFA6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78D475-87B7-44B9-86DD-0239EAAD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2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D5E8A-B2DA-4BC5-958F-EABB7ED7A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2C5C871-EC92-47D5-A512-00378FAC6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93F360-655B-42BA-9C81-FDA79453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30E66-3D6D-43F2-A34C-AFDE6326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12EEB0-536F-4628-8464-B2BCA2D92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2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6589814-7194-49CA-B6FB-B4643E648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B72BB46-4969-4384-8390-5B0290AF7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F674D0-AD81-4B93-A0D0-C8FC7E6E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1B8F743-A9F1-4DD2-B150-6216FA8E2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73CBFC-7778-425B-972E-47CA59E8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75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F9A7B-A41A-4B83-99F2-0D3D0031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3459D7-BD76-42BB-9393-1AC4E0C06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C373F4-61F3-426B-85E0-81EFB8EA8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8828C-3EEC-4544-8B97-7AFBF4574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1AEA9-FDE5-4DC2-A1CB-BF781941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92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4CF33C-D23B-48AD-8D2E-845361CB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80F073-6A6B-4402-96B7-6B654F2F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FAAED-761C-4B9C-9241-564EE466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6CEEE8-14AC-407F-ACB2-A91BD55D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CEF599-B4E4-4D12-BBF1-404D5262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8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3F5A07-53C5-40D6-8CE3-4F801D55B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119A8EE-1BF2-4B50-A031-A967AA1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DF1AC46-F9BC-498D-8186-25EEDF5C5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8087E1-B5EF-40F2-9EA8-D9F594B0A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D40947A-6F97-4277-85FF-0E35A95F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31118A-F57C-4FCD-9C52-E8540A73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59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2887E7-672B-433F-AAF7-9FCB1BE15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FD3375-8A4F-4E9D-8211-1EE3B1767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11460D9-5607-44FC-A7C8-A520BDDFD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DEB4337-C1D3-42C8-A8D1-E7555111D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E2F3149-6B09-425F-AC98-BC68304BFC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15E4E5B-DC67-4E67-A929-8F20437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9F32AC8-18DA-4681-8321-DFA20135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AFD40D-5608-42FD-9AE3-D0513212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872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4E1DE1-384F-44FC-91A5-1FB9AC7FC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029F5C-B496-415D-9AB7-0D76E4C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038A9CB-0510-4917-B031-5FBC5EFBF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22EB911-33E2-4E1C-A7BF-CF5D0752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71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003A4EF-CAA4-4C72-8D05-1F6F5923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4E5111A-CE48-40D1-8CE6-FB1200CC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C2D2045-239F-4002-9405-E9A40C5A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3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CCE38D-4BEC-4D8B-9ACF-FDBC84BF1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A442C-6A09-4CF2-9683-DAA1C71A9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52CE77-D4F7-458C-ADB6-B8536B942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CC84E9F-721C-46BD-B4C6-2437A9CE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5951E9-810D-4386-9F2B-10D6C291E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2023F3-DB87-4191-A2B2-9DD62DCAC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2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55DD4-2CE3-4EFF-9C20-7DFE76B18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59DB0FA-6AE5-4CBD-B6DC-1BC0B7222E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50C324-8B5F-4027-9B8C-14CF2B72F1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0D4B15-F78B-4DA2-8E05-4DD2ACBF3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C21A19-6C65-420C-BF44-C1E400E5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D90152-4FAF-497C-BA20-D60E4159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3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9101282-B317-4F38-8E63-D66A18CC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AAC2BF-C746-4DC3-9F80-E6AD656A3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5AE3B3-5CF3-4A16-BD57-D666304352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7946-59B4-412D-84D0-5D8A74E3DE74}" type="datetimeFigureOut">
              <a:rPr lang="en-GB" smtClean="0"/>
              <a:t>06/01/2020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B628FD-7FF7-4CF3-988F-5255E045B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EB47A4-6700-4DA8-84DE-2A09AB6FD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DC1CB-0EDE-43AB-B475-0082C39D47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43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D675F3AA-B4B5-4388-B3C0-DD2CDC3F8F80}"/>
              </a:ext>
            </a:extLst>
          </p:cNvPr>
          <p:cNvSpPr/>
          <p:nvPr/>
        </p:nvSpPr>
        <p:spPr>
          <a:xfrm>
            <a:off x="4976191" y="2421835"/>
            <a:ext cx="2239618" cy="2014331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State the equation </a:t>
            </a:r>
            <a:r>
              <a:rPr lang="en-GB" sz="1400" dirty="0" smtClean="0">
                <a:latin typeface="Century Gothic" panose="020B0502020202020204" pitchFamily="34" charset="0"/>
              </a:rPr>
              <a:t>for </a:t>
            </a:r>
            <a:r>
              <a:rPr lang="en-GB" sz="1400" b="1" dirty="0" smtClean="0">
                <a:latin typeface="Century Gothic" panose="020B0502020202020204" pitchFamily="34" charset="0"/>
              </a:rPr>
              <a:t>Energy Efficiency</a:t>
            </a:r>
            <a:endParaRPr lang="en-GB" sz="14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8030DFB3-A8A9-44AC-8A6C-10CD53CF14D8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6096000" y="0"/>
            <a:ext cx="2" cy="2421835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63A98CE5-B37F-4D1A-8946-BF5058BBDBD8}"/>
              </a:ext>
            </a:extLst>
          </p:cNvPr>
          <p:cNvCxnSpPr>
            <a:cxnSpLocks/>
          </p:cNvCxnSpPr>
          <p:nvPr/>
        </p:nvCxnSpPr>
        <p:spPr>
          <a:xfrm flipH="1" flipV="1">
            <a:off x="7116417" y="3856383"/>
            <a:ext cx="5075586" cy="300161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F36796F-613F-4F42-8943-28FAC397F02D}"/>
              </a:ext>
            </a:extLst>
          </p:cNvPr>
          <p:cNvCxnSpPr>
            <a:cxnSpLocks/>
          </p:cNvCxnSpPr>
          <p:nvPr/>
        </p:nvCxnSpPr>
        <p:spPr>
          <a:xfrm flipV="1">
            <a:off x="0" y="3856383"/>
            <a:ext cx="5075584" cy="3001617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500A0C8-C79E-40A0-BBEF-2D56855179FE}"/>
              </a:ext>
            </a:extLst>
          </p:cNvPr>
          <p:cNvSpPr txBox="1"/>
          <p:nvPr/>
        </p:nvSpPr>
        <p:spPr>
          <a:xfrm>
            <a:off x="6211956" y="0"/>
            <a:ext cx="5075582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power station uses 1900J of fuel and produces 1250J of electricity. Calculate the efficiency of the power station.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lightbulb uses 470J of energy and produces 180J of heat and 290J of light. Calculate the efficiency of the lightbulb.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power station uses 1900J of fuel and produces 1250J of electricity. Calculate the efficiency of the power station.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loudspeaker uses 400W of power and produces 325W of sound, wasting 75W in thermal energy. Find the efficiency of the loudspeaker.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Find </a:t>
            </a:r>
            <a:r>
              <a:rPr lang="en-US" sz="1200" dirty="0">
                <a:latin typeface="Century Gothic" panose="020B0502020202020204" pitchFamily="34" charset="0"/>
              </a:rPr>
              <a:t>the efficiency of a car that uses 3890J of fuel to generate 2650J of kinetic energy store.</a:t>
            </a:r>
          </a:p>
          <a:p>
            <a:pPr marL="342900" indent="-342900">
              <a:buAutoNum type="arabicPeriod"/>
            </a:pP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94C5D4B-14C0-4FCC-BFBB-9098A0D4EFE1}"/>
              </a:ext>
            </a:extLst>
          </p:cNvPr>
          <p:cNvSpPr txBox="1"/>
          <p:nvPr/>
        </p:nvSpPr>
        <p:spPr>
          <a:xfrm>
            <a:off x="142461" y="0"/>
            <a:ext cx="46912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</a:t>
            </a:r>
            <a:r>
              <a:rPr lang="en-US" sz="1200" dirty="0">
                <a:latin typeface="Century Gothic" panose="020B0502020202020204" pitchFamily="34" charset="0"/>
              </a:rPr>
              <a:t>lightbulb has efficiency 0.85. Calculate the power of the light produced when 600W of electricity is input.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Find </a:t>
            </a:r>
            <a:r>
              <a:rPr lang="en-US" sz="1200" dirty="0">
                <a:latin typeface="Century Gothic" panose="020B0502020202020204" pitchFamily="34" charset="0"/>
              </a:rPr>
              <a:t>the kinetic energy store of a lorry with efficiency 0.40 when it burns 10,000J of diesel.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1A </a:t>
            </a:r>
            <a:r>
              <a:rPr lang="en-US" sz="1200" dirty="0">
                <a:latin typeface="Century Gothic" panose="020B0502020202020204" pitchFamily="34" charset="0"/>
              </a:rPr>
              <a:t>power station has efficiency 0.63. How much chemical energy must be burned in order to produce 850J of electricity? 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A solar </a:t>
            </a:r>
            <a:r>
              <a:rPr lang="en-US" sz="1200" dirty="0">
                <a:latin typeface="Century Gothic" panose="020B0502020202020204" pitchFamily="34" charset="0"/>
              </a:rPr>
              <a:t>panel has </a:t>
            </a:r>
            <a:r>
              <a:rPr lang="en-US" sz="1200" dirty="0" smtClean="0">
                <a:latin typeface="Century Gothic" panose="020B0502020202020204" pitchFamily="34" charset="0"/>
              </a:rPr>
              <a:t>an efficiency of </a:t>
            </a:r>
            <a:r>
              <a:rPr lang="en-US" sz="1200" dirty="0">
                <a:latin typeface="Century Gothic" panose="020B0502020202020204" pitchFamily="34" charset="0"/>
              </a:rPr>
              <a:t>0.51. How much light energy needs to fall on it so that electricity output is 12J?</a:t>
            </a:r>
          </a:p>
          <a:p>
            <a:pPr marL="342900" indent="-342900">
              <a:buAutoNum type="arabicPeriod"/>
            </a:pPr>
            <a:r>
              <a:rPr lang="en-US" sz="1200" dirty="0" smtClean="0">
                <a:latin typeface="Century Gothic" panose="020B0502020202020204" pitchFamily="34" charset="0"/>
              </a:rPr>
              <a:t>20.A </a:t>
            </a:r>
            <a:r>
              <a:rPr lang="en-US" sz="1200" dirty="0">
                <a:latin typeface="Century Gothic" panose="020B0502020202020204" pitchFamily="34" charset="0"/>
              </a:rPr>
              <a:t>car has efficiency 0.75 and kinetic energy store of 1200J. What is the energy value of the petrol burned to give this output?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8EA21F0-7232-46F0-A0A9-AD7F91758772}"/>
              </a:ext>
            </a:extLst>
          </p:cNvPr>
          <p:cNvSpPr/>
          <p:nvPr/>
        </p:nvSpPr>
        <p:spPr>
          <a:xfrm>
            <a:off x="2551039" y="5380242"/>
            <a:ext cx="33925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Q1. </a:t>
            </a:r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When the total power input to the motor was 5 W the motor could not lift the 2.5 N weight.</a:t>
            </a:r>
          </a:p>
          <a:p>
            <a:r>
              <a:rPr 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State the efficiency of the motor.</a:t>
            </a:r>
            <a:r>
              <a:rPr lang="en-GB" sz="1400" dirty="0" smtClean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endParaRPr lang="en-GB" sz="1400" i="0" u="none" strike="noStrike" dirty="0"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EFBF5D58-7049-43CC-8F9E-D0724BCC3DCA}"/>
              </a:ext>
            </a:extLst>
          </p:cNvPr>
          <p:cNvSpPr txBox="1"/>
          <p:nvPr/>
        </p:nvSpPr>
        <p:spPr>
          <a:xfrm>
            <a:off x="5491874" y="92763"/>
            <a:ext cx="461665" cy="14277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Re-arrange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B61A7EC-3056-443C-B88B-9EF743649E44}"/>
              </a:ext>
            </a:extLst>
          </p:cNvPr>
          <p:cNvSpPr txBox="1"/>
          <p:nvPr/>
        </p:nvSpPr>
        <p:spPr>
          <a:xfrm>
            <a:off x="11591189" y="92763"/>
            <a:ext cx="461665" cy="107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Practice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2BE178CB-ABA4-429D-8D7F-73413BE53739}"/>
              </a:ext>
            </a:extLst>
          </p:cNvPr>
          <p:cNvSpPr txBox="1"/>
          <p:nvPr/>
        </p:nvSpPr>
        <p:spPr>
          <a:xfrm>
            <a:off x="5163452" y="4538872"/>
            <a:ext cx="195296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Exam Questions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23D8F2F-69BF-4477-9600-B89C49A716A3}"/>
              </a:ext>
            </a:extLst>
          </p:cNvPr>
          <p:cNvSpPr/>
          <p:nvPr/>
        </p:nvSpPr>
        <p:spPr>
          <a:xfrm>
            <a:off x="6508076" y="5260949"/>
            <a:ext cx="295270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 smtClean="0">
                <a:latin typeface="Century Gothic" panose="020B0502020202020204" pitchFamily="34" charset="0"/>
              </a:rPr>
              <a:t>Q2.</a:t>
            </a:r>
            <a:r>
              <a:rPr lang="en-US" sz="1400" b="1" dirty="0">
                <a:latin typeface="Century Gothic" panose="020B0502020202020204" pitchFamily="34" charset="0"/>
              </a:rPr>
              <a:t> </a:t>
            </a:r>
            <a:r>
              <a:rPr lang="en-US" sz="1400" dirty="0">
                <a:latin typeface="Century Gothic" panose="020B0502020202020204" pitchFamily="34" charset="0"/>
              </a:rPr>
              <a:t>The total power input to the leaf blower is 750 W.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The useful power output of the leaf blower is 360 W.</a:t>
            </a:r>
          </a:p>
          <a:p>
            <a:r>
              <a:rPr lang="en-US" sz="1400" dirty="0">
                <a:latin typeface="Century Gothic" panose="020B0502020202020204" pitchFamily="34" charset="0"/>
              </a:rPr>
              <a:t>Calculate the efficiency of the leaf blower.</a:t>
            </a:r>
            <a:r>
              <a:rPr lang="en-GB" sz="1400" dirty="0" smtClean="0">
                <a:latin typeface="Century Gothic" panose="020B0502020202020204" pitchFamily="34" charset="0"/>
              </a:rPr>
              <a:t> </a:t>
            </a: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626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54BB384403743940092F72ED5B2A9" ma:contentTypeVersion="17" ma:contentTypeDescription="Create a new document." ma:contentTypeScope="" ma:versionID="52c50464867e4bece49ae4850a3b9624">
  <xsd:schema xmlns:xsd="http://www.w3.org/2001/XMLSchema" xmlns:xs="http://www.w3.org/2001/XMLSchema" xmlns:p="http://schemas.microsoft.com/office/2006/metadata/properties" xmlns:ns2="c1b52ac7-d377-4d0c-ba18-3bd84841ac02" xmlns:ns3="1ce2b004-633a-4215-9b6f-e0c5ea72e044" targetNamespace="http://schemas.microsoft.com/office/2006/metadata/properties" ma:root="true" ma:fieldsID="cd222c7cd1eca1282d6778acc5957887" ns2:_="" ns3:_="">
    <xsd:import namespace="c1b52ac7-d377-4d0c-ba18-3bd84841ac02"/>
    <xsd:import namespace="1ce2b004-633a-4215-9b6f-e0c5ea72e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b52ac7-d377-4d0c-ba18-3bd84841ac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1f1963f-ccb5-4819-9e21-bf4988d6d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e2b004-633a-4215-9b6f-e0c5ea72e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4ea1bc9a-7093-4cff-b5f4-fbe86cd39ce9}" ma:internalName="TaxCatchAll" ma:showField="CatchAllData" ma:web="1ce2b004-633a-4215-9b6f-e0c5ea72e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1b52ac7-d377-4d0c-ba18-3bd84841ac02">
      <Terms xmlns="http://schemas.microsoft.com/office/infopath/2007/PartnerControls"/>
    </lcf76f155ced4ddcb4097134ff3c332f>
    <TaxCatchAll xmlns="1ce2b004-633a-4215-9b6f-e0c5ea72e044" xsi:nil="true"/>
  </documentManagement>
</p:properties>
</file>

<file path=customXml/itemProps1.xml><?xml version="1.0" encoding="utf-8"?>
<ds:datastoreItem xmlns:ds="http://schemas.openxmlformats.org/officeDocument/2006/customXml" ds:itemID="{A0F8AA0F-B853-4C09-B976-0F5B4AFA76D5}"/>
</file>

<file path=customXml/itemProps2.xml><?xml version="1.0" encoding="utf-8"?>
<ds:datastoreItem xmlns:ds="http://schemas.openxmlformats.org/officeDocument/2006/customXml" ds:itemID="{E84A8740-4CF4-40A7-9CAB-CB8578FEC26E}"/>
</file>

<file path=customXml/itemProps3.xml><?xml version="1.0" encoding="utf-8"?>
<ds:datastoreItem xmlns:ds="http://schemas.openxmlformats.org/officeDocument/2006/customXml" ds:itemID="{1ADCC07B-7B3C-46A7-BEAB-449E708EB0D4}"/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294</Words>
  <Application>Microsoft Office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thebiltons3@outlook.com</dc:creator>
  <cp:lastModifiedBy>JGuest</cp:lastModifiedBy>
  <cp:revision>10</cp:revision>
  <dcterms:created xsi:type="dcterms:W3CDTF">2019-06-16T19:09:48Z</dcterms:created>
  <dcterms:modified xsi:type="dcterms:W3CDTF">2020-01-06T13:00:26Z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0x0101005C454BB384403743940092F72ED5B2A9</vt:lpwstr>
  </property>
</Properties>
</file>