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0"/>
  </p:notesMasterIdLst>
  <p:sldIdLst>
    <p:sldId id="256" r:id="rId3"/>
    <p:sldId id="328" r:id="rId4"/>
    <p:sldId id="32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78" r:id="rId27"/>
    <p:sldId id="279" r:id="rId28"/>
    <p:sldId id="280" r:id="rId29"/>
    <p:sldId id="282" r:id="rId30"/>
    <p:sldId id="285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321" r:id="rId42"/>
    <p:sldId id="322" r:id="rId43"/>
    <p:sldId id="323" r:id="rId44"/>
    <p:sldId id="324" r:id="rId45"/>
    <p:sldId id="325" r:id="rId46"/>
    <p:sldId id="326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2" r:id="rId59"/>
    <p:sldId id="310" r:id="rId60"/>
    <p:sldId id="311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ustomXml" Target="../customXml/item2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CF47DE9-36C6-41EB-9CED-0137E2E3490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275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275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48D9FCFB-0E7A-41F1-825B-920293107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1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8FD-EB47-4F79-A1C4-5BFDA8980A6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7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47C18-D0CC-4CC5-8C27-6D60215B185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1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47C18-D0CC-4CC5-8C27-6D60215B185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2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4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4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2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7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0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3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4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3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9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5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1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3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9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1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2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6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3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8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2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0ECFE-4226-41AD-9B45-F754AA6A5B9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8FEF-9260-4E5F-97B6-51EB3A87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8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F5B34-3A6F-4CB8-AD61-A0F2A6D570D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23FA-C8EF-4601-98CD-2264C1D02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upload.wikimedia.org/wikipedia/en/e/e4/Green_tick.png&amp;imgrefurl=http://en.wikipedia.org/wiki/File:Green_tick.png&amp;usg=__h1Fu62wKWPSh_OGSoWo_QEhwlu4=&amp;h=491&amp;w=500&amp;sz=17&amp;hl=en&amp;start=2&amp;zoom=1&amp;tbnid=TWIm23Pal5yO_M:&amp;tbnh=128&amp;tbnw=130&amp;ei=YtDpT4SvB-Ol0AX-xdCpAQ&amp;prev=/search?q=green+tick&amp;um=1&amp;hl=en&amp;safe=vss&amp;gbv=2&amp;sout=1&amp;tbm=isch&amp;um=1&amp;itbs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.uk/imgres?imgurl=http://www.clker.com/cliparts/a/6/e/8/119498563188281957tasto_8_architetto_franc_01.svg.med.png&amp;imgrefurl=http://www.clker.com/clipart-3592.html&amp;usg=__Gid0D-wWqQvOJ41RwxVSFydYJCA=&amp;h=300&amp;w=300&amp;sz=32&amp;hl=en&amp;start=2&amp;zoom=1&amp;tbnid=OlScNtakhT30-M:&amp;tbnh=116&amp;tbnw=116&amp;ei=LdDpT7-6HeKN0wWdzb2qAQ&amp;prev=/search?q=wrong+cross&amp;um=1&amp;hl=en&amp;safe=vss&amp;gbv=2&amp;sout=1&amp;tbm=isch&amp;um=1&amp;itbs=1" TargetMode="Externa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.uk/url?sa=i&amp;rct=j&amp;q=&amp;esrc=s&amp;source=images&amp;cd=&amp;cad=rja&amp;uact=8&amp;ved=0ahUKEwjS9q27narNAhVJBcAKHTn6BpEQjRwIBw&amp;url=http://www.thesearchnerds.co.uk/wp-content/uploads/2012/05/&amp;bvm=bv.124272578,d.ZGg&amp;psig=AFQjCNH-Ev-EqfLeSwQKFwZzyQ9mWR6lBw&amp;ust=146608689981128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SB1 Revision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5659416" cy="930101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LO</a:t>
            </a:r>
            <a:r>
              <a:rPr lang="en-GB" dirty="0">
                <a:latin typeface="Comic Sans MS" panose="030F0702030302020204" pitchFamily="66" charset="0"/>
              </a:rPr>
              <a:t>: Revise the SB1 topic ‘ Key Concepts in Biology’.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8066" y="151180"/>
            <a:ext cx="2655518" cy="6555641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SB1a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Microscopes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SB1b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Plant and Animal Cells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SB1c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Specialised Cells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SB1d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Inside Bacteria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SB1e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Enzymes and Nutrition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SB1f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Testing Foods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SB1g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Enzyme Action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SB1h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Enzyme Activity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SB1i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Transporting Substances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5091846"/>
            <a:ext cx="3154210" cy="1586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SB1 Revision DO NOW starter.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4479314"/>
            <a:ext cx="23134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2050" name="Picture 2" descr="Image result for students wor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23"/>
          <a:stretch/>
        </p:blipFill>
        <p:spPr bwMode="auto">
          <a:xfrm>
            <a:off x="3927905" y="4754598"/>
            <a:ext cx="2247824" cy="19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4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7384"/>
            <a:ext cx="8939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Decide whether the statements are </a:t>
            </a:r>
            <a:r>
              <a:rPr lang="en-GB" sz="3200" b="1" dirty="0">
                <a:solidFill>
                  <a:srgbClr val="00CC00"/>
                </a:solidFill>
                <a:latin typeface="Comic Sans MS" panose="030F0702030302020204" pitchFamily="66" charset="0"/>
              </a:rPr>
              <a:t>true</a:t>
            </a:r>
            <a:r>
              <a:rPr lang="en-GB" sz="3200" dirty="0">
                <a:latin typeface="Comic Sans MS" panose="030F0702030302020204" pitchFamily="66" charset="0"/>
              </a:rPr>
              <a:t> or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Hexagon 3"/>
          <p:cNvSpPr/>
          <p:nvPr/>
        </p:nvSpPr>
        <p:spPr>
          <a:xfrm>
            <a:off x="7053620" y="3885278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Magnification</a:t>
            </a:r>
            <a:r>
              <a:rPr lang="en-GB" dirty="0">
                <a:latin typeface="Comic Sans MS" panose="030F0702030302020204" pitchFamily="66" charset="0"/>
              </a:rPr>
              <a:t> is reducing the size of an image/ specimen.</a:t>
            </a:r>
          </a:p>
        </p:txBody>
      </p:sp>
      <p:sp>
        <p:nvSpPr>
          <p:cNvPr id="5" name="Hexagon 4"/>
          <p:cNvSpPr/>
          <p:nvPr/>
        </p:nvSpPr>
        <p:spPr>
          <a:xfrm>
            <a:off x="3453220" y="1907720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Electron microscopes have a greater resolution than light.</a:t>
            </a:r>
          </a:p>
        </p:txBody>
      </p:sp>
      <p:sp>
        <p:nvSpPr>
          <p:cNvPr id="7" name="Hexagon 6"/>
          <p:cNvSpPr/>
          <p:nvPr/>
        </p:nvSpPr>
        <p:spPr>
          <a:xfrm>
            <a:off x="5253420" y="920268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The greater the resolution the sharper the image will appear.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7053620" y="1907720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Microscopes have had no impact on the study of science.</a:t>
            </a:r>
          </a:p>
        </p:txBody>
      </p:sp>
      <p:sp>
        <p:nvSpPr>
          <p:cNvPr id="10" name="Hexagon 9"/>
          <p:cNvSpPr/>
          <p:nvPr/>
        </p:nvSpPr>
        <p:spPr>
          <a:xfrm>
            <a:off x="1653020" y="2895173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millimetre is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1000</a:t>
            </a:r>
            <a:r>
              <a:rPr lang="en-GB" dirty="0">
                <a:latin typeface="Comic Sans MS" panose="030F0702030302020204" pitchFamily="66" charset="0"/>
              </a:rPr>
              <a:t> micrometres</a:t>
            </a:r>
          </a:p>
        </p:txBody>
      </p:sp>
      <p:sp>
        <p:nvSpPr>
          <p:cNvPr id="11" name="Hexagon 10"/>
          <p:cNvSpPr/>
          <p:nvPr/>
        </p:nvSpPr>
        <p:spPr>
          <a:xfrm>
            <a:off x="5253420" y="2895173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Image size = </a:t>
            </a:r>
            <a:r>
              <a:rPr lang="en-GB" sz="1600" dirty="0">
                <a:latin typeface="Comic Sans MS" panose="030F0702030302020204" pitchFamily="66" charset="0"/>
              </a:rPr>
              <a:t>magnification</a:t>
            </a:r>
            <a:r>
              <a:rPr lang="en-GB" dirty="0">
                <a:latin typeface="Comic Sans MS" panose="030F0702030302020204" pitchFamily="66" charset="0"/>
              </a:rPr>
              <a:t> x actual size</a:t>
            </a:r>
          </a:p>
        </p:txBody>
      </p:sp>
      <p:sp>
        <p:nvSpPr>
          <p:cNvPr id="13" name="Hexagon 12"/>
          <p:cNvSpPr/>
          <p:nvPr/>
        </p:nvSpPr>
        <p:spPr>
          <a:xfrm>
            <a:off x="3453220" y="3885278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Microscopes have one lens that magnifies.</a:t>
            </a:r>
          </a:p>
        </p:txBody>
      </p:sp>
      <p:sp>
        <p:nvSpPr>
          <p:cNvPr id="14" name="Hexagon 13"/>
          <p:cNvSpPr/>
          <p:nvPr/>
        </p:nvSpPr>
        <p:spPr>
          <a:xfrm>
            <a:off x="5253420" y="4872087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nanometre is smaller than a picometre.</a:t>
            </a:r>
          </a:p>
        </p:txBody>
      </p:sp>
      <p:sp>
        <p:nvSpPr>
          <p:cNvPr id="15" name="Hexagon 14"/>
          <p:cNvSpPr/>
          <p:nvPr/>
        </p:nvSpPr>
        <p:spPr>
          <a:xfrm>
            <a:off x="1653020" y="4870078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Magnification</a:t>
            </a:r>
            <a:r>
              <a:rPr lang="en-GB" dirty="0">
                <a:latin typeface="Comic Sans MS" panose="030F0702030302020204" pitchFamily="66" charset="0"/>
              </a:rPr>
              <a:t> and resolution are the same thing.</a:t>
            </a:r>
          </a:p>
        </p:txBody>
      </p:sp>
      <p:sp>
        <p:nvSpPr>
          <p:cNvPr id="16" name="Hexagon 15"/>
          <p:cNvSpPr/>
          <p:nvPr/>
        </p:nvSpPr>
        <p:spPr>
          <a:xfrm>
            <a:off x="1653020" y="920268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The maximum magnification of a light microscope is x5000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-164928" y="1932997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5nm = 0.05µm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-164928" y="3907902"/>
            <a:ext cx="2232248" cy="192435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Eyepiece magnification of x10 and objective of x40, will mean x400 total magnification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cell with a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nucleus</a:t>
            </a:r>
            <a:r>
              <a:rPr lang="en-GB" dirty="0">
                <a:latin typeface="Comic Sans MS" panose="030F0702030302020204" pitchFamily="66" charset="0"/>
              </a:rPr>
              <a:t> is described as…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  6,15,24,4,22,5,23,20,14,12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2492896"/>
            <a:ext cx="590465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EUKARYOTIC</a:t>
            </a:r>
            <a:endParaRPr lang="en-GB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2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3859322">
            <a:off x="5500282" y="2749681"/>
            <a:ext cx="2618325" cy="3921867"/>
            <a:chOff x="4105988" y="1556792"/>
            <a:chExt cx="3816424" cy="4968552"/>
          </a:xfrm>
        </p:grpSpPr>
        <p:sp>
          <p:nvSpPr>
            <p:cNvPr id="5" name="Rectangle: Rounded Corners 5"/>
            <p:cNvSpPr/>
            <p:nvPr/>
          </p:nvSpPr>
          <p:spPr>
            <a:xfrm>
              <a:off x="4105988" y="1556792"/>
              <a:ext cx="3816424" cy="4968552"/>
            </a:xfrm>
            <a:prstGeom prst="roundRect">
              <a:avLst>
                <a:gd name="adj" fmla="val 130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6"/>
            <p:cNvSpPr/>
            <p:nvPr/>
          </p:nvSpPr>
          <p:spPr>
            <a:xfrm>
              <a:off x="4358016" y="1772816"/>
              <a:ext cx="3312368" cy="4536504"/>
            </a:xfrm>
            <a:prstGeom prst="roundRect">
              <a:avLst>
                <a:gd name="adj" fmla="val 1309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11"/>
            <p:cNvSpPr/>
            <p:nvPr/>
          </p:nvSpPr>
          <p:spPr>
            <a:xfrm>
              <a:off x="5076056" y="2276872"/>
              <a:ext cx="2151430" cy="3662288"/>
            </a:xfrm>
            <a:custGeom>
              <a:avLst/>
              <a:gdLst>
                <a:gd name="connsiteX0" fmla="*/ 0 w 2232248"/>
                <a:gd name="connsiteY0" fmla="*/ 1728192 h 3456384"/>
                <a:gd name="connsiteX1" fmla="*/ 1116124 w 2232248"/>
                <a:gd name="connsiteY1" fmla="*/ 0 h 3456384"/>
                <a:gd name="connsiteX2" fmla="*/ 2232248 w 2232248"/>
                <a:gd name="connsiteY2" fmla="*/ 1728192 h 3456384"/>
                <a:gd name="connsiteX3" fmla="*/ 1116124 w 2232248"/>
                <a:gd name="connsiteY3" fmla="*/ 3456384 h 3456384"/>
                <a:gd name="connsiteX4" fmla="*/ 0 w 2232248"/>
                <a:gd name="connsiteY4" fmla="*/ 1728192 h 3456384"/>
                <a:gd name="connsiteX0" fmla="*/ 0 w 2268748"/>
                <a:gd name="connsiteY0" fmla="*/ 1753364 h 3481556"/>
                <a:gd name="connsiteX1" fmla="*/ 1116124 w 2268748"/>
                <a:gd name="connsiteY1" fmla="*/ 25172 h 3481556"/>
                <a:gd name="connsiteX2" fmla="*/ 1897943 w 2268748"/>
                <a:gd name="connsiteY2" fmla="*/ 794956 h 3481556"/>
                <a:gd name="connsiteX3" fmla="*/ 2232248 w 2268748"/>
                <a:gd name="connsiteY3" fmla="*/ 1753364 h 3481556"/>
                <a:gd name="connsiteX4" fmla="*/ 1116124 w 2268748"/>
                <a:gd name="connsiteY4" fmla="*/ 3481556 h 3481556"/>
                <a:gd name="connsiteX5" fmla="*/ 0 w 2268748"/>
                <a:gd name="connsiteY5" fmla="*/ 1753364 h 3481556"/>
                <a:gd name="connsiteX0" fmla="*/ 2389 w 2271137"/>
                <a:gd name="connsiteY0" fmla="*/ 1734740 h 3462932"/>
                <a:gd name="connsiteX1" fmla="*/ 830289 w 2271137"/>
                <a:gd name="connsiteY1" fmla="*/ 1214077 h 3462932"/>
                <a:gd name="connsiteX2" fmla="*/ 1118513 w 2271137"/>
                <a:gd name="connsiteY2" fmla="*/ 6548 h 3462932"/>
                <a:gd name="connsiteX3" fmla="*/ 1900332 w 2271137"/>
                <a:gd name="connsiteY3" fmla="*/ 776332 h 3462932"/>
                <a:gd name="connsiteX4" fmla="*/ 2234637 w 2271137"/>
                <a:gd name="connsiteY4" fmla="*/ 1734740 h 3462932"/>
                <a:gd name="connsiteX5" fmla="*/ 1118513 w 2271137"/>
                <a:gd name="connsiteY5" fmla="*/ 3462932 h 3462932"/>
                <a:gd name="connsiteX6" fmla="*/ 2389 w 2271137"/>
                <a:gd name="connsiteY6" fmla="*/ 1734740 h 3462932"/>
                <a:gd name="connsiteX0" fmla="*/ 3387 w 2058127"/>
                <a:gd name="connsiteY0" fmla="*/ 2201667 h 3467379"/>
                <a:gd name="connsiteX1" fmla="*/ 617279 w 2058127"/>
                <a:gd name="connsiteY1" fmla="*/ 1214077 h 3467379"/>
                <a:gd name="connsiteX2" fmla="*/ 905503 w 2058127"/>
                <a:gd name="connsiteY2" fmla="*/ 6548 h 3467379"/>
                <a:gd name="connsiteX3" fmla="*/ 1687322 w 2058127"/>
                <a:gd name="connsiteY3" fmla="*/ 776332 h 3467379"/>
                <a:gd name="connsiteX4" fmla="*/ 2021627 w 2058127"/>
                <a:gd name="connsiteY4" fmla="*/ 1734740 h 3467379"/>
                <a:gd name="connsiteX5" fmla="*/ 905503 w 2058127"/>
                <a:gd name="connsiteY5" fmla="*/ 3462932 h 3467379"/>
                <a:gd name="connsiteX6" fmla="*/ 3387 w 2058127"/>
                <a:gd name="connsiteY6" fmla="*/ 2201667 h 3467379"/>
                <a:gd name="connsiteX0" fmla="*/ 297417 w 2352157"/>
                <a:gd name="connsiteY0" fmla="*/ 2201667 h 3602578"/>
                <a:gd name="connsiteX1" fmla="*/ 911309 w 2352157"/>
                <a:gd name="connsiteY1" fmla="*/ 1214077 h 3602578"/>
                <a:gd name="connsiteX2" fmla="*/ 1199533 w 2352157"/>
                <a:gd name="connsiteY2" fmla="*/ 6548 h 3602578"/>
                <a:gd name="connsiteX3" fmla="*/ 1981352 w 2352157"/>
                <a:gd name="connsiteY3" fmla="*/ 776332 h 3602578"/>
                <a:gd name="connsiteX4" fmla="*/ 2315657 w 2352157"/>
                <a:gd name="connsiteY4" fmla="*/ 1734740 h 3602578"/>
                <a:gd name="connsiteX5" fmla="*/ 1199533 w 2352157"/>
                <a:gd name="connsiteY5" fmla="*/ 3462932 h 3602578"/>
                <a:gd name="connsiteX6" fmla="*/ 45549 w 2352157"/>
                <a:gd name="connsiteY6" fmla="*/ 3354162 h 3602578"/>
                <a:gd name="connsiteX7" fmla="*/ 297417 w 2352157"/>
                <a:gd name="connsiteY7" fmla="*/ 2201667 h 3602578"/>
                <a:gd name="connsiteX0" fmla="*/ 297417 w 2166820"/>
                <a:gd name="connsiteY0" fmla="*/ 2201667 h 3559171"/>
                <a:gd name="connsiteX1" fmla="*/ 911309 w 2166820"/>
                <a:gd name="connsiteY1" fmla="*/ 1214077 h 3559171"/>
                <a:gd name="connsiteX2" fmla="*/ 1199533 w 2166820"/>
                <a:gd name="connsiteY2" fmla="*/ 6548 h 3559171"/>
                <a:gd name="connsiteX3" fmla="*/ 1981352 w 2166820"/>
                <a:gd name="connsiteY3" fmla="*/ 776332 h 3559171"/>
                <a:gd name="connsiteX4" fmla="*/ 2091921 w 2166820"/>
                <a:gd name="connsiteY4" fmla="*/ 2328127 h 3559171"/>
                <a:gd name="connsiteX5" fmla="*/ 1199533 w 2166820"/>
                <a:gd name="connsiteY5" fmla="*/ 3462932 h 3559171"/>
                <a:gd name="connsiteX6" fmla="*/ 45549 w 2166820"/>
                <a:gd name="connsiteY6" fmla="*/ 3354162 h 3559171"/>
                <a:gd name="connsiteX7" fmla="*/ 297417 w 2166820"/>
                <a:gd name="connsiteY7" fmla="*/ 2201667 h 3559171"/>
                <a:gd name="connsiteX0" fmla="*/ 297417 w 2166820"/>
                <a:gd name="connsiteY0" fmla="*/ 2201667 h 3559171"/>
                <a:gd name="connsiteX1" fmla="*/ 911309 w 2166820"/>
                <a:gd name="connsiteY1" fmla="*/ 1214077 h 3559171"/>
                <a:gd name="connsiteX2" fmla="*/ 1199533 w 2166820"/>
                <a:gd name="connsiteY2" fmla="*/ 6548 h 3559171"/>
                <a:gd name="connsiteX3" fmla="*/ 1981352 w 2166820"/>
                <a:gd name="connsiteY3" fmla="*/ 776332 h 3559171"/>
                <a:gd name="connsiteX4" fmla="*/ 2091921 w 2166820"/>
                <a:gd name="connsiteY4" fmla="*/ 2328127 h 3559171"/>
                <a:gd name="connsiteX5" fmla="*/ 1199533 w 2166820"/>
                <a:gd name="connsiteY5" fmla="*/ 3462932 h 3559171"/>
                <a:gd name="connsiteX6" fmla="*/ 45549 w 2166820"/>
                <a:gd name="connsiteY6" fmla="*/ 3354162 h 3559171"/>
                <a:gd name="connsiteX7" fmla="*/ 297417 w 2166820"/>
                <a:gd name="connsiteY7" fmla="*/ 2201667 h 3559171"/>
                <a:gd name="connsiteX0" fmla="*/ 295089 w 2164492"/>
                <a:gd name="connsiteY0" fmla="*/ 2198443 h 3555947"/>
                <a:gd name="connsiteX1" fmla="*/ 772794 w 2164492"/>
                <a:gd name="connsiteY1" fmla="*/ 1074666 h 3555947"/>
                <a:gd name="connsiteX2" fmla="*/ 1197205 w 2164492"/>
                <a:gd name="connsiteY2" fmla="*/ 3324 h 3555947"/>
                <a:gd name="connsiteX3" fmla="*/ 1979024 w 2164492"/>
                <a:gd name="connsiteY3" fmla="*/ 773108 h 3555947"/>
                <a:gd name="connsiteX4" fmla="*/ 2089593 w 2164492"/>
                <a:gd name="connsiteY4" fmla="*/ 2324903 h 3555947"/>
                <a:gd name="connsiteX5" fmla="*/ 1197205 w 2164492"/>
                <a:gd name="connsiteY5" fmla="*/ 3459708 h 3555947"/>
                <a:gd name="connsiteX6" fmla="*/ 43221 w 2164492"/>
                <a:gd name="connsiteY6" fmla="*/ 3350938 h 3555947"/>
                <a:gd name="connsiteX7" fmla="*/ 295089 w 2164492"/>
                <a:gd name="connsiteY7" fmla="*/ 2198443 h 3555947"/>
                <a:gd name="connsiteX0" fmla="*/ 295089 w 2145324"/>
                <a:gd name="connsiteY0" fmla="*/ 2362113 h 3719617"/>
                <a:gd name="connsiteX1" fmla="*/ 772794 w 2145324"/>
                <a:gd name="connsiteY1" fmla="*/ 1238336 h 3719617"/>
                <a:gd name="connsiteX2" fmla="*/ 1197205 w 2145324"/>
                <a:gd name="connsiteY2" fmla="*/ 166994 h 3719617"/>
                <a:gd name="connsiteX3" fmla="*/ 1735833 w 2145324"/>
                <a:gd name="connsiteY3" fmla="*/ 80744 h 3719617"/>
                <a:gd name="connsiteX4" fmla="*/ 1979024 w 2145324"/>
                <a:gd name="connsiteY4" fmla="*/ 936778 h 3719617"/>
                <a:gd name="connsiteX5" fmla="*/ 2089593 w 2145324"/>
                <a:gd name="connsiteY5" fmla="*/ 2488573 h 3719617"/>
                <a:gd name="connsiteX6" fmla="*/ 1197205 w 2145324"/>
                <a:gd name="connsiteY6" fmla="*/ 3623378 h 3719617"/>
                <a:gd name="connsiteX7" fmla="*/ 43221 w 2145324"/>
                <a:gd name="connsiteY7" fmla="*/ 3514608 h 3719617"/>
                <a:gd name="connsiteX8" fmla="*/ 295089 w 2145324"/>
                <a:gd name="connsiteY8" fmla="*/ 2362113 h 3719617"/>
                <a:gd name="connsiteX0" fmla="*/ 299587 w 2149822"/>
                <a:gd name="connsiteY0" fmla="*/ 2355034 h 3712538"/>
                <a:gd name="connsiteX1" fmla="*/ 1030211 w 2149822"/>
                <a:gd name="connsiteY1" fmla="*/ 1085342 h 3712538"/>
                <a:gd name="connsiteX2" fmla="*/ 1201703 w 2149822"/>
                <a:gd name="connsiteY2" fmla="*/ 159915 h 3712538"/>
                <a:gd name="connsiteX3" fmla="*/ 1740331 w 2149822"/>
                <a:gd name="connsiteY3" fmla="*/ 73665 h 3712538"/>
                <a:gd name="connsiteX4" fmla="*/ 1983522 w 2149822"/>
                <a:gd name="connsiteY4" fmla="*/ 929699 h 3712538"/>
                <a:gd name="connsiteX5" fmla="*/ 2094091 w 2149822"/>
                <a:gd name="connsiteY5" fmla="*/ 2481494 h 3712538"/>
                <a:gd name="connsiteX6" fmla="*/ 1201703 w 2149822"/>
                <a:gd name="connsiteY6" fmla="*/ 3616299 h 3712538"/>
                <a:gd name="connsiteX7" fmla="*/ 47719 w 2149822"/>
                <a:gd name="connsiteY7" fmla="*/ 3507529 h 3712538"/>
                <a:gd name="connsiteX8" fmla="*/ 299587 w 2149822"/>
                <a:gd name="connsiteY8" fmla="*/ 2355034 h 3712538"/>
                <a:gd name="connsiteX0" fmla="*/ 132401 w 2206373"/>
                <a:gd name="connsiteY0" fmla="*/ 1965928 h 3712538"/>
                <a:gd name="connsiteX1" fmla="*/ 1086762 w 2206373"/>
                <a:gd name="connsiteY1" fmla="*/ 1085342 h 3712538"/>
                <a:gd name="connsiteX2" fmla="*/ 1258254 w 2206373"/>
                <a:gd name="connsiteY2" fmla="*/ 159915 h 3712538"/>
                <a:gd name="connsiteX3" fmla="*/ 1796882 w 2206373"/>
                <a:gd name="connsiteY3" fmla="*/ 73665 h 3712538"/>
                <a:gd name="connsiteX4" fmla="*/ 2040073 w 2206373"/>
                <a:gd name="connsiteY4" fmla="*/ 929699 h 3712538"/>
                <a:gd name="connsiteX5" fmla="*/ 2150642 w 2206373"/>
                <a:gd name="connsiteY5" fmla="*/ 2481494 h 3712538"/>
                <a:gd name="connsiteX6" fmla="*/ 1258254 w 2206373"/>
                <a:gd name="connsiteY6" fmla="*/ 3616299 h 3712538"/>
                <a:gd name="connsiteX7" fmla="*/ 104270 w 2206373"/>
                <a:gd name="connsiteY7" fmla="*/ 3507529 h 3712538"/>
                <a:gd name="connsiteX8" fmla="*/ 132401 w 2206373"/>
                <a:gd name="connsiteY8" fmla="*/ 1965928 h 3712538"/>
                <a:gd name="connsiteX0" fmla="*/ 132401 w 2151430"/>
                <a:gd name="connsiteY0" fmla="*/ 1965928 h 3662288"/>
                <a:gd name="connsiteX1" fmla="*/ 1086762 w 2151430"/>
                <a:gd name="connsiteY1" fmla="*/ 1085342 h 3662288"/>
                <a:gd name="connsiteX2" fmla="*/ 1258254 w 2151430"/>
                <a:gd name="connsiteY2" fmla="*/ 159915 h 3662288"/>
                <a:gd name="connsiteX3" fmla="*/ 1796882 w 2151430"/>
                <a:gd name="connsiteY3" fmla="*/ 73665 h 3662288"/>
                <a:gd name="connsiteX4" fmla="*/ 2040073 w 2151430"/>
                <a:gd name="connsiteY4" fmla="*/ 929699 h 3662288"/>
                <a:gd name="connsiteX5" fmla="*/ 2150642 w 2151430"/>
                <a:gd name="connsiteY5" fmla="*/ 2481494 h 3662288"/>
                <a:gd name="connsiteX6" fmla="*/ 1863490 w 2151430"/>
                <a:gd name="connsiteY6" fmla="*/ 3184869 h 3662288"/>
                <a:gd name="connsiteX7" fmla="*/ 1258254 w 2151430"/>
                <a:gd name="connsiteY7" fmla="*/ 3616299 h 3662288"/>
                <a:gd name="connsiteX8" fmla="*/ 104270 w 2151430"/>
                <a:gd name="connsiteY8" fmla="*/ 3507529 h 3662288"/>
                <a:gd name="connsiteX9" fmla="*/ 132401 w 2151430"/>
                <a:gd name="connsiteY9" fmla="*/ 1965928 h 366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430" h="3662288">
                  <a:moveTo>
                    <a:pt x="132401" y="1965928"/>
                  </a:moveTo>
                  <a:cubicBezTo>
                    <a:pt x="296150" y="1562230"/>
                    <a:pt x="900741" y="1373374"/>
                    <a:pt x="1086762" y="1085342"/>
                  </a:cubicBezTo>
                  <a:cubicBezTo>
                    <a:pt x="1272783" y="797310"/>
                    <a:pt x="1139901" y="328528"/>
                    <a:pt x="1258254" y="159915"/>
                  </a:cubicBezTo>
                  <a:cubicBezTo>
                    <a:pt x="1376607" y="-8698"/>
                    <a:pt x="1666579" y="-54632"/>
                    <a:pt x="1796882" y="73665"/>
                  </a:cubicBezTo>
                  <a:cubicBezTo>
                    <a:pt x="1927185" y="201962"/>
                    <a:pt x="1942203" y="564062"/>
                    <a:pt x="2040073" y="929699"/>
                  </a:cubicBezTo>
                  <a:cubicBezTo>
                    <a:pt x="2137943" y="1295336"/>
                    <a:pt x="2155753" y="2084556"/>
                    <a:pt x="2150642" y="2481494"/>
                  </a:cubicBezTo>
                  <a:cubicBezTo>
                    <a:pt x="2145531" y="2878432"/>
                    <a:pt x="2012221" y="2995735"/>
                    <a:pt x="1863490" y="3184869"/>
                  </a:cubicBezTo>
                  <a:cubicBezTo>
                    <a:pt x="1714759" y="3374003"/>
                    <a:pt x="1551457" y="3562522"/>
                    <a:pt x="1258254" y="3616299"/>
                  </a:cubicBezTo>
                  <a:cubicBezTo>
                    <a:pt x="965051" y="3670076"/>
                    <a:pt x="254623" y="3717740"/>
                    <a:pt x="104270" y="3507529"/>
                  </a:cubicBezTo>
                  <a:cubicBezTo>
                    <a:pt x="-46083" y="3297318"/>
                    <a:pt x="-31348" y="2369626"/>
                    <a:pt x="132401" y="196592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932040" y="2276872"/>
              <a:ext cx="792088" cy="86409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 rot="20546792">
              <a:off x="4716016" y="3251888"/>
              <a:ext cx="216024" cy="50405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 rot="4429148">
              <a:off x="6212790" y="5816915"/>
              <a:ext cx="216024" cy="50405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rot="21306511">
              <a:off x="4771844" y="5556595"/>
              <a:ext cx="216024" cy="50405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rot="2214928">
              <a:off x="4609024" y="4321488"/>
              <a:ext cx="216024" cy="50405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 rot="21192756">
              <a:off x="7273723" y="2955528"/>
              <a:ext cx="216024" cy="50405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 rot="790034">
              <a:off x="5906187" y="1942535"/>
              <a:ext cx="216024" cy="50405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 rot="20546792">
              <a:off x="7249321" y="5416717"/>
              <a:ext cx="216024" cy="50405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 rot="2402537">
              <a:off x="4702102" y="1934764"/>
              <a:ext cx="215286" cy="50405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28056" y="250563"/>
            <a:ext cx="238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nucleus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2730" y="1268760"/>
            <a:ext cx="238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Cell membrane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0286" y="2344498"/>
            <a:ext cx="238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cytoplasm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3426" y="4990702"/>
            <a:ext cx="238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Cell wall</a:t>
            </a:r>
            <a:endParaRPr lang="en-GB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5855" y="5834753"/>
            <a:ext cx="238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chloroplasts</a:t>
            </a:r>
            <a:endParaRPr lang="en-GB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8693" y="6408801"/>
            <a:ext cx="238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vacuole</a:t>
            </a:r>
            <a:endParaRPr lang="en-GB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endCxn id="8" idx="2"/>
          </p:cNvCxnSpPr>
          <p:nvPr/>
        </p:nvCxnSpPr>
        <p:spPr>
          <a:xfrm flipH="1">
            <a:off x="7435409" y="712228"/>
            <a:ext cx="542827" cy="2873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</p:cNvCxnSpPr>
          <p:nvPr/>
        </p:nvCxnSpPr>
        <p:spPr>
          <a:xfrm>
            <a:off x="5331502" y="2806163"/>
            <a:ext cx="951578" cy="99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77071" y="4826881"/>
            <a:ext cx="1436346" cy="39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5"/>
          </p:cNvCxnSpPr>
          <p:nvPr/>
        </p:nvCxnSpPr>
        <p:spPr>
          <a:xfrm flipV="1">
            <a:off x="4095244" y="5542953"/>
            <a:ext cx="1236258" cy="45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7" idx="6"/>
          </p:cNvCxnSpPr>
          <p:nvPr/>
        </p:nvCxnSpPr>
        <p:spPr>
          <a:xfrm flipV="1">
            <a:off x="4512781" y="5768682"/>
            <a:ext cx="1561105" cy="854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459728" y="4719314"/>
            <a:ext cx="144016" cy="1075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516455" y="5828281"/>
            <a:ext cx="144016" cy="1075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893241" y="5589240"/>
            <a:ext cx="144016" cy="1075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995097" y="4099244"/>
            <a:ext cx="144016" cy="1075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321056" y="3994541"/>
            <a:ext cx="238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ribosomes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734">
            <a:off x="5388619" y="4200971"/>
            <a:ext cx="495610" cy="2719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581">
            <a:off x="7377717" y="4138321"/>
            <a:ext cx="495610" cy="27198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15722" y="3338998"/>
            <a:ext cx="238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mitochondria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642050" y="1730425"/>
            <a:ext cx="167394" cy="168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5" y="83650"/>
            <a:ext cx="37433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Arrow Connector 55"/>
          <p:cNvCxnSpPr>
            <a:stCxn id="17" idx="1"/>
          </p:cNvCxnSpPr>
          <p:nvPr/>
        </p:nvCxnSpPr>
        <p:spPr>
          <a:xfrm flipH="1">
            <a:off x="2699792" y="481396"/>
            <a:ext cx="4428264" cy="101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" idx="1"/>
          </p:cNvCxnSpPr>
          <p:nvPr/>
        </p:nvCxnSpPr>
        <p:spPr>
          <a:xfrm flipH="1">
            <a:off x="3909150" y="1499593"/>
            <a:ext cx="1193580" cy="23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1"/>
          </p:cNvCxnSpPr>
          <p:nvPr/>
        </p:nvCxnSpPr>
        <p:spPr>
          <a:xfrm flipH="1" flipV="1">
            <a:off x="3491880" y="2344498"/>
            <a:ext cx="648406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34" idx="0"/>
          </p:cNvCxnSpPr>
          <p:nvPr/>
        </p:nvCxnSpPr>
        <p:spPr>
          <a:xfrm>
            <a:off x="5102730" y="3600740"/>
            <a:ext cx="571055" cy="605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2949031" y="2622314"/>
            <a:ext cx="686865" cy="797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945044" y="4225373"/>
            <a:ext cx="1157686" cy="223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100066" y="4348639"/>
            <a:ext cx="144016" cy="1075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2321057" y="3173676"/>
            <a:ext cx="162711" cy="895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9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72283"/>
              </p:ext>
            </p:extLst>
          </p:nvPr>
        </p:nvGraphicFramePr>
        <p:xfrm>
          <a:off x="200417" y="487680"/>
          <a:ext cx="8743166" cy="588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718">
                  <a:extLst>
                    <a:ext uri="{9D8B030D-6E8A-4147-A177-3AD203B41FA5}">
                      <a16:colId xmlns:a16="http://schemas.microsoft.com/office/drawing/2014/main" val="971536317"/>
                    </a:ext>
                  </a:extLst>
                </a:gridCol>
                <a:gridCol w="6050448">
                  <a:extLst>
                    <a:ext uri="{9D8B030D-6E8A-4147-A177-3AD203B41FA5}">
                      <a16:colId xmlns:a16="http://schemas.microsoft.com/office/drawing/2014/main" val="998284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Nucleus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omic Sans MS" panose="030F0702030302020204" pitchFamily="66" charset="0"/>
                        </a:rPr>
                        <a:t>Controls what happens in the cell and contains</a:t>
                      </a:r>
                      <a:r>
                        <a:rPr lang="en-GB" sz="2600" baseline="0" dirty="0">
                          <a:latin typeface="Comic Sans MS" panose="030F0702030302020204" pitchFamily="66" charset="0"/>
                        </a:rPr>
                        <a:t> the genetic information.</a:t>
                      </a:r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2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Cytoplasm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omic Sans MS" panose="030F0702030302020204" pitchFamily="66" charset="0"/>
                        </a:rPr>
                        <a:t>Jelly like substance where chemical reactions happen.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26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Cell membrane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omic Sans MS" panose="030F0702030302020204" pitchFamily="66" charset="0"/>
                        </a:rPr>
                        <a:t>Controls what gets in and out of the cell.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6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Ribosomes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omic Sans MS" panose="030F0702030302020204" pitchFamily="66" charset="0"/>
                        </a:rPr>
                        <a:t>Where</a:t>
                      </a:r>
                      <a:r>
                        <a:rPr lang="en-GB" sz="2600" baseline="0" dirty="0">
                          <a:latin typeface="Comic Sans MS" panose="030F0702030302020204" pitchFamily="66" charset="0"/>
                        </a:rPr>
                        <a:t> new proteins are made.</a:t>
                      </a:r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Mitochondria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omic Sans MS" panose="030F0702030302020204" pitchFamily="66" charset="0"/>
                        </a:rPr>
                        <a:t>Where respiration occurs</a:t>
                      </a:r>
                      <a:r>
                        <a:rPr lang="en-GB" sz="2600" baseline="0" dirty="0">
                          <a:latin typeface="Comic Sans MS" panose="030F0702030302020204" pitchFamily="66" charset="0"/>
                        </a:rPr>
                        <a:t> generating energy for the organism.</a:t>
                      </a:r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5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Vacuole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omic Sans MS" panose="030F0702030302020204" pitchFamily="66" charset="0"/>
                        </a:rPr>
                        <a:t>Where cell sap is stored.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5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Chloroplasts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omic Sans MS" panose="030F0702030302020204" pitchFamily="66" charset="0"/>
                        </a:rPr>
                        <a:t>Where the cell makes its</a:t>
                      </a:r>
                      <a:r>
                        <a:rPr lang="en-GB" sz="2600" baseline="0" dirty="0">
                          <a:latin typeface="Comic Sans MS" panose="030F0702030302020204" pitchFamily="66" charset="0"/>
                        </a:rPr>
                        <a:t> food through photosynthesis.</a:t>
                      </a:r>
                      <a:endParaRPr lang="en-GB" sz="2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2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Cell Wall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omic Sans MS" panose="030F0702030302020204" pitchFamily="66" charset="0"/>
                        </a:rPr>
                        <a:t>Gives the cell structure and support.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856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07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Exam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Explain the similarities between animal and plant cells.</a:t>
            </a:r>
          </a:p>
        </p:txBody>
      </p:sp>
      <p:pic>
        <p:nvPicPr>
          <p:cNvPr id="5122" name="Picture 2" descr="Image result for exam ques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3"/>
            <a:ext cx="1738536" cy="18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386104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4 marks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959" y="5373216"/>
            <a:ext cx="8291264" cy="1152128"/>
          </a:xfrm>
          <a:prstGeom prst="roundRect">
            <a:avLst>
              <a:gd name="adj" fmla="val 160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Extending</a:t>
            </a:r>
            <a:r>
              <a:rPr lang="en-GB" sz="2800" dirty="0">
                <a:latin typeface="Comic Sans MS" panose="030F0702030302020204" pitchFamily="66" charset="0"/>
              </a:rPr>
              <a:t>: List four differences between animal and plant cells.</a:t>
            </a:r>
          </a:p>
        </p:txBody>
      </p:sp>
    </p:spTree>
    <p:extLst>
      <p:ext uri="{BB962C8B-B14F-4D97-AF65-F5344CB8AC3E}">
        <p14:creationId xmlns:p14="http://schemas.microsoft.com/office/powerpoint/2010/main" val="85322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9210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Animal and Plant Cell Similarities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685334"/>
            <a:ext cx="4536504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Both have a </a:t>
            </a:r>
            <a:r>
              <a:rPr lang="en-GB" sz="2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nucleus</a:t>
            </a:r>
            <a:r>
              <a:rPr lang="en-GB" sz="2400" dirty="0">
                <a:latin typeface="Comic Sans MS" panose="030F0702030302020204" pitchFamily="66" charset="0"/>
              </a:rPr>
              <a:t> that controls the cell and stores the DNA.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83658" y="2132856"/>
            <a:ext cx="3240360" cy="19926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Both have a </a:t>
            </a:r>
            <a:r>
              <a:rPr lang="en-GB" sz="2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cell membrane</a:t>
            </a:r>
            <a:r>
              <a:rPr lang="en-GB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that controls what gets in and out of the cell.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896" y="4294063"/>
            <a:ext cx="3168352" cy="21356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Both have </a:t>
            </a:r>
            <a:r>
              <a:rPr lang="en-GB" sz="2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cytoplasm</a:t>
            </a:r>
            <a:r>
              <a:rPr lang="en-GB" sz="2400" dirty="0">
                <a:latin typeface="Comic Sans MS" panose="030F0702030302020204" pitchFamily="66" charset="0"/>
              </a:rPr>
              <a:t> where chemical reactions happen in the cell.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683568" y="4294062"/>
            <a:ext cx="2808312" cy="21356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Both have </a:t>
            </a:r>
            <a:r>
              <a:rPr lang="en-GB" sz="2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mitochondria</a:t>
            </a:r>
            <a:r>
              <a:rPr lang="en-GB" sz="2400" b="1" dirty="0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that make energy through respiration.</a:t>
            </a:r>
          </a:p>
        </p:txBody>
      </p:sp>
      <p:sp>
        <p:nvSpPr>
          <p:cNvPr id="9" name="Rounded Rectangle 5"/>
          <p:cNvSpPr/>
          <p:nvPr/>
        </p:nvSpPr>
        <p:spPr>
          <a:xfrm>
            <a:off x="6948264" y="4294062"/>
            <a:ext cx="1975754" cy="21356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Both have </a:t>
            </a:r>
            <a:r>
              <a:rPr lang="en-GB" sz="2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ribosomes</a:t>
            </a:r>
            <a:r>
              <a:rPr lang="en-GB" sz="2400" b="1" dirty="0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that make proteins.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63202">
            <a:off x="7480463" y="336373"/>
            <a:ext cx="1757152" cy="151404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3757">
            <a:off x="5935472" y="267049"/>
            <a:ext cx="1525855" cy="16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>
                <a:latin typeface="Comic Sans MS" panose="030F0702030302020204" pitchFamily="66" charset="0"/>
              </a:rPr>
              <a:t>Humans are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MULTICELLULAR</a:t>
            </a: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organisms.</a:t>
            </a:r>
          </a:p>
          <a:p>
            <a:pPr marL="82296" indent="0">
              <a:buNone/>
            </a:pPr>
            <a:r>
              <a:rPr lang="en-GB" dirty="0">
                <a:latin typeface="Comic Sans MS" panose="030F0702030302020204" pitchFamily="66" charset="0"/>
              </a:rPr>
              <a:t>Most multi cellular organisms have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SPECIALISED CELLS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82296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82296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They work together like a team to support the different processes in an organism.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Specialised Cells</a:t>
            </a:r>
          </a:p>
        </p:txBody>
      </p:sp>
    </p:spTree>
    <p:extLst>
      <p:ext uri="{BB962C8B-B14F-4D97-AF65-F5344CB8AC3E}">
        <p14:creationId xmlns:p14="http://schemas.microsoft.com/office/powerpoint/2010/main" val="53315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nt Arrow 4"/>
          <p:cNvSpPr/>
          <p:nvPr/>
        </p:nvSpPr>
        <p:spPr>
          <a:xfrm rot="5400000" flipH="1">
            <a:off x="5131519" y="2708920"/>
            <a:ext cx="1728192" cy="1728192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Specialised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Specialised cells </a:t>
            </a:r>
            <a:r>
              <a:rPr lang="en-GB" dirty="0">
                <a:latin typeface="Comic Sans MS" panose="030F0702030302020204" pitchFamily="66" charset="0"/>
              </a:rPr>
              <a:t>are made through a process called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differentiation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2" y="3429001"/>
            <a:ext cx="4978896" cy="2448272"/>
          </a:xfrm>
          <a:prstGeom prst="roundRect">
            <a:avLst>
              <a:gd name="adj" fmla="val 1284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Where an unspecialised cell turns into a very specific cell with a specific function and specific adaptations, it has become </a:t>
            </a:r>
            <a:r>
              <a:rPr lang="en-GB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specialised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25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Modelling differentiation:</a:t>
            </a:r>
          </a:p>
        </p:txBody>
      </p:sp>
      <p:pic>
        <p:nvPicPr>
          <p:cNvPr id="2050" name="Picture 2" descr="https://s-media-cache-ak0.pinimg.com/originals/77/f2/b9/77f2b9ca1c0e70260a4f5f8e9140ba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2496"/>
            <a:ext cx="2414959" cy="17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5828" y="1183539"/>
            <a:ext cx="50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Block of metal</a:t>
            </a:r>
          </a:p>
        </p:txBody>
      </p:sp>
      <p:pic>
        <p:nvPicPr>
          <p:cNvPr id="2054" name="Picture 6" descr="http://www.ellisondismantlers.co.uk/wp-content/uploads/2013/02/used-pa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50" y="3159067"/>
            <a:ext cx="2569468" cy="17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99918" y="3398011"/>
            <a:ext cx="419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Car parts</a:t>
            </a:r>
          </a:p>
        </p:txBody>
      </p:sp>
      <p:pic>
        <p:nvPicPr>
          <p:cNvPr id="2056" name="Picture 8" descr="http://www.drivingfutures.co.uk/wp-content/uploads/2013/11/the-c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69661"/>
            <a:ext cx="38576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55768" y="5169661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5828" y="1789525"/>
            <a:ext cx="50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Unspecialised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9918" y="4003997"/>
            <a:ext cx="419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Specialised cell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5768" y="5775647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31399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64" t="24801" r="53936" b="33200"/>
          <a:stretch/>
        </p:blipFill>
        <p:spPr>
          <a:xfrm>
            <a:off x="4579302" y="0"/>
            <a:ext cx="4564698" cy="2852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  <a:solidFill>
            <a:srgbClr val="CCFF99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507"/>
            <a:ext cx="4906888" cy="19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latin typeface="Comic Sans MS" panose="030F0702030302020204" pitchFamily="66" charset="0"/>
              </a:rPr>
              <a:t>Cells that line the small intestine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absorb</a:t>
            </a:r>
            <a:r>
              <a:rPr lang="en-GB" sz="2800" dirty="0">
                <a:latin typeface="Comic Sans MS" panose="030F0702030302020204" pitchFamily="66" charset="0"/>
              </a:rPr>
              <a:t> food molecules produced by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digestion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290" y="4005064"/>
            <a:ext cx="787402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They have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membranes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with tiny folds called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microvilli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, which increases the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surface area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of the cell.</a:t>
            </a:r>
          </a:p>
          <a:p>
            <a:pPr lvl="0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This allows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absorption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to happen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61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CB1 Revision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5659416" cy="930101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LO</a:t>
            </a:r>
            <a:r>
              <a:rPr lang="en-GB" dirty="0">
                <a:latin typeface="Comic Sans MS" panose="030F0702030302020204" pitchFamily="66" charset="0"/>
              </a:rPr>
              <a:t>: Revise the CB1 topic ‘ Key Concepts in Biology’.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8066" y="151180"/>
            <a:ext cx="2655518" cy="6453049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CB1a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Microscopes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CB1b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Plant and Animal Cells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CB1c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Specialised Cells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CB1d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Inside Bacteria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CB1e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Enzymes and Nutrition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CB1f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Enzyme Action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CB1g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Enzyme Activity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CB1h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Transporting Substances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5091846"/>
            <a:ext cx="3154210" cy="1586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CB1 Revision DO NOW starter.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4479314"/>
            <a:ext cx="23134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2050" name="Picture 2" descr="Image result for students wor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23"/>
          <a:stretch/>
        </p:blipFill>
        <p:spPr bwMode="auto">
          <a:xfrm>
            <a:off x="3927905" y="4754598"/>
            <a:ext cx="2247824" cy="19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3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  <a:solidFill>
            <a:srgbClr val="CCFF99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56592"/>
            <a:ext cx="3970784" cy="19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latin typeface="Comic Sans MS" panose="030F0702030302020204" pitchFamily="66" charset="0"/>
              </a:rPr>
              <a:t>Egg cells are the female sex cell (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gamete</a:t>
            </a:r>
            <a:r>
              <a:rPr lang="en-GB" sz="2800" dirty="0">
                <a:latin typeface="Comic Sans MS" panose="030F0702030302020204" pitchFamily="66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3" y="1945981"/>
            <a:ext cx="878497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They carry half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genetic information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of a cell.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They have a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jelly coat 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 protect the cell and ensure only one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sperm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gets in.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They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have lots of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nutrients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in the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cytoplasm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for the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fertilised egg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sz="2800" kern="0" baseline="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0" t="36000" r="53150" b="41601"/>
          <a:stretch/>
        </p:blipFill>
        <p:spPr>
          <a:xfrm>
            <a:off x="107503" y="4365105"/>
            <a:ext cx="902397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688" t="13601" r="57875" b="22000"/>
          <a:stretch/>
        </p:blipFill>
        <p:spPr>
          <a:xfrm>
            <a:off x="4319389" y="476672"/>
            <a:ext cx="4799093" cy="4905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  <a:solidFill>
            <a:srgbClr val="CCFF99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Reproduction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52" y="1412776"/>
            <a:ext cx="4211886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Fertilisation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occurs in the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oviducts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of females. The cells lining this oviduct transport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egg cells towards the 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uterus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They have hair like structures (</a:t>
            </a:r>
            <a:r>
              <a:rPr lang="en-GB" sz="2800" b="1" kern="0" baseline="0" dirty="0">
                <a:solidFill>
                  <a:srgbClr val="008000"/>
                </a:solidFill>
                <a:latin typeface="Comic Sans MS" panose="030F0702030302020204" pitchFamily="66" charset="0"/>
              </a:rPr>
              <a:t>cilia</a:t>
            </a:r>
            <a:r>
              <a:rPr lang="en-GB" sz="2800" kern="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to do this by ‘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sweeping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’ the egg cells along.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616993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We call them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ciliated epithelial cells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95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0" t="30400" r="53150" b="38743"/>
          <a:stretch/>
        </p:blipFill>
        <p:spPr>
          <a:xfrm>
            <a:off x="255716" y="1340768"/>
            <a:ext cx="8204716" cy="3102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  <a:solidFill>
            <a:srgbClr val="CCFF99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56592"/>
            <a:ext cx="4258816" cy="19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latin typeface="Comic Sans MS" panose="030F0702030302020204" pitchFamily="66" charset="0"/>
              </a:rPr>
              <a:t>Sperm cells are the male sex cell (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gamete</a:t>
            </a:r>
            <a:r>
              <a:rPr lang="en-GB" sz="2800" dirty="0">
                <a:latin typeface="Comic Sans MS" panose="030F0702030302020204" pitchFamily="66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37112"/>
            <a:ext cx="9144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They have a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streamlined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shape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and 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tail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to easily 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</a:rPr>
              <a:t>swim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towards the egg.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They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have lots of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mitochondria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to power this tail.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baseline="0" dirty="0">
                <a:solidFill>
                  <a:prstClr val="black"/>
                </a:solidFill>
                <a:latin typeface="Comic Sans MS" panose="030F0702030302020204" pitchFamily="66" charset="0"/>
              </a:rPr>
              <a:t>The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y have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enzymes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in the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acrosome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to break through the </a:t>
            </a:r>
            <a:r>
              <a:rPr lang="en-GB" sz="2800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egg cell’s jelly coat</a:t>
            </a:r>
            <a:r>
              <a:rPr lang="en-GB" sz="28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sz="2800" kern="0" baseline="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268760"/>
            <a:ext cx="148212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1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Progress Check</a:t>
            </a:r>
          </a:p>
        </p:txBody>
      </p:sp>
      <p:pic>
        <p:nvPicPr>
          <p:cNvPr id="4098" name="Picture 2" descr="http://www.thesearchnerds.co.uk/wp-content/uploads/2012/05/Man-With-Question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9" y="116632"/>
            <a:ext cx="14478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2048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Define</a:t>
            </a:r>
            <a:r>
              <a:rPr lang="en-GB" sz="2400" dirty="0">
                <a:latin typeface="Comic Sans MS" pitchFamily="66" charset="0"/>
              </a:rPr>
              <a:t> the term differentiation.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9792" y="321297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Describe</a:t>
            </a:r>
            <a:r>
              <a:rPr lang="en-GB" sz="2400" dirty="0">
                <a:latin typeface="Comic Sans MS" pitchFamily="66" charset="0"/>
              </a:rPr>
              <a:t> the purpose of microvilli in the digestive system.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2116" y="4470211"/>
            <a:ext cx="645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Draw</a:t>
            </a:r>
            <a:r>
              <a:rPr lang="en-GB" sz="2400" dirty="0">
                <a:latin typeface="Comic Sans MS" pitchFamily="66" charset="0"/>
              </a:rPr>
              <a:t> and </a:t>
            </a:r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label</a:t>
            </a:r>
            <a:r>
              <a:rPr lang="en-GB" sz="2400" dirty="0">
                <a:latin typeface="Comic Sans MS" pitchFamily="66" charset="0"/>
              </a:rPr>
              <a:t> a diagram to show ciliated epithelial cells.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1447" y="5551527"/>
            <a:ext cx="568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Explain</a:t>
            </a:r>
            <a:r>
              <a:rPr lang="en-GB" sz="2400" dirty="0">
                <a:latin typeface="Comic Sans MS" pitchFamily="66" charset="0"/>
              </a:rPr>
              <a:t> how human gametes are specialised for their jobs.</a:t>
            </a:r>
          </a:p>
        </p:txBody>
      </p:sp>
      <p:pic>
        <p:nvPicPr>
          <p:cNvPr id="1026" name="Picture 2" descr="Image result for cell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6" y="2108671"/>
            <a:ext cx="65405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cell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42" y="3301449"/>
            <a:ext cx="65405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ell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66" y="4558684"/>
            <a:ext cx="65405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cell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97" y="5640000"/>
            <a:ext cx="65405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8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cell without a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nucleus</a:t>
            </a:r>
            <a:r>
              <a:rPr lang="en-GB" dirty="0">
                <a:latin typeface="Comic Sans MS" panose="030F0702030302020204" pitchFamily="66" charset="0"/>
              </a:rPr>
              <a:t> is described as…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  6,15,24,4,22,5,23,20,14,12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2492896"/>
            <a:ext cx="590465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PROKARYOTIC</a:t>
            </a:r>
            <a:endParaRPr lang="en-GB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6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New Parts of the Bacteria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Chromosomal DNA- </a:t>
            </a:r>
            <a:r>
              <a:rPr lang="en-GB" dirty="0">
                <a:latin typeface="Comic Sans MS" panose="030F0702030302020204" pitchFamily="66" charset="0"/>
              </a:rPr>
              <a:t>giant loop of DNA containing most of the genetic material</a:t>
            </a: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Plasmid DNA- </a:t>
            </a:r>
            <a:r>
              <a:rPr lang="en-GB" dirty="0">
                <a:latin typeface="Comic Sans MS" panose="030F0702030302020204" pitchFamily="66" charset="0"/>
              </a:rPr>
              <a:t>small loops of DNA that carry extra information</a:t>
            </a: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Flagella-</a:t>
            </a:r>
            <a:r>
              <a:rPr lang="en-GB" dirty="0">
                <a:latin typeface="Comic Sans MS" panose="030F0702030302020204" pitchFamily="66" charset="0"/>
              </a:rPr>
              <a:t> long whip like structures that allow the bacteria to move themselves along.</a:t>
            </a:r>
          </a:p>
        </p:txBody>
      </p:sp>
    </p:spTree>
    <p:extLst>
      <p:ext uri="{BB962C8B-B14F-4D97-AF65-F5344CB8AC3E}">
        <p14:creationId xmlns:p14="http://schemas.microsoft.com/office/powerpoint/2010/main" val="213769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3528" y="404664"/>
            <a:ext cx="8363272" cy="5904656"/>
          </a:xfrm>
          <a:prstGeom prst="roundRect">
            <a:avLst>
              <a:gd name="adj" fmla="val 489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800" dirty="0">
              <a:latin typeface="Comic Sans MS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27810" t="25373" r="26015" b="31343"/>
          <a:stretch/>
        </p:blipFill>
        <p:spPr>
          <a:xfrm>
            <a:off x="395536" y="1412776"/>
            <a:ext cx="819401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9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143000"/>
          </a:xfrm>
        </p:spPr>
        <p:txBody>
          <a:bodyPr/>
          <a:lstStyle/>
          <a:p>
            <a:pPr algn="l" eaLnBrk="1" hangingPunct="1"/>
            <a:r>
              <a:rPr lang="en-GB" b="1" u="sng" dirty="0">
                <a:solidFill>
                  <a:srgbClr val="006600"/>
                </a:solidFill>
                <a:latin typeface="Comic Sans MS" charset="0"/>
              </a:rPr>
              <a:t>TASK: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198" y="1219201"/>
            <a:ext cx="8534401" cy="1273696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dirty="0">
                <a:latin typeface="Comic Sans MS" charset="0"/>
              </a:rPr>
              <a:t>Draw a bacterial cell and label it with the following keywords:</a:t>
            </a:r>
            <a:endParaRPr lang="en-GB" dirty="0">
              <a:latin typeface="Comic Sans MS" charset="0"/>
            </a:endParaRPr>
          </a:p>
          <a:p>
            <a:pPr eaLnBrk="1" hangingPunct="1">
              <a:buFont typeface="Arial" charset="0"/>
              <a:buNone/>
            </a:pPr>
            <a:endParaRPr lang="en-GB" dirty="0">
              <a:latin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199" y="5560430"/>
            <a:ext cx="4409643" cy="10369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6600"/>
                </a:solidFill>
                <a:latin typeface="Comic Sans MS" pitchFamily="66" charset="0"/>
              </a:rPr>
              <a:t>Extending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: Explain what each part of the cell does.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71643" y="2214839"/>
            <a:ext cx="3515157" cy="4382513"/>
            <a:chOff x="4737712" y="-488995"/>
            <a:chExt cx="3960440" cy="3832354"/>
          </a:xfrm>
        </p:grpSpPr>
        <p:sp>
          <p:nvSpPr>
            <p:cNvPr id="20" name="Rounded Rectangle 19"/>
            <p:cNvSpPr/>
            <p:nvPr/>
          </p:nvSpPr>
          <p:spPr>
            <a:xfrm>
              <a:off x="4737712" y="-488995"/>
              <a:ext cx="3960440" cy="3832354"/>
            </a:xfrm>
            <a:prstGeom prst="roundRect">
              <a:avLst>
                <a:gd name="adj" fmla="val 5802"/>
              </a:avLst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400" b="1" dirty="0">
                  <a:latin typeface="Comic Sans MS" panose="030F0702030302020204" pitchFamily="66" charset="0"/>
                </a:rPr>
                <a:t>KEYWORDS:</a:t>
              </a:r>
            </a:p>
            <a:p>
              <a:pPr algn="r">
                <a:lnSpc>
                  <a:spcPct val="150000"/>
                </a:lnSpc>
              </a:pPr>
              <a:r>
                <a:rPr lang="en-GB" sz="2400" dirty="0">
                  <a:latin typeface="Comic Sans MS" panose="030F0702030302020204" pitchFamily="66" charset="0"/>
                </a:rPr>
                <a:t>Cell Membrane</a:t>
              </a:r>
            </a:p>
            <a:p>
              <a:pPr algn="r">
                <a:lnSpc>
                  <a:spcPct val="150000"/>
                </a:lnSpc>
              </a:pPr>
              <a:r>
                <a:rPr lang="en-GB" sz="2400" dirty="0">
                  <a:latin typeface="Comic Sans MS" panose="030F0702030302020204" pitchFamily="66" charset="0"/>
                </a:rPr>
                <a:t>Cell Wall</a:t>
              </a:r>
            </a:p>
            <a:p>
              <a:pPr algn="r">
                <a:lnSpc>
                  <a:spcPct val="150000"/>
                </a:lnSpc>
              </a:pPr>
              <a:r>
                <a:rPr lang="en-GB" sz="2400" dirty="0">
                  <a:latin typeface="Comic Sans MS" panose="030F0702030302020204" pitchFamily="66" charset="0"/>
                </a:rPr>
                <a:t>Cytoplasm</a:t>
              </a:r>
            </a:p>
            <a:p>
              <a:pPr algn="r">
                <a:lnSpc>
                  <a:spcPct val="150000"/>
                </a:lnSpc>
              </a:pPr>
              <a:r>
                <a:rPr lang="en-GB" sz="2400" dirty="0">
                  <a:latin typeface="Comic Sans MS" panose="030F0702030302020204" pitchFamily="66" charset="0"/>
                </a:rPr>
                <a:t>Chromosomal DNA</a:t>
              </a:r>
            </a:p>
            <a:p>
              <a:pPr algn="r">
                <a:lnSpc>
                  <a:spcPct val="150000"/>
                </a:lnSpc>
              </a:pPr>
              <a:r>
                <a:rPr lang="en-GB" sz="2400" dirty="0">
                  <a:latin typeface="Comic Sans MS" panose="030F0702030302020204" pitchFamily="66" charset="0"/>
                </a:rPr>
                <a:t>Plasmid DNA</a:t>
              </a:r>
            </a:p>
            <a:p>
              <a:pPr algn="r">
                <a:lnSpc>
                  <a:spcPct val="150000"/>
                </a:lnSpc>
              </a:pPr>
              <a:r>
                <a:rPr lang="en-GB" sz="2400" dirty="0">
                  <a:latin typeface="Comic Sans MS" panose="030F0702030302020204" pitchFamily="66" charset="0"/>
                </a:rPr>
                <a:t>Flagellum</a:t>
              </a:r>
            </a:p>
            <a:p>
              <a:pPr algn="r">
                <a:lnSpc>
                  <a:spcPct val="150000"/>
                </a:lnSpc>
              </a:pPr>
              <a:r>
                <a:rPr lang="en-GB" sz="2400" dirty="0">
                  <a:latin typeface="Comic Sans MS" panose="030F0702030302020204" pitchFamily="66" charset="0"/>
                </a:rPr>
                <a:t>Slime Coat</a:t>
              </a:r>
            </a:p>
          </p:txBody>
        </p:sp>
        <p:pic>
          <p:nvPicPr>
            <p:cNvPr id="21" name="Picture 2" descr="http://www.clipartlord.com/wp-content/uploads/2014/03/ke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73121">
              <a:off x="4916816" y="-80439"/>
              <a:ext cx="1100980" cy="697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pngimg.com/upload/pencil_PNG38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96" flipH="1">
            <a:off x="512706" y="52044"/>
            <a:ext cx="738464" cy="11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ullfrontalanatomy.com/Bio3/Standard_docs/Resources/Campbell/Chapter_04/B_Jpeg_Images/04_Unlabeled_Images/04_04aProkaryoticArt-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 bwMode="auto">
          <a:xfrm>
            <a:off x="457198" y="2414996"/>
            <a:ext cx="4409644" cy="2942353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08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31416" y="2420888"/>
          <a:ext cx="8281167" cy="4111625"/>
        </p:xfrm>
        <a:graphic>
          <a:graphicData uri="http://schemas.openxmlformats.org/drawingml/2006/table">
            <a:tbl>
              <a:tblPr/>
              <a:tblGrid>
                <a:gridCol w="2069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Feature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Animal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Plant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Bacterial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Cell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Plasmids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Chloroplasts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Cell Wall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006600"/>
                </a:solidFill>
                <a:latin typeface="Comic Sans MS" charset="0"/>
              </a:rPr>
              <a:t>Comparing Cells</a:t>
            </a:r>
          </a:p>
        </p:txBody>
      </p:sp>
      <p:pic>
        <p:nvPicPr>
          <p:cNvPr id="22583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140968"/>
            <a:ext cx="295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4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666" y="4938018"/>
            <a:ext cx="295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5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7809" y="6093718"/>
            <a:ext cx="295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6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7809" y="3785493"/>
            <a:ext cx="295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7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5493"/>
            <a:ext cx="2968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8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37793"/>
            <a:ext cx="2968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9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666" y="6090543"/>
            <a:ext cx="295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0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666" y="5514280"/>
            <a:ext cx="295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1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093" y="5514280"/>
            <a:ext cx="295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2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093" y="6090543"/>
            <a:ext cx="295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3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093" y="4361755"/>
            <a:ext cx="295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4" name="Picture 4" descr="http://t2.gstatic.com/images?q=tbn:ANd9GcSKcVvuJVIinMGsAs6MlfvvkSWcbLM4vl8T19I3jYOIdsm4UHnUoDq3nYFW:upload.wikimedia.org/wikipedia/en/e/e4/Green_ti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093" y="3137793"/>
            <a:ext cx="295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1" name="Picture 2" descr="http://t0.gstatic.com/images?q=tbn:ANd9GcTYnYiwFtmJ8Hox6s7jl1VqnSVJ0t5wrPrrK2dy4JbCDNu7_CK9Hu7eFA:www.clker.com/cliparts/a/6/e/8/119498563188281957tasto_8_architetto_franc_01.svg.med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7656" y="3785493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2" name="Picture 2" descr="http://t0.gstatic.com/images?q=tbn:ANd9GcTYnYiwFtmJ8Hox6s7jl1VqnSVJ0t5wrPrrK2dy4JbCDNu7_CK9Hu7eFA:www.clker.com/cliparts/a/6/e/8/119498563188281957tasto_8_architetto_franc_01.svg.med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7031" y="4938018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3" name="Picture 2" descr="http://t0.gstatic.com/images?q=tbn:ANd9GcTYnYiwFtmJ8Hox6s7jl1VqnSVJ0t5wrPrrK2dy4JbCDNu7_CK9Hu7eFA:www.clker.com/cliparts/a/6/e/8/119498563188281957tasto_8_architetto_franc_01.svg.med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361755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4" name="Picture 2" descr="http://t0.gstatic.com/images?q=tbn:ANd9GcTYnYiwFtmJ8Hox6s7jl1VqnSVJ0t5wrPrrK2dy4JbCDNu7_CK9Hu7eFA:www.clker.com/cliparts/a/6/e/8/119498563188281957tasto_8_architetto_franc_01.svg.med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7809" y="5517455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5" name="Picture 2" descr="http://t0.gstatic.com/images?q=tbn:ANd9GcTYnYiwFtmJ8Hox6s7jl1VqnSVJ0t5wrPrrK2dy4JbCDNu7_CK9Hu7eFA:www.clker.com/cliparts/a/6/e/8/119498563188281957tasto_8_architetto_franc_01.svg.med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5747" y="4941193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6" name="Picture 2" descr="http://t0.gstatic.com/images?q=tbn:ANd9GcTYnYiwFtmJ8Hox6s7jl1VqnSVJ0t5wrPrrK2dy4JbCDNu7_CK9Hu7eFA:www.clker.com/cliparts/a/6/e/8/119498563188281957tasto_8_architetto_franc_01.svg.med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5747" y="4364930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What are the parts found in each type of cell?</a:t>
            </a:r>
          </a:p>
        </p:txBody>
      </p:sp>
    </p:spTree>
    <p:extLst>
      <p:ext uri="{BB962C8B-B14F-4D97-AF65-F5344CB8AC3E}">
        <p14:creationId xmlns:p14="http://schemas.microsoft.com/office/powerpoint/2010/main" val="22523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We show figures as a number between 1 and 10 multiplied by a power of 10: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1912" y="0"/>
            <a:ext cx="792088" cy="792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Higher Only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Index number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652120" y="3037602"/>
            <a:ext cx="936104" cy="319390"/>
          </a:xfrm>
          <a:prstGeom prst="straightConnector1">
            <a:avLst/>
          </a:prstGeom>
          <a:ln w="19050">
            <a:solidFill>
              <a:srgbClr val="00CC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5589240"/>
            <a:ext cx="800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index number tells us how many place values to move the digit.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7213" y="3159259"/>
            <a:ext cx="2234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A x 10</a:t>
            </a:r>
            <a:r>
              <a:rPr lang="en-GB" sz="48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5269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78799"/>
            <a:ext cx="6714836" cy="7340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CB1/SB1 Revision: DO NOW starter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17237"/>
            <a:ext cx="586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Label as much as you can on the key diagrams below.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50" y="1109134"/>
            <a:ext cx="2456141" cy="21163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9" y="3755502"/>
            <a:ext cx="3925455" cy="25056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38735" y="2059786"/>
            <a:ext cx="4908858" cy="25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56" t="25335" r="25527" b="29711"/>
          <a:stretch/>
        </p:blipFill>
        <p:spPr>
          <a:xfrm>
            <a:off x="251520" y="2132856"/>
            <a:ext cx="8597145" cy="4320480"/>
          </a:xfrm>
          <a:prstGeom prst="rect">
            <a:avLst/>
          </a:prstGeom>
          <a:ln>
            <a:solidFill>
              <a:srgbClr val="00CC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13637"/>
            <a:ext cx="597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to calculate standard form:</a:t>
            </a:r>
          </a:p>
        </p:txBody>
      </p:sp>
      <p:sp>
        <p:nvSpPr>
          <p:cNvPr id="8" name="Rectangle 7"/>
          <p:cNvSpPr/>
          <p:nvPr/>
        </p:nvSpPr>
        <p:spPr>
          <a:xfrm>
            <a:off x="8351912" y="0"/>
            <a:ext cx="792088" cy="792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Higher Only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48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657994"/>
            <a:ext cx="8784976" cy="5435302"/>
          </a:xfrm>
          <a:prstGeom prst="roundRect">
            <a:avLst>
              <a:gd name="adj" fmla="val 799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752600" y="1411957"/>
            <a:ext cx="6707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latin typeface="Comic Sans MS" panose="030F0702030302020204" pitchFamily="66" charset="0"/>
              </a:rPr>
              <a:t>Name 3 things found only in bacterial cells. 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52600" y="2905110"/>
            <a:ext cx="7356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latin typeface="Comic Sans MS" panose="030F0702030302020204" pitchFamily="66" charset="0"/>
              </a:rPr>
              <a:t>Name 2 organelles found in animal, plant and bacterial cells?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491457"/>
            <a:ext cx="88423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908720"/>
            <a:ext cx="95885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148807"/>
            <a:ext cx="966787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752600" y="4580607"/>
            <a:ext cx="7200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latin typeface="Comic Sans MS" panose="030F0702030302020204" pitchFamily="66" charset="0"/>
              </a:rPr>
              <a:t>Name a difference between plant and bacteria cell walls.</a:t>
            </a:r>
          </a:p>
        </p:txBody>
      </p:sp>
    </p:spTree>
    <p:extLst>
      <p:ext uri="{BB962C8B-B14F-4D97-AF65-F5344CB8AC3E}">
        <p14:creationId xmlns:p14="http://schemas.microsoft.com/office/powerpoint/2010/main" val="1572298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Enzymes</a:t>
            </a:r>
            <a:r>
              <a:rPr lang="en-GB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are particular types of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proteins</a:t>
            </a:r>
            <a:r>
              <a:rPr lang="en-GB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that help a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reaction</a:t>
            </a:r>
            <a:r>
              <a:rPr lang="en-GB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go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without being changed in the reaction itself (working as a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catalyst</a:t>
            </a:r>
            <a:r>
              <a:rPr lang="en-GB" sz="2800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Some help break down a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large</a:t>
            </a:r>
            <a:r>
              <a:rPr lang="en-GB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substance into smaller molecules (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digestion</a:t>
            </a:r>
            <a:r>
              <a:rPr lang="en-GB" sz="2800" dirty="0">
                <a:latin typeface="Comic Sans MS" panose="030F0702030302020204" pitchFamily="66" charset="0"/>
              </a:rPr>
              <a:t>) and other help 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smaller</a:t>
            </a:r>
            <a:r>
              <a:rPr lang="en-GB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chemicals join together to make larger ones (</a:t>
            </a:r>
            <a:r>
              <a:rPr lang="en-GB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synthesis</a:t>
            </a:r>
            <a:r>
              <a:rPr lang="en-GB" sz="2800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define enzymes as biological catalysts.</a:t>
            </a:r>
          </a:p>
        </p:txBody>
      </p:sp>
      <p:sp>
        <p:nvSpPr>
          <p:cNvPr id="8" name="Up Arrow Callout 3"/>
          <p:cNvSpPr/>
          <p:nvPr/>
        </p:nvSpPr>
        <p:spPr>
          <a:xfrm>
            <a:off x="1147986" y="5533555"/>
            <a:ext cx="7996014" cy="1286816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They speed up the reactions that occur in the cell (biological processes).</a:t>
            </a:r>
          </a:p>
        </p:txBody>
      </p:sp>
    </p:spTree>
    <p:extLst>
      <p:ext uri="{BB962C8B-B14F-4D97-AF65-F5344CB8AC3E}">
        <p14:creationId xmlns:p14="http://schemas.microsoft.com/office/powerpoint/2010/main" val="70484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Digestive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Protein</a:t>
            </a:r>
            <a:r>
              <a:rPr lang="en-GB" dirty="0">
                <a:latin typeface="Comic Sans MS" panose="030F0702030302020204" pitchFamily="66" charset="0"/>
              </a:rPr>
              <a:t>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74923" y="2679993"/>
            <a:ext cx="4680520" cy="360040"/>
            <a:chOff x="874923" y="2679993"/>
            <a:chExt cx="4680520" cy="36004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74923" y="2824009"/>
              <a:ext cx="468052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Isosceles Triangle 3"/>
            <p:cNvSpPr/>
            <p:nvPr/>
          </p:nvSpPr>
          <p:spPr>
            <a:xfrm>
              <a:off x="1240998" y="2679993"/>
              <a:ext cx="417646" cy="3600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1841453" y="2679993"/>
              <a:ext cx="360040" cy="360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>
              <a:off x="2384302" y="2679993"/>
              <a:ext cx="288032" cy="360040"/>
            </a:xfrm>
            <a:prstGeom prst="round1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xagon 6"/>
            <p:cNvSpPr/>
            <p:nvPr/>
          </p:nvSpPr>
          <p:spPr>
            <a:xfrm>
              <a:off x="2855143" y="2679993"/>
              <a:ext cx="360040" cy="360040"/>
            </a:xfrm>
            <a:prstGeom prst="hex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397992" y="2679993"/>
              <a:ext cx="417646" cy="3600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>
              <a:off x="3998447" y="2679993"/>
              <a:ext cx="288032" cy="360040"/>
            </a:xfrm>
            <a:prstGeom prst="round1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/>
            <p:cNvSpPr/>
            <p:nvPr/>
          </p:nvSpPr>
          <p:spPr>
            <a:xfrm>
              <a:off x="5012134" y="2679993"/>
              <a:ext cx="360040" cy="360040"/>
            </a:xfrm>
            <a:prstGeom prst="hex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Hexagon 10"/>
            <p:cNvSpPr/>
            <p:nvPr/>
          </p:nvSpPr>
          <p:spPr>
            <a:xfrm>
              <a:off x="4469288" y="2679993"/>
              <a:ext cx="360040" cy="360040"/>
            </a:xfrm>
            <a:prstGeom prst="hexagon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67855" y="231617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 long chain of </a:t>
            </a:r>
            <a:r>
              <a:rPr lang="en-GB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amino acids </a:t>
            </a:r>
            <a:r>
              <a:rPr lang="en-GB" sz="2000" dirty="0">
                <a:latin typeface="Comic Sans MS" panose="030F0702030302020204" pitchFamily="66" charset="0"/>
              </a:rPr>
              <a:t>forming a</a:t>
            </a:r>
            <a:r>
              <a:rPr lang="en-GB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protein molecule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1414460" y="5393016"/>
            <a:ext cx="417646" cy="36004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016972" y="5006862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 Single Corner Rectangle 20"/>
          <p:cNvSpPr/>
          <p:nvPr/>
        </p:nvSpPr>
        <p:spPr>
          <a:xfrm>
            <a:off x="2458496" y="5785760"/>
            <a:ext cx="288032" cy="360040"/>
          </a:xfrm>
          <a:prstGeom prst="round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xagon 21"/>
          <p:cNvSpPr/>
          <p:nvPr/>
        </p:nvSpPr>
        <p:spPr>
          <a:xfrm>
            <a:off x="3205024" y="5212996"/>
            <a:ext cx="360040" cy="360040"/>
          </a:xfrm>
          <a:prstGeom prst="hexagon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3571454" y="5774871"/>
            <a:ext cx="417646" cy="36004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 Single Corner Rectangle 23"/>
          <p:cNvSpPr/>
          <p:nvPr/>
        </p:nvSpPr>
        <p:spPr>
          <a:xfrm>
            <a:off x="4263315" y="5186882"/>
            <a:ext cx="288032" cy="360040"/>
          </a:xfrm>
          <a:prstGeom prst="round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Hexagon 24"/>
          <p:cNvSpPr/>
          <p:nvPr/>
        </p:nvSpPr>
        <p:spPr>
          <a:xfrm>
            <a:off x="1689263" y="6308417"/>
            <a:ext cx="360040" cy="360040"/>
          </a:xfrm>
          <a:prstGeom prst="hexagon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/>
          <p:cNvSpPr/>
          <p:nvPr/>
        </p:nvSpPr>
        <p:spPr>
          <a:xfrm>
            <a:off x="4628068" y="5978174"/>
            <a:ext cx="360040" cy="360040"/>
          </a:xfrm>
          <a:prstGeom prst="hexagon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167855" y="522604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Individual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  <a:r>
              <a:rPr lang="en-GB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ino </a:t>
            </a:r>
            <a:r>
              <a:rPr lang="en-GB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</a:t>
            </a:r>
            <a:r>
              <a:rPr lang="en-GB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ids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2573154" y="3405834"/>
            <a:ext cx="655896" cy="16092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Broken Down</a:t>
            </a:r>
          </a:p>
        </p:txBody>
      </p:sp>
      <p:sp>
        <p:nvSpPr>
          <p:cNvPr id="30" name="Down Arrow 29"/>
          <p:cNvSpPr/>
          <p:nvPr/>
        </p:nvSpPr>
        <p:spPr>
          <a:xfrm rot="10800000">
            <a:off x="3185566" y="3252084"/>
            <a:ext cx="655896" cy="16092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Synthesis</a:t>
            </a:r>
          </a:p>
        </p:txBody>
      </p:sp>
    </p:spTree>
    <p:extLst>
      <p:ext uri="{BB962C8B-B14F-4D97-AF65-F5344CB8AC3E}">
        <p14:creationId xmlns:p14="http://schemas.microsoft.com/office/powerpoint/2010/main" val="20176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Digestive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Starch</a:t>
            </a:r>
            <a:r>
              <a:rPr lang="en-GB" dirty="0">
                <a:latin typeface="Comic Sans MS" panose="030F0702030302020204" pitchFamily="66" charset="0"/>
              </a:rPr>
              <a:t>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74923" y="2679993"/>
            <a:ext cx="4680520" cy="360040"/>
            <a:chOff x="874923" y="2679993"/>
            <a:chExt cx="4680520" cy="36004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74923" y="2824009"/>
              <a:ext cx="468052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Hexagon 3"/>
            <p:cNvSpPr/>
            <p:nvPr/>
          </p:nvSpPr>
          <p:spPr>
            <a:xfrm>
              <a:off x="1240998" y="2679993"/>
              <a:ext cx="417646" cy="36004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Hexagon 4"/>
            <p:cNvSpPr/>
            <p:nvPr/>
          </p:nvSpPr>
          <p:spPr>
            <a:xfrm>
              <a:off x="1812695" y="2679993"/>
              <a:ext cx="360040" cy="36004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Hexagon 5"/>
            <p:cNvSpPr/>
            <p:nvPr/>
          </p:nvSpPr>
          <p:spPr>
            <a:xfrm>
              <a:off x="2326786" y="2679993"/>
              <a:ext cx="362226" cy="36004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xagon 6"/>
            <p:cNvSpPr/>
            <p:nvPr/>
          </p:nvSpPr>
          <p:spPr>
            <a:xfrm>
              <a:off x="2843063" y="2679993"/>
              <a:ext cx="373907" cy="36004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/>
            <p:cNvSpPr/>
            <p:nvPr/>
          </p:nvSpPr>
          <p:spPr>
            <a:xfrm>
              <a:off x="3371021" y="2679993"/>
              <a:ext cx="417646" cy="36004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xagon 8"/>
            <p:cNvSpPr/>
            <p:nvPr/>
          </p:nvSpPr>
          <p:spPr>
            <a:xfrm>
              <a:off x="3942718" y="2679993"/>
              <a:ext cx="401275" cy="36004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/>
            <p:cNvSpPr/>
            <p:nvPr/>
          </p:nvSpPr>
          <p:spPr>
            <a:xfrm>
              <a:off x="5012134" y="2679993"/>
              <a:ext cx="360040" cy="36004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Hexagon 10"/>
            <p:cNvSpPr/>
            <p:nvPr/>
          </p:nvSpPr>
          <p:spPr>
            <a:xfrm>
              <a:off x="4498044" y="2679993"/>
              <a:ext cx="360040" cy="36004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67855" y="231617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 long chain of </a:t>
            </a:r>
            <a:r>
              <a:rPr lang="en-GB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glucose </a:t>
            </a:r>
            <a:r>
              <a:rPr lang="en-GB" sz="2000" dirty="0">
                <a:latin typeface="Comic Sans MS" panose="030F0702030302020204" pitchFamily="66" charset="0"/>
              </a:rPr>
              <a:t>forming a</a:t>
            </a:r>
            <a:r>
              <a:rPr lang="en-GB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starch molecule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9" name="Hexagon 18"/>
          <p:cNvSpPr/>
          <p:nvPr/>
        </p:nvSpPr>
        <p:spPr>
          <a:xfrm>
            <a:off x="1085734" y="5451073"/>
            <a:ext cx="417646" cy="36004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/>
          <p:cNvSpPr/>
          <p:nvPr/>
        </p:nvSpPr>
        <p:spPr>
          <a:xfrm>
            <a:off x="1907153" y="5006862"/>
            <a:ext cx="366044" cy="36004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xagon 20"/>
          <p:cNvSpPr/>
          <p:nvPr/>
        </p:nvSpPr>
        <p:spPr>
          <a:xfrm>
            <a:off x="2458495" y="5785760"/>
            <a:ext cx="384567" cy="36004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xagon 21"/>
          <p:cNvSpPr/>
          <p:nvPr/>
        </p:nvSpPr>
        <p:spPr>
          <a:xfrm>
            <a:off x="3399824" y="5271053"/>
            <a:ext cx="360040" cy="36004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Hexagon 22"/>
          <p:cNvSpPr/>
          <p:nvPr/>
        </p:nvSpPr>
        <p:spPr>
          <a:xfrm>
            <a:off x="3480725" y="6144068"/>
            <a:ext cx="417646" cy="36004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xagon 23"/>
          <p:cNvSpPr/>
          <p:nvPr/>
        </p:nvSpPr>
        <p:spPr>
          <a:xfrm>
            <a:off x="4263314" y="5186882"/>
            <a:ext cx="364753" cy="36004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Hexagon 24"/>
          <p:cNvSpPr/>
          <p:nvPr/>
        </p:nvSpPr>
        <p:spPr>
          <a:xfrm>
            <a:off x="1689263" y="6308417"/>
            <a:ext cx="360040" cy="36004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/>
          <p:cNvSpPr/>
          <p:nvPr/>
        </p:nvSpPr>
        <p:spPr>
          <a:xfrm>
            <a:off x="4628068" y="5978174"/>
            <a:ext cx="360040" cy="36004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167855" y="522604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Individual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glucose molecules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2573154" y="3405834"/>
            <a:ext cx="655896" cy="16092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Broken Down</a:t>
            </a:r>
          </a:p>
        </p:txBody>
      </p:sp>
      <p:sp>
        <p:nvSpPr>
          <p:cNvPr id="30" name="Down Arrow 29"/>
          <p:cNvSpPr/>
          <p:nvPr/>
        </p:nvSpPr>
        <p:spPr>
          <a:xfrm rot="10800000">
            <a:off x="3185566" y="3252084"/>
            <a:ext cx="655896" cy="16092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Synthesis</a:t>
            </a:r>
          </a:p>
        </p:txBody>
      </p:sp>
    </p:spTree>
    <p:extLst>
      <p:ext uri="{BB962C8B-B14F-4D97-AF65-F5344CB8AC3E}">
        <p14:creationId xmlns:p14="http://schemas.microsoft.com/office/powerpoint/2010/main" val="19078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Digestive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Lipids</a:t>
            </a:r>
            <a:r>
              <a:rPr lang="en-GB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7855" y="231617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Lipid molecules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7855" y="522604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Glycerol</a:t>
            </a:r>
            <a:r>
              <a:rPr lang="en-GB" sz="2000" dirty="0">
                <a:latin typeface="Comic Sans MS" panose="030F0702030302020204" pitchFamily="66" charset="0"/>
              </a:rPr>
              <a:t> and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fatty acid chains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2573154" y="3405834"/>
            <a:ext cx="655896" cy="16092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Broken Down</a:t>
            </a:r>
          </a:p>
        </p:txBody>
      </p:sp>
      <p:sp>
        <p:nvSpPr>
          <p:cNvPr id="30" name="Down Arrow 29"/>
          <p:cNvSpPr/>
          <p:nvPr/>
        </p:nvSpPr>
        <p:spPr>
          <a:xfrm rot="10800000">
            <a:off x="3185566" y="3252084"/>
            <a:ext cx="655896" cy="16092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Synthesis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1547664" y="2316177"/>
            <a:ext cx="2350761" cy="648072"/>
            <a:chOff x="1547664" y="2316177"/>
            <a:chExt cx="2350761" cy="648072"/>
          </a:xfrm>
        </p:grpSpPr>
        <p:grpSp>
          <p:nvGrpSpPr>
            <p:cNvPr id="14" name="Group 13"/>
            <p:cNvGrpSpPr/>
            <p:nvPr/>
          </p:nvGrpSpPr>
          <p:grpSpPr>
            <a:xfrm>
              <a:off x="1547664" y="2316177"/>
              <a:ext cx="216024" cy="648072"/>
              <a:chOff x="1259632" y="4509120"/>
              <a:chExt cx="216024" cy="64807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59632" y="4509120"/>
                <a:ext cx="216024" cy="21602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59632" y="4725144"/>
                <a:ext cx="216024" cy="21602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259632" y="4941168"/>
                <a:ext cx="216024" cy="21602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800359" y="2316177"/>
              <a:ext cx="216024" cy="648072"/>
              <a:chOff x="1259632" y="4509120"/>
              <a:chExt cx="216024" cy="648072"/>
            </a:xfrm>
            <a:solidFill>
              <a:srgbClr val="FF0000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1259632" y="4509120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259632" y="4725144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59632" y="4941168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908371" y="2349352"/>
              <a:ext cx="1990054" cy="126260"/>
              <a:chOff x="1496401" y="6237312"/>
              <a:chExt cx="2257341" cy="21602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14964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90837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71242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23174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2726605" y="6237312"/>
                <a:ext cx="187592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52087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104703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1286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53771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3319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915816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908371" y="2545946"/>
              <a:ext cx="1990054" cy="126260"/>
              <a:chOff x="1496401" y="6237312"/>
              <a:chExt cx="2257341" cy="21602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4964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190837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242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3174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726605" y="6237312"/>
                <a:ext cx="187592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52087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104703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31286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353771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3319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915816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1906075" y="2772755"/>
              <a:ext cx="1990054" cy="126260"/>
              <a:chOff x="1496401" y="6237312"/>
              <a:chExt cx="2257341" cy="216024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V="1">
                <a:off x="14964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190837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71242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23174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2726605" y="6237312"/>
                <a:ext cx="187592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52087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104703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1286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353771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3319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915816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971600" y="5285860"/>
            <a:ext cx="216024" cy="648072"/>
            <a:chOff x="1259632" y="4509120"/>
            <a:chExt cx="216024" cy="648072"/>
          </a:xfrm>
        </p:grpSpPr>
        <p:sp>
          <p:nvSpPr>
            <p:cNvPr id="78" name="Oval 77"/>
            <p:cNvSpPr/>
            <p:nvPr/>
          </p:nvSpPr>
          <p:spPr>
            <a:xfrm>
              <a:off x="1259632" y="450912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1259632" y="4725144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1259632" y="4941168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108829" y="5226046"/>
            <a:ext cx="2098066" cy="216024"/>
            <a:chOff x="2108829" y="5226046"/>
            <a:chExt cx="2098066" cy="216024"/>
          </a:xfrm>
        </p:grpSpPr>
        <p:sp>
          <p:nvSpPr>
            <p:cNvPr id="82" name="Oval 81"/>
            <p:cNvSpPr/>
            <p:nvPr/>
          </p:nvSpPr>
          <p:spPr>
            <a:xfrm>
              <a:off x="2108829" y="522604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216841" y="5247955"/>
              <a:ext cx="1990054" cy="126260"/>
              <a:chOff x="1496401" y="6237312"/>
              <a:chExt cx="2257341" cy="216024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V="1">
                <a:off x="14964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1908370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71242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23174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2726605" y="6237312"/>
                <a:ext cx="187592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52087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104703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31286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353771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331989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915816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Group 121"/>
          <p:cNvGrpSpPr/>
          <p:nvPr/>
        </p:nvGrpSpPr>
        <p:grpSpPr>
          <a:xfrm>
            <a:off x="1820654" y="5814486"/>
            <a:ext cx="2109649" cy="216024"/>
            <a:chOff x="1820654" y="5814486"/>
            <a:chExt cx="2109649" cy="216024"/>
          </a:xfrm>
        </p:grpSpPr>
        <p:sp>
          <p:nvSpPr>
            <p:cNvPr id="83" name="Oval 82"/>
            <p:cNvSpPr/>
            <p:nvPr/>
          </p:nvSpPr>
          <p:spPr>
            <a:xfrm>
              <a:off x="1820654" y="581448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940249" y="5825920"/>
              <a:ext cx="1990054" cy="126260"/>
              <a:chOff x="1496401" y="6237312"/>
              <a:chExt cx="2257341" cy="216024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V="1">
                <a:off x="14964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1908370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71242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23174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2726605" y="6237312"/>
                <a:ext cx="187592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52087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104703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31286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353771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331989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915816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Group 122"/>
          <p:cNvGrpSpPr/>
          <p:nvPr/>
        </p:nvGrpSpPr>
        <p:grpSpPr>
          <a:xfrm>
            <a:off x="2737471" y="6524970"/>
            <a:ext cx="2146508" cy="216024"/>
            <a:chOff x="2737471" y="6524970"/>
            <a:chExt cx="2146508" cy="216024"/>
          </a:xfrm>
        </p:grpSpPr>
        <p:sp>
          <p:nvSpPr>
            <p:cNvPr id="84" name="Oval 83"/>
            <p:cNvSpPr/>
            <p:nvPr/>
          </p:nvSpPr>
          <p:spPr>
            <a:xfrm>
              <a:off x="2737471" y="652497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893925" y="6537854"/>
              <a:ext cx="1990054" cy="126260"/>
              <a:chOff x="1496401" y="6237312"/>
              <a:chExt cx="2257341" cy="216024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flipV="1">
                <a:off x="14964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190837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71242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23174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2726605" y="6237312"/>
                <a:ext cx="187592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520875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104703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3128601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353771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3331988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2915816" y="6237312"/>
                <a:ext cx="216024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70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Progress Check</a:t>
            </a:r>
          </a:p>
        </p:txBody>
      </p:sp>
      <p:pic>
        <p:nvPicPr>
          <p:cNvPr id="4098" name="Picture 2" descr="http://www.thesearchnerds.co.uk/wp-content/uploads/2012/05/Man-With-Question-0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9" y="116632"/>
            <a:ext cx="14478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2048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Define</a:t>
            </a:r>
            <a:r>
              <a:rPr lang="en-GB" sz="2400" dirty="0">
                <a:latin typeface="Comic Sans MS" pitchFamily="66" charset="0"/>
              </a:rPr>
              <a:t> the term enzyme.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9792" y="332041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State</a:t>
            </a:r>
            <a:r>
              <a:rPr lang="en-GB" sz="2400" dirty="0">
                <a:latin typeface="Comic Sans MS" pitchFamily="66" charset="0"/>
              </a:rPr>
              <a:t> what chains of amino acids make up.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2116" y="4435972"/>
            <a:ext cx="64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Describe</a:t>
            </a:r>
            <a:r>
              <a:rPr lang="en-GB" sz="2400" dirty="0">
                <a:latin typeface="Comic Sans MS" pitchFamily="66" charset="0"/>
              </a:rPr>
              <a:t> two things can enzymes do.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1447" y="5551527"/>
            <a:ext cx="568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  <a:latin typeface="Comic Sans MS" pitchFamily="66" charset="0"/>
              </a:rPr>
              <a:t>Describe</a:t>
            </a:r>
            <a:r>
              <a:rPr lang="en-GB" sz="2400" dirty="0">
                <a:latin typeface="Comic Sans MS" pitchFamily="66" charset="0"/>
              </a:rPr>
              <a:t> a way in which we can model enzyme action.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9" y="2083197"/>
            <a:ext cx="679539" cy="704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53" y="3198751"/>
            <a:ext cx="679539" cy="704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77" y="4314305"/>
            <a:ext cx="679539" cy="704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08" y="5614526"/>
            <a:ext cx="679539" cy="7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72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Specific Enzymes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673" t="19442" r="18673" b="31418"/>
          <a:stretch/>
        </p:blipFill>
        <p:spPr>
          <a:xfrm>
            <a:off x="107504" y="1590806"/>
            <a:ext cx="8928992" cy="3939261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209239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268" y="274638"/>
            <a:ext cx="6632532" cy="1143000"/>
          </a:xfrm>
        </p:spPr>
        <p:txBody>
          <a:bodyPr/>
          <a:lstStyle/>
          <a:p>
            <a:pPr>
              <a:tabLst>
                <a:tab pos="3140075" algn="l"/>
              </a:tabLst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Exam Style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Explain why the role of enzymes as catalysts in digestion is important for life.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							</a:t>
            </a:r>
            <a:r>
              <a:rPr lang="en-GB" sz="2800" dirty="0">
                <a:solidFill>
                  <a:srgbClr val="009900"/>
                </a:solidFill>
                <a:latin typeface="Comic Sans MS" panose="030F0702030302020204" pitchFamily="66" charset="0"/>
              </a:rPr>
              <a:t>3 marks</a:t>
            </a:r>
          </a:p>
        </p:txBody>
      </p:sp>
      <p:pic>
        <p:nvPicPr>
          <p:cNvPr id="4" name="Picture 4" descr="Image result for exam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15689"/>
            <a:ext cx="1688777" cy="18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0959" y="5373216"/>
            <a:ext cx="8291264" cy="1152128"/>
          </a:xfrm>
          <a:prstGeom prst="roundRect">
            <a:avLst>
              <a:gd name="adj" fmla="val 160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Extending</a:t>
            </a:r>
            <a:r>
              <a:rPr lang="en-GB" sz="2800" dirty="0">
                <a:latin typeface="Comic Sans MS" panose="030F0702030302020204" pitchFamily="66" charset="0"/>
              </a:rPr>
              <a:t>: Describe the role of three specific enzymes found inside humans.</a:t>
            </a:r>
          </a:p>
        </p:txBody>
      </p:sp>
    </p:spTree>
    <p:extLst>
      <p:ext uri="{BB962C8B-B14F-4D97-AF65-F5344CB8AC3E}">
        <p14:creationId xmlns:p14="http://schemas.microsoft.com/office/powerpoint/2010/main" val="1599862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24" y="2852936"/>
            <a:ext cx="8229600" cy="35283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Include the following points:</a:t>
            </a:r>
          </a:p>
          <a:p>
            <a:r>
              <a:rPr lang="en-GB" dirty="0">
                <a:latin typeface="Comic Sans MS" panose="030F0702030302020204" pitchFamily="66" charset="0"/>
              </a:rPr>
              <a:t>Digestive enzymes catalyse the breakdown of large food molecules.</a:t>
            </a:r>
          </a:p>
          <a:p>
            <a:r>
              <a:rPr lang="en-GB" dirty="0">
                <a:latin typeface="Comic Sans MS" panose="030F0702030302020204" pitchFamily="66" charset="0"/>
              </a:rPr>
              <a:t>So that they are small enough to cross cell membranes.</a:t>
            </a:r>
          </a:p>
          <a:p>
            <a:r>
              <a:rPr lang="en-GB" dirty="0">
                <a:latin typeface="Comic Sans MS" panose="030F0702030302020204" pitchFamily="66" charset="0"/>
              </a:rPr>
              <a:t>To supply the body with nutrients and sources of energy.</a:t>
            </a:r>
          </a:p>
        </p:txBody>
      </p:sp>
      <p:pic>
        <p:nvPicPr>
          <p:cNvPr id="5" name="Picture 4" descr="Image result for exam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15689"/>
            <a:ext cx="1688777" cy="18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2810" y="2090527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ANSWER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4268" y="274638"/>
            <a:ext cx="66325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140075" algn="l"/>
              </a:tabLst>
            </a:pPr>
            <a:r>
              <a:rPr lang="en-GB" b="1">
                <a:solidFill>
                  <a:srgbClr val="006600"/>
                </a:solidFill>
                <a:latin typeface="Comic Sans MS" panose="030F0702030302020204" pitchFamily="66" charset="0"/>
              </a:rPr>
              <a:t>Exam Style Question</a:t>
            </a:r>
            <a:endParaRPr lang="en-GB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9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Magnification &amp;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Magnification-</a:t>
            </a:r>
            <a:r>
              <a:rPr lang="en-GB" dirty="0">
                <a:latin typeface="Comic Sans MS" panose="030F0702030302020204" pitchFamily="66" charset="0"/>
              </a:rPr>
              <a:t> The process of enlarging the physical appearance / image of something.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Resolution-</a:t>
            </a:r>
            <a:r>
              <a:rPr lang="en-GB" dirty="0">
                <a:latin typeface="Comic Sans MS" panose="030F0702030302020204" pitchFamily="66" charset="0"/>
              </a:rPr>
              <a:t> The ability to distinguish between two points as two separate structures.</a:t>
            </a:r>
          </a:p>
        </p:txBody>
      </p:sp>
    </p:spTree>
    <p:extLst>
      <p:ext uri="{BB962C8B-B14F-4D97-AF65-F5344CB8AC3E}">
        <p14:creationId xmlns:p14="http://schemas.microsoft.com/office/powerpoint/2010/main" val="3891949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29" y="2988901"/>
            <a:ext cx="3675871" cy="364970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022" y="923330"/>
            <a:ext cx="4606506" cy="939976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dirty="0"/>
              <a:t>Used to identify </a:t>
            </a:r>
            <a:r>
              <a:rPr lang="en-GB" b="1" dirty="0">
                <a:solidFill>
                  <a:srgbClr val="008000"/>
                </a:solidFill>
              </a:rPr>
              <a:t>starch</a:t>
            </a:r>
            <a:r>
              <a:rPr lang="en-GB" dirty="0"/>
              <a:t> in foods.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277" y="0"/>
            <a:ext cx="4112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</a:rPr>
              <a:t>Iodine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77" y="2104845"/>
            <a:ext cx="4468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Method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Iodine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potassium iodide is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yellow-orange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test if starch is present, use a pipette to place a few drops of the iodine solution onto some food.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38021" y="5698633"/>
            <a:ext cx="5020575" cy="939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Starch Present: blue-black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91" y="2104845"/>
            <a:ext cx="1091097" cy="3119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33291" y="421069"/>
            <a:ext cx="3907302" cy="144655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Safety: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Wear eye protection.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Wash any splashes with water to avoid staining.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51912" y="0"/>
            <a:ext cx="792088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Triple Only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60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022" y="923330"/>
            <a:ext cx="5020574" cy="93997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Used to identify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reducing sugars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/>
              <a:t>(i.e. glucose, fructose).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94" y="0"/>
            <a:ext cx="5370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omic Sans MS"/>
                <a:ea typeface="+mn-ea"/>
                <a:cs typeface="+mn-cs"/>
              </a:rPr>
              <a:t>Benedict’s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77" y="2104845"/>
            <a:ext cx="46755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Method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Mix equal volumes of food solution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Benedict's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solution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 a test tube.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Place into a water bath at 95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 for a few minutes.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resulting colour indicates how much reducing sugar is in the food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7415" y="129007"/>
            <a:ext cx="3411310" cy="206210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Safety: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Wear eye protection.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Avoid scalding from very hot water by handling tubes with heat-resistant gloves or tongs.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77415" y="2536166"/>
            <a:ext cx="3411310" cy="144923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Benedict’s solution starts out blue.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the colour does not change the food does not contain any reducing sugar.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77415" y="4172309"/>
            <a:ext cx="3411310" cy="69298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Green- food contains a little reducing sugar.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7415" y="5052203"/>
            <a:ext cx="3411310" cy="75465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Orange- food contains some reducing sugar.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77415" y="5993760"/>
            <a:ext cx="3411310" cy="7246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Red- food contains a lot of reducing sugar.</a:t>
            </a:r>
          </a:p>
        </p:txBody>
      </p:sp>
      <p:sp>
        <p:nvSpPr>
          <p:cNvPr id="3" name="Left Brace 2"/>
          <p:cNvSpPr/>
          <p:nvPr/>
        </p:nvSpPr>
        <p:spPr>
          <a:xfrm>
            <a:off x="4554748" y="2536166"/>
            <a:ext cx="893828" cy="4182213"/>
          </a:xfrm>
          <a:prstGeom prst="leftBrace">
            <a:avLst>
              <a:gd name="adj1" fmla="val 52674"/>
              <a:gd name="adj2" fmla="val 7145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1912" y="0"/>
            <a:ext cx="792088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Triple Only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15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022" y="923330"/>
            <a:ext cx="4606506" cy="93997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dirty="0"/>
              <a:t>Used to identify </a:t>
            </a:r>
            <a:r>
              <a:rPr lang="en-GB" b="1" dirty="0">
                <a:solidFill>
                  <a:srgbClr val="FF0000"/>
                </a:solidFill>
              </a:rPr>
              <a:t>fats &amp; oils</a:t>
            </a:r>
            <a:r>
              <a:rPr lang="en-GB" dirty="0"/>
              <a:t> in foods.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-28267" y="0"/>
            <a:ext cx="447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2">
                      <a:lumMod val="60000"/>
                      <a:lumOff val="40000"/>
                    </a:schemeClr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omic Sans MS"/>
                <a:ea typeface="+mn-ea"/>
                <a:cs typeface="+mn-cs"/>
              </a:rPr>
              <a:t>Ethanol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77" y="2104845"/>
            <a:ext cx="44684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Method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</a:rPr>
              <a:t>Half fill a tube with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</a:rPr>
              <a:t>ethanol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</a:rPr>
              <a:t>, add the food and mix.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/>
              </a:rPr>
              <a:t>Pour some of the mixture into a tube of water and mix.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38021" y="5698633"/>
            <a:ext cx="8419383" cy="939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Fat Present: cloudy suspension near the top of the tube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3291" y="421069"/>
            <a:ext cx="3907302" cy="144655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Safety: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Wear eye protection.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Ethanol is flammable, do no use near an open flame.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89" y="2104845"/>
            <a:ext cx="2508804" cy="3396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Bent Arrow 1"/>
          <p:cNvSpPr/>
          <p:nvPr/>
        </p:nvSpPr>
        <p:spPr>
          <a:xfrm>
            <a:off x="5175849" y="4382219"/>
            <a:ext cx="1328468" cy="131641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1912" y="0"/>
            <a:ext cx="792088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Triple Only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3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022" y="923330"/>
            <a:ext cx="4606506" cy="939976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dirty="0"/>
              <a:t>Used to identify </a:t>
            </a:r>
            <a:r>
              <a:rPr lang="en-GB" b="1" dirty="0">
                <a:solidFill>
                  <a:srgbClr val="7030A0"/>
                </a:solidFill>
              </a:rPr>
              <a:t>protein</a:t>
            </a:r>
            <a:r>
              <a:rPr lang="en-GB" dirty="0"/>
              <a:t> in foods.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528" y="0"/>
            <a:ext cx="405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omic Sans MS"/>
                <a:ea typeface="+mn-ea"/>
                <a:cs typeface="+mn-cs"/>
              </a:rPr>
              <a:t>Biuret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77" y="2104845"/>
            <a:ext cx="44684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Method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</a:rPr>
              <a:t>x equal volumes of food and dilute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</a:rPr>
              <a:t>potassium hydroxide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</a:rPr>
              <a:t> solution in a test tube.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Add a few drop of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copper sulfate solution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and mix.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38021" y="5698633"/>
            <a:ext cx="8419383" cy="939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Protein Present: The amount of colour change from blue to lilac indicates the protein level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3291" y="421069"/>
            <a:ext cx="3907302" cy="144655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Safety: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Wear eye protection.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Potassium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</a:rPr>
              <a:t> hydroxide can be harmful to the skin and eyes.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91" y="2255609"/>
            <a:ext cx="3904925" cy="3050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Bent Arrow 10"/>
          <p:cNvSpPr/>
          <p:nvPr/>
        </p:nvSpPr>
        <p:spPr>
          <a:xfrm rot="16200000" flipV="1">
            <a:off x="7773689" y="5410508"/>
            <a:ext cx="1261647" cy="867405"/>
          </a:xfrm>
          <a:prstGeom prst="ben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1912" y="0"/>
            <a:ext cx="792088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Triple Only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3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</a:rPr>
              <a:t>Calorimeter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7826" y="1552665"/>
            <a:ext cx="3788076" cy="513116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As the food </a:t>
            </a:r>
            <a:r>
              <a:rPr lang="en-GB" b="1" dirty="0">
                <a:solidFill>
                  <a:srgbClr val="006600"/>
                </a:solidFill>
              </a:rPr>
              <a:t>burns</a:t>
            </a:r>
            <a:r>
              <a:rPr lang="en-GB" dirty="0"/>
              <a:t>, </a:t>
            </a:r>
            <a:r>
              <a:rPr lang="en-GB" b="1" dirty="0">
                <a:solidFill>
                  <a:srgbClr val="006600"/>
                </a:solidFill>
              </a:rPr>
              <a:t>energy</a:t>
            </a:r>
            <a:r>
              <a:rPr lang="en-GB" dirty="0"/>
              <a:t> is </a:t>
            </a:r>
            <a:r>
              <a:rPr lang="en-GB" b="1" dirty="0">
                <a:solidFill>
                  <a:srgbClr val="006600"/>
                </a:solidFill>
              </a:rPr>
              <a:t>transferred</a:t>
            </a:r>
            <a:r>
              <a:rPr lang="en-GB" dirty="0"/>
              <a:t> by </a:t>
            </a:r>
            <a:r>
              <a:rPr lang="en-GB" b="1" dirty="0">
                <a:solidFill>
                  <a:srgbClr val="006600"/>
                </a:solidFill>
              </a:rPr>
              <a:t>heating</a:t>
            </a:r>
            <a:r>
              <a:rPr lang="en-GB" dirty="0"/>
              <a:t> to the water. The </a:t>
            </a:r>
            <a:r>
              <a:rPr lang="en-GB" b="1" dirty="0">
                <a:solidFill>
                  <a:srgbClr val="006600"/>
                </a:solidFill>
              </a:rPr>
              <a:t>change in temperature </a:t>
            </a:r>
            <a:r>
              <a:rPr lang="en-GB" dirty="0"/>
              <a:t>of the water is a measure of the amount of</a:t>
            </a:r>
            <a:br>
              <a:rPr lang="en-GB" dirty="0"/>
            </a:br>
            <a:r>
              <a:rPr lang="en-GB" dirty="0"/>
              <a:t>energy released</a:t>
            </a:r>
            <a:br>
              <a:rPr lang="en-GB" dirty="0"/>
            </a:br>
            <a:r>
              <a:rPr lang="en-GB" dirty="0"/>
              <a:t>form the food.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41" r="2794"/>
          <a:stretch/>
        </p:blipFill>
        <p:spPr>
          <a:xfrm>
            <a:off x="189779" y="1552665"/>
            <a:ext cx="4606507" cy="5131166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351912" y="0"/>
            <a:ext cx="792088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Triple Only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3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22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193766" cy="3019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When </a:t>
            </a:r>
            <a:r>
              <a:rPr lang="en-GB" b="1" dirty="0">
                <a:solidFill>
                  <a:srgbClr val="008000"/>
                </a:solidFill>
              </a:rPr>
              <a:t>bananas</a:t>
            </a:r>
            <a:r>
              <a:rPr lang="en-GB" dirty="0"/>
              <a:t> develop, they mainly contain a complex </a:t>
            </a:r>
            <a:r>
              <a:rPr lang="en-GB" b="1" dirty="0">
                <a:solidFill>
                  <a:srgbClr val="008000"/>
                </a:solidFill>
              </a:rPr>
              <a:t>carbohydrate</a:t>
            </a:r>
            <a:r>
              <a:rPr lang="en-GB" dirty="0"/>
              <a:t> called </a:t>
            </a:r>
            <a:r>
              <a:rPr lang="en-GB" b="1" dirty="0">
                <a:solidFill>
                  <a:srgbClr val="008000"/>
                </a:solidFill>
              </a:rPr>
              <a:t>starch</a:t>
            </a:r>
            <a:r>
              <a:rPr lang="en-GB" dirty="0"/>
              <a:t>. As bananas </a:t>
            </a:r>
            <a:r>
              <a:rPr lang="en-GB" b="1" dirty="0">
                <a:solidFill>
                  <a:srgbClr val="008000"/>
                </a:solidFill>
              </a:rPr>
              <a:t>ripen</a:t>
            </a:r>
            <a:r>
              <a:rPr lang="en-GB" dirty="0"/>
              <a:t>, </a:t>
            </a:r>
            <a:r>
              <a:rPr lang="en-GB" b="1" dirty="0">
                <a:solidFill>
                  <a:srgbClr val="008000"/>
                </a:solidFill>
              </a:rPr>
              <a:t>enzymes</a:t>
            </a:r>
            <a:r>
              <a:rPr lang="en-GB" dirty="0"/>
              <a:t> break down the starch into smaller carbohydrates, including </a:t>
            </a:r>
            <a:r>
              <a:rPr lang="en-GB" b="1" dirty="0">
                <a:solidFill>
                  <a:srgbClr val="008000"/>
                </a:solidFill>
              </a:rPr>
              <a:t>sugars</a:t>
            </a:r>
            <a:r>
              <a:rPr lang="en-GB" dirty="0"/>
              <a:t> such as </a:t>
            </a:r>
            <a:r>
              <a:rPr lang="en-GB" b="1" dirty="0">
                <a:solidFill>
                  <a:srgbClr val="008000"/>
                </a:solidFill>
              </a:rPr>
              <a:t>sucrose</a:t>
            </a:r>
            <a:r>
              <a:rPr lang="en-GB" dirty="0"/>
              <a:t> and </a:t>
            </a:r>
            <a:r>
              <a:rPr lang="en-GB" b="1" dirty="0">
                <a:solidFill>
                  <a:srgbClr val="008000"/>
                </a:solidFill>
              </a:rPr>
              <a:t>glucose</a:t>
            </a:r>
            <a:r>
              <a:rPr lang="en-GB" dirty="0"/>
              <a:t>.</a:t>
            </a:r>
          </a:p>
        </p:txBody>
      </p:sp>
      <p:pic>
        <p:nvPicPr>
          <p:cNvPr id="11266" name="Picture 2" descr="Image result for banan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r="21357"/>
          <a:stretch/>
        </p:blipFill>
        <p:spPr bwMode="auto">
          <a:xfrm>
            <a:off x="6161649" y="0"/>
            <a:ext cx="2982351" cy="2922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094" y="3209824"/>
            <a:ext cx="806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</a:rPr>
              <a:t>Describe</a:t>
            </a:r>
            <a:r>
              <a:rPr lang="en-GB" sz="2400" dirty="0"/>
              <a:t> what you would expect to see if you dropped iodine solution onto the soft part of a ripe banana.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377" y="4448182"/>
            <a:ext cx="7317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</a:rPr>
              <a:t>State</a:t>
            </a:r>
            <a:r>
              <a:rPr lang="en-GB" sz="2400" dirty="0"/>
              <a:t> the chemical reagent you would use to show what is formed as a banana ripens?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9131" y="5686540"/>
            <a:ext cx="6246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6600"/>
                </a:solidFill>
              </a:rPr>
              <a:t>Explain</a:t>
            </a:r>
            <a:r>
              <a:rPr lang="en-GB" sz="2400" dirty="0"/>
              <a:t> how the results of the test might differ if carried out on bananas at different stages of ripening.</a:t>
            </a:r>
          </a:p>
        </p:txBody>
      </p:sp>
      <p:pic>
        <p:nvPicPr>
          <p:cNvPr id="11268" name="Picture 4" descr="Image result for 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245"/>
            <a:ext cx="1061473" cy="10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ques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6" y="4346144"/>
            <a:ext cx="1035071" cy="10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ques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79" y="5831178"/>
            <a:ext cx="911052" cy="9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51912" y="0"/>
            <a:ext cx="792088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Triple Only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29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Active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The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active site </a:t>
            </a:r>
            <a:r>
              <a:rPr lang="en-GB" dirty="0">
                <a:latin typeface="Comic Sans MS" pitchFamily="66" charset="0"/>
              </a:rPr>
              <a:t>of an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enzyme</a:t>
            </a:r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will bind to a specific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substrate(s) </a:t>
            </a:r>
            <a:r>
              <a:rPr lang="en-GB" dirty="0">
                <a:latin typeface="Comic Sans MS" pitchFamily="66" charset="0"/>
              </a:rPr>
              <a:t>to start the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reaction</a:t>
            </a:r>
            <a:r>
              <a:rPr lang="en-GB" dirty="0"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 descr="Image result for active si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29" y="3284984"/>
            <a:ext cx="6424223" cy="3340596"/>
          </a:xfrm>
          <a:prstGeom prst="rect">
            <a:avLst/>
          </a:prstGeom>
          <a:noFill/>
          <a:ln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533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27984" y="2937151"/>
            <a:ext cx="2916826" cy="3393889"/>
            <a:chOff x="1259632" y="323887"/>
            <a:chExt cx="4896544" cy="5697401"/>
          </a:xfrm>
        </p:grpSpPr>
        <p:sp>
          <p:nvSpPr>
            <p:cNvPr id="4" name="Oval 3"/>
            <p:cNvSpPr/>
            <p:nvPr/>
          </p:nvSpPr>
          <p:spPr>
            <a:xfrm>
              <a:off x="1259632" y="1124744"/>
              <a:ext cx="4896544" cy="48965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042950" y="323887"/>
              <a:ext cx="1952985" cy="195298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8467379">
              <a:off x="3475329" y="473074"/>
              <a:ext cx="1800200" cy="1512168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9"/>
          <p:cNvSpPr/>
          <p:nvPr/>
        </p:nvSpPr>
        <p:spPr>
          <a:xfrm>
            <a:off x="755576" y="2481649"/>
            <a:ext cx="1208074" cy="11633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18467379">
            <a:off x="4874882" y="1526576"/>
            <a:ext cx="1597224" cy="1267550"/>
          </a:xfrm>
          <a:prstGeom prst="triangl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849437" y="5119884"/>
            <a:ext cx="207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Enzyme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92733" y="2922405"/>
            <a:ext cx="2073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Active Site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8422" y="1473537"/>
            <a:ext cx="207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Substrates</a:t>
            </a:r>
          </a:p>
        </p:txBody>
      </p:sp>
      <p:cxnSp>
        <p:nvCxnSpPr>
          <p:cNvPr id="22" name="Straight Arrow Connector 21"/>
          <p:cNvCxnSpPr>
            <a:stCxn id="20" idx="2"/>
            <a:endCxn id="10" idx="6"/>
          </p:cNvCxnSpPr>
          <p:nvPr/>
        </p:nvCxnSpPr>
        <p:spPr>
          <a:xfrm flipH="1">
            <a:off x="1963650" y="1996757"/>
            <a:ext cx="1161732" cy="10665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  <a:endCxn id="11" idx="1"/>
          </p:cNvCxnSpPr>
          <p:nvPr/>
        </p:nvCxnSpPr>
        <p:spPr>
          <a:xfrm>
            <a:off x="3125382" y="1996757"/>
            <a:ext cx="2303432" cy="479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284035" y="3140968"/>
            <a:ext cx="1240294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5098" y="4549889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Specific substrates </a:t>
            </a:r>
            <a:r>
              <a:rPr lang="en-GB" sz="3200" dirty="0">
                <a:latin typeface="Comic Sans MS" pitchFamily="66" charset="0"/>
              </a:rPr>
              <a:t>will fit into the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active site </a:t>
            </a:r>
            <a:r>
              <a:rPr lang="en-GB" sz="3200" dirty="0">
                <a:latin typeface="Comic Sans MS" pitchFamily="66" charset="0"/>
              </a:rPr>
              <a:t>of the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enzyme</a:t>
            </a:r>
            <a:r>
              <a:rPr lang="en-GB" sz="3200" dirty="0">
                <a:latin typeface="Comic Sans MS" pitchFamily="66" charset="0"/>
              </a:rPr>
              <a:t>. 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Lock and Key Model</a:t>
            </a:r>
          </a:p>
        </p:txBody>
      </p:sp>
    </p:spTree>
    <p:extLst>
      <p:ext uri="{BB962C8B-B14F-4D97-AF65-F5344CB8AC3E}">
        <p14:creationId xmlns:p14="http://schemas.microsoft.com/office/powerpoint/2010/main" val="1864563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48064" y="2937151"/>
            <a:ext cx="2916826" cy="3393889"/>
            <a:chOff x="1259632" y="323887"/>
            <a:chExt cx="4896544" cy="5697401"/>
          </a:xfrm>
        </p:grpSpPr>
        <p:sp>
          <p:nvSpPr>
            <p:cNvPr id="4" name="Oval 3"/>
            <p:cNvSpPr/>
            <p:nvPr/>
          </p:nvSpPr>
          <p:spPr>
            <a:xfrm>
              <a:off x="1259632" y="1124744"/>
              <a:ext cx="4896544" cy="48965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042950" y="323887"/>
              <a:ext cx="1952985" cy="195298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8467379">
              <a:off x="3475329" y="473074"/>
              <a:ext cx="1800200" cy="1512168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/>
          <p:cNvSpPr/>
          <p:nvPr/>
        </p:nvSpPr>
        <p:spPr>
          <a:xfrm>
            <a:off x="5604607" y="2937151"/>
            <a:ext cx="1208074" cy="11633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8467379">
            <a:off x="6205503" y="2613067"/>
            <a:ext cx="1597224" cy="1267550"/>
          </a:xfrm>
          <a:prstGeom prst="triangl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9967" y="3246842"/>
            <a:ext cx="3688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The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substrates</a:t>
            </a:r>
            <a:r>
              <a:rPr lang="en-GB" sz="320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3200" dirty="0">
                <a:latin typeface="Comic Sans MS" pitchFamily="66" charset="0"/>
              </a:rPr>
              <a:t>bind to the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active site</a:t>
            </a:r>
            <a:r>
              <a:rPr lang="en-GB" sz="3200" dirty="0">
                <a:latin typeface="Comic Sans MS" pitchFamily="66" charset="0"/>
              </a:rPr>
              <a:t>.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This forms the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enzyme substrate complex</a:t>
            </a:r>
            <a:r>
              <a:rPr lang="en-GB" sz="3200" dirty="0">
                <a:latin typeface="Comic Sans MS" pitchFamily="66" charset="0"/>
              </a:rPr>
              <a:t>.</a:t>
            </a:r>
          </a:p>
        </p:txBody>
      </p:sp>
      <p:sp>
        <p:nvSpPr>
          <p:cNvPr id="13" name="Title 3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Lock and Key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0120" y="1527499"/>
            <a:ext cx="410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Enzyme Substrate Complex</a:t>
            </a:r>
          </a:p>
        </p:txBody>
      </p:sp>
      <p:sp>
        <p:nvSpPr>
          <p:cNvPr id="2" name="Left Brace 1"/>
          <p:cNvSpPr/>
          <p:nvPr/>
        </p:nvSpPr>
        <p:spPr>
          <a:xfrm rot="1519352">
            <a:off x="4402371" y="2251263"/>
            <a:ext cx="993573" cy="3925461"/>
          </a:xfrm>
          <a:prstGeom prst="leftBrace">
            <a:avLst>
              <a:gd name="adj1" fmla="val 26254"/>
              <a:gd name="adj2" fmla="val 3987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endCxn id="2" idx="1"/>
          </p:cNvCxnSpPr>
          <p:nvPr/>
        </p:nvCxnSpPr>
        <p:spPr>
          <a:xfrm>
            <a:off x="3275856" y="2557316"/>
            <a:ext cx="1344329" cy="1084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06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48064" y="2937151"/>
            <a:ext cx="2916826" cy="3393889"/>
            <a:chOff x="1259632" y="323887"/>
            <a:chExt cx="4896544" cy="5697401"/>
          </a:xfrm>
        </p:grpSpPr>
        <p:sp>
          <p:nvSpPr>
            <p:cNvPr id="4" name="Oval 3"/>
            <p:cNvSpPr/>
            <p:nvPr/>
          </p:nvSpPr>
          <p:spPr>
            <a:xfrm>
              <a:off x="1259632" y="1124744"/>
              <a:ext cx="4896544" cy="48965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042950" y="323887"/>
              <a:ext cx="1952985" cy="195298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8467379">
              <a:off x="3475329" y="473074"/>
              <a:ext cx="1800200" cy="1512168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 rot="20767152">
            <a:off x="3028387" y="1375898"/>
            <a:ext cx="2033283" cy="1652296"/>
            <a:chOff x="5604607" y="553514"/>
            <a:chExt cx="2033283" cy="1652296"/>
          </a:xfrm>
        </p:grpSpPr>
        <p:sp>
          <p:nvSpPr>
            <p:cNvPr id="8" name="Oval 7"/>
            <p:cNvSpPr/>
            <p:nvPr/>
          </p:nvSpPr>
          <p:spPr>
            <a:xfrm>
              <a:off x="5604607" y="1042435"/>
              <a:ext cx="1208074" cy="1163375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8467379">
              <a:off x="6205503" y="718351"/>
              <a:ext cx="1597224" cy="1267550"/>
            </a:xfrm>
            <a:prstGeom prst="triangl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486" y="4437112"/>
            <a:ext cx="44420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The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Enzyme</a:t>
            </a:r>
            <a:r>
              <a:rPr lang="en-GB" sz="320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3200" dirty="0">
                <a:latin typeface="Comic Sans MS" pitchFamily="66" charset="0"/>
              </a:rPr>
              <a:t>catalyses the reaction and the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product</a:t>
            </a:r>
            <a:r>
              <a:rPr lang="en-GB" sz="320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3200" dirty="0">
                <a:latin typeface="Comic Sans MS" pitchFamily="66" charset="0"/>
              </a:rPr>
              <a:t>is released from the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active site</a:t>
            </a:r>
            <a:r>
              <a:rPr lang="en-GB" sz="3200" dirty="0">
                <a:latin typeface="Comic Sans MS" pitchFamily="66" charset="0"/>
              </a:rPr>
              <a:t>.</a:t>
            </a:r>
          </a:p>
        </p:txBody>
      </p:sp>
      <p:sp>
        <p:nvSpPr>
          <p:cNvPr id="11" name="Title 3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Lock and Key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3255" y="1755620"/>
            <a:ext cx="207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Product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99792" y="2017230"/>
            <a:ext cx="807260" cy="261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9517" y="5166323"/>
            <a:ext cx="207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Enzyme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4288" y="2778926"/>
            <a:ext cx="2073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Active Site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04115" y="3247964"/>
            <a:ext cx="684483" cy="485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20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Using Magnification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5484807" y="3933056"/>
            <a:ext cx="3551689" cy="280831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1"/>
            <a:endCxn id="4" idx="5"/>
          </p:cNvCxnSpPr>
          <p:nvPr/>
        </p:nvCxnSpPr>
        <p:spPr>
          <a:xfrm>
            <a:off x="6372729" y="5337212"/>
            <a:ext cx="17758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</p:cNvCxnSpPr>
          <p:nvPr/>
        </p:nvCxnSpPr>
        <p:spPr>
          <a:xfrm flipH="1" flipV="1">
            <a:off x="7260651" y="5337212"/>
            <a:ext cx="1" cy="14041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0272" y="450912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336" y="574690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9400" y="574690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5976" y="3356992"/>
            <a:ext cx="254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Image size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3830" y="3047727"/>
            <a:ext cx="254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Magnification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1232" y="6167505"/>
            <a:ext cx="254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Actual size</a:t>
            </a: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8028384" y="3509392"/>
            <a:ext cx="120190" cy="223751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</p:cNvCxnSpPr>
          <p:nvPr/>
        </p:nvCxnSpPr>
        <p:spPr>
          <a:xfrm>
            <a:off x="5630720" y="3818657"/>
            <a:ext cx="1275032" cy="982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67886" y="6055307"/>
            <a:ext cx="1386059" cy="276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28650" y="1476734"/>
            <a:ext cx="8191822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An image of the water flea is shown at 157mm long.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What is the magnification used?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i="1" dirty="0">
                <a:latin typeface="Comic Sans MS" panose="030F0702030302020204" pitchFamily="66" charset="0"/>
              </a:rPr>
              <a:t>T</a:t>
            </a:r>
            <a:r>
              <a:rPr lang="en-GB" sz="2800" i="1" dirty="0">
                <a:latin typeface="Comic Sans MS" panose="030F0702030302020204" pitchFamily="66" charset="0"/>
              </a:rPr>
              <a:t>he actual</a:t>
            </a:r>
          </a:p>
          <a:p>
            <a:pPr marL="0" indent="0"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size is 1mm.</a:t>
            </a:r>
            <a:endParaRPr lang="en-GB" sz="2400" i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4769" r="22149"/>
          <a:stretch/>
        </p:blipFill>
        <p:spPr>
          <a:xfrm>
            <a:off x="745018" y="4435088"/>
            <a:ext cx="1800200" cy="2249592"/>
          </a:xfrm>
          <a:prstGeom prst="rect">
            <a:avLst/>
          </a:prstGeom>
          <a:ln w="19050">
            <a:solidFill>
              <a:srgbClr val="00CC0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3098571" y="4170565"/>
            <a:ext cx="186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x157</a:t>
            </a:r>
          </a:p>
        </p:txBody>
      </p:sp>
    </p:spTree>
    <p:extLst>
      <p:ext uri="{BB962C8B-B14F-4D97-AF65-F5344CB8AC3E}">
        <p14:creationId xmlns:p14="http://schemas.microsoft.com/office/powerpoint/2010/main" val="42351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Lock and Key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>
                <a:latin typeface="Comic Sans MS" pitchFamily="66" charset="0"/>
              </a:rPr>
              <a:t>Similarly </a:t>
            </a: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enzymes</a:t>
            </a:r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can also be used to break down </a:t>
            </a: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substrates</a:t>
            </a:r>
            <a:r>
              <a:rPr lang="en-GB" dirty="0">
                <a:latin typeface="Comic Sans MS" pitchFamily="66" charset="0"/>
              </a:rPr>
              <a:t>. This includes the </a:t>
            </a: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digestive enzymes </a:t>
            </a:r>
            <a:r>
              <a:rPr lang="en-GB" dirty="0">
                <a:latin typeface="Comic Sans MS" pitchFamily="66" charset="0"/>
              </a:rPr>
              <a:t>we looked at last lesson.</a:t>
            </a:r>
          </a:p>
        </p:txBody>
      </p:sp>
    </p:spTree>
    <p:extLst>
      <p:ext uri="{BB962C8B-B14F-4D97-AF65-F5344CB8AC3E}">
        <p14:creationId xmlns:p14="http://schemas.microsoft.com/office/powerpoint/2010/main" val="3481933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4531" cy="1325563"/>
          </a:xfrm>
        </p:spPr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Factors that affect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Changes in certain conditions will cause the enzyme to denature.</a:t>
            </a:r>
          </a:p>
          <a:p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pH</a:t>
            </a:r>
          </a:p>
          <a:p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Temperature</a:t>
            </a:r>
          </a:p>
        </p:txBody>
      </p:sp>
      <p:pic>
        <p:nvPicPr>
          <p:cNvPr id="2050" name="Picture 2" descr="Image result for 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10" y="4717990"/>
            <a:ext cx="6471786" cy="21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99" y="2276872"/>
            <a:ext cx="32280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09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14375" r="34992" b="26042"/>
          <a:stretch/>
        </p:blipFill>
        <p:spPr bwMode="auto">
          <a:xfrm>
            <a:off x="179512" y="116632"/>
            <a:ext cx="5904656" cy="659660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692696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What has happened to the </a:t>
            </a:r>
            <a:r>
              <a:rPr lang="en-GB" sz="2400" b="1" dirty="0">
                <a:solidFill>
                  <a:srgbClr val="009900"/>
                </a:solidFill>
                <a:latin typeface="Comic Sans MS" pitchFamily="66" charset="0"/>
              </a:rPr>
              <a:t>active site </a:t>
            </a:r>
            <a:r>
              <a:rPr lang="en-GB" sz="2400" dirty="0">
                <a:latin typeface="Comic Sans MS" pitchFamily="66" charset="0"/>
              </a:rPr>
              <a:t>in the picture?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latin typeface="Comic Sans MS" pitchFamily="66" charset="0"/>
              </a:rPr>
              <a:t>What does this mean for the </a:t>
            </a:r>
            <a:r>
              <a:rPr lang="en-GB" sz="2400" b="1" dirty="0">
                <a:solidFill>
                  <a:srgbClr val="009900"/>
                </a:solidFill>
                <a:latin typeface="Comic Sans MS" pitchFamily="66" charset="0"/>
              </a:rPr>
              <a:t>substrate</a:t>
            </a:r>
            <a:r>
              <a:rPr lang="en-GB" sz="240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and the </a:t>
            </a:r>
            <a:r>
              <a:rPr lang="en-GB" sz="2400" b="1" dirty="0">
                <a:solidFill>
                  <a:srgbClr val="009900"/>
                </a:solidFill>
                <a:latin typeface="Comic Sans MS" pitchFamily="66" charset="0"/>
              </a:rPr>
              <a:t>reaction</a:t>
            </a:r>
            <a:r>
              <a:rPr lang="en-GB" sz="2400" dirty="0">
                <a:latin typeface="Comic Sans MS" pitchFamily="66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9792" y="4437112"/>
            <a:ext cx="324036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25890"/>
              </p:ext>
            </p:extLst>
          </p:nvPr>
        </p:nvGraphicFramePr>
        <p:xfrm>
          <a:off x="2483768" y="188640"/>
          <a:ext cx="6480000" cy="64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93318959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79915622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37068933"/>
                    </a:ext>
                  </a:extLst>
                </a:gridCol>
              </a:tblGrid>
              <a:tr h="216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State what enzyme specificity means.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State what the active site is.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Explain why enzymes have a particular shape.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54613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State</a:t>
                      </a:r>
                      <a:r>
                        <a:rPr lang="en-GB" sz="2400" baseline="0" dirty="0">
                          <a:latin typeface="Comic Sans MS" panose="030F0702030302020204" pitchFamily="66" charset="0"/>
                        </a:rPr>
                        <a:t> which type of molecule enzymes are.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what the lock and key model is.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Explain how enzymes become denatured.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75327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State two factors that affect enzyme function.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Describe what denatured means.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Draw a diagram to show a denatured enzyme.</a:t>
                      </a: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1582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458" y="188640"/>
            <a:ext cx="24713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Answer a combination of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 questions </a:t>
            </a:r>
            <a:r>
              <a:rPr lang="en-GB" sz="2800" dirty="0">
                <a:latin typeface="Comic Sans MS" panose="030F0702030302020204" pitchFamily="66" charset="0"/>
              </a:rPr>
              <a:t>that form a straight line across the grid and </a:t>
            </a:r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include the centre square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441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28083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Enzyme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Substrate</a:t>
            </a:r>
          </a:p>
          <a:p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Product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Denature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Active Site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Synthesis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Digestion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3419872" y="1035583"/>
            <a:ext cx="561662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biological catalyst, speeding up reactions in the body.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3419872" y="2026542"/>
            <a:ext cx="561662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initial substance which an enzyme acts on.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419872" y="4999419"/>
            <a:ext cx="561662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substance(s) that are made by the enzyme after the reaction.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419872" y="44624"/>
            <a:ext cx="561662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Destroy the characteristic properties affecting the active site.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419872" y="4008460"/>
            <a:ext cx="561662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Producing a substance from more than one substrate.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3419872" y="3017501"/>
            <a:ext cx="561662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Breaking down substances into smaller products.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476672"/>
            <a:ext cx="1800200" cy="1177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67744" y="1438509"/>
            <a:ext cx="1296144" cy="11263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51720" y="512676"/>
            <a:ext cx="1440160" cy="28571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: Rounded Corners 21"/>
          <p:cNvSpPr/>
          <p:nvPr/>
        </p:nvSpPr>
        <p:spPr>
          <a:xfrm>
            <a:off x="3419872" y="5990375"/>
            <a:ext cx="561662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enzyme region that binds to substances during a reaction.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63688" y="2400347"/>
            <a:ext cx="1800200" cy="274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83768" y="4355332"/>
            <a:ext cx="1080120" cy="18388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23728" y="4502447"/>
            <a:ext cx="1440160" cy="843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51720" y="3564444"/>
            <a:ext cx="1584176" cy="27056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Optimum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Rearrange the following anagrams to give you a definition for optimum conditions: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The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optimum</a:t>
            </a:r>
            <a:r>
              <a:rPr lang="en-GB" dirty="0">
                <a:latin typeface="Comic Sans MS" panose="030F0702030302020204" pitchFamily="66" charset="0"/>
              </a:rPr>
              <a:t> pH or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temperature</a:t>
            </a:r>
            <a:r>
              <a:rPr lang="en-GB" dirty="0">
                <a:latin typeface="Comic Sans MS" panose="030F0702030302020204" pitchFamily="66" charset="0"/>
              </a:rPr>
              <a:t> is the level at which the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rate</a:t>
            </a:r>
            <a:r>
              <a:rPr lang="en-GB" dirty="0">
                <a:latin typeface="Comic Sans MS" panose="030F0702030302020204" pitchFamily="66" charset="0"/>
              </a:rPr>
              <a:t> of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reaction</a:t>
            </a:r>
            <a:r>
              <a:rPr lang="en-GB" dirty="0">
                <a:latin typeface="Comic Sans MS" panose="030F0702030302020204" pitchFamily="66" charset="0"/>
              </a:rPr>
              <a:t> taking place is at its </a:t>
            </a:r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highest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783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63" t="17801" r="26662" b="22000"/>
          <a:stretch/>
        </p:blipFill>
        <p:spPr>
          <a:xfrm>
            <a:off x="2555776" y="116632"/>
            <a:ext cx="6480720" cy="4752528"/>
          </a:xfrm>
          <a:prstGeom prst="rect">
            <a:avLst/>
          </a:prstGeom>
          <a:ln w="19050">
            <a:solidFill>
              <a:srgbClr val="0099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Graph showing how temperature affects rate of reaction: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4579345"/>
            <a:ext cx="8177097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Comic Sans MS" panose="030F0702030302020204" pitchFamily="66" charset="0"/>
              </a:rPr>
              <a:t>Questions</a:t>
            </a:r>
            <a:r>
              <a:rPr lang="en-GB" sz="2400" dirty="0"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What was the rate of reaction at 10</a:t>
            </a:r>
            <a:r>
              <a:rPr lang="en-GB" sz="2400" baseline="30000" dirty="0">
                <a:latin typeface="Comic Sans MS" panose="030F0702030302020204" pitchFamily="66" charset="0"/>
              </a:rPr>
              <a:t>o</a:t>
            </a:r>
            <a:r>
              <a:rPr lang="en-GB" sz="2400" dirty="0">
                <a:latin typeface="Comic Sans MS" panose="030F0702030302020204" pitchFamily="66" charset="0"/>
              </a:rPr>
              <a:t>c?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What is the optimum temperature?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What happens after this temperature?</a:t>
            </a:r>
          </a:p>
        </p:txBody>
      </p:sp>
      <p:pic>
        <p:nvPicPr>
          <p:cNvPr id="2050" name="Picture 2" descr="Image result for 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381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524122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15 g/min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580299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40</a:t>
            </a:r>
            <a:r>
              <a:rPr lang="en-GB" sz="2400" baseline="30000" dirty="0">
                <a:solidFill>
                  <a:srgbClr val="009900"/>
                </a:solidFill>
                <a:latin typeface="Comic Sans MS" panose="030F0702030302020204" pitchFamily="66" charset="0"/>
              </a:rPr>
              <a:t>o</a:t>
            </a:r>
            <a:r>
              <a:rPr lang="en-GB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636477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Active site denatures</a:t>
            </a:r>
          </a:p>
        </p:txBody>
      </p:sp>
    </p:spTree>
    <p:extLst>
      <p:ext uri="{BB962C8B-B14F-4D97-AF65-F5344CB8AC3E}">
        <p14:creationId xmlns:p14="http://schemas.microsoft.com/office/powerpoint/2010/main" val="32140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5" y="944664"/>
            <a:ext cx="7254869" cy="4968671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80570" y="3557393"/>
            <a:ext cx="3231715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Molecules move faster, increasing the chance of substrates bumping into the active site.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2285" y="2401780"/>
            <a:ext cx="3231715" cy="147732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enzyme denatures meaning the substrate cannot fit into the active site and the reaction is not catalysed.</a:t>
            </a:r>
          </a:p>
        </p:txBody>
      </p:sp>
    </p:spTree>
    <p:extLst>
      <p:ext uri="{BB962C8B-B14F-4D97-AF65-F5344CB8AC3E}">
        <p14:creationId xmlns:p14="http://schemas.microsoft.com/office/powerpoint/2010/main" val="1224514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69" y="1066595"/>
            <a:ext cx="7178662" cy="4724809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21062856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34" y="1081836"/>
            <a:ext cx="7056732" cy="4694327"/>
          </a:xfrm>
          <a:prstGeom prst="rect">
            <a:avLst/>
          </a:prstGeom>
          <a:ln w="1905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163602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643953" y="2965830"/>
          <a:ext cx="5322626" cy="262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7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omic Sans MS" panose="030F0702030302020204" pitchFamily="66" charset="0"/>
                        </a:rPr>
                        <a:t>Eyepiece Magnification</a:t>
                      </a:r>
                      <a:endParaRPr lang="en-GB" sz="1500" b="1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omic Sans MS" panose="030F0702030302020204" pitchFamily="66" charset="0"/>
                        </a:rPr>
                        <a:t>Objective Magnification</a:t>
                      </a:r>
                      <a:endParaRPr lang="en-GB" sz="1500" b="1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omic Sans MS" panose="030F0702030302020204" pitchFamily="66" charset="0"/>
                        </a:rPr>
                        <a:t>Overall Magnification</a:t>
                      </a:r>
                      <a:endParaRPr lang="en-GB" sz="1500" b="1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X10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X4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X10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X10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omic Sans MS" panose="030F0702030302020204" pitchFamily="66" charset="0"/>
                        </a:rPr>
                        <a:t>X10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X40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X10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X100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482649" y="3979177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Batang"/>
                <a:cs typeface="Times New Roman"/>
              </a:rPr>
              <a:t>40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  <a:ea typeface="Batang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5853" y="4413546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Batang"/>
                <a:cs typeface="Times New Roman"/>
              </a:rPr>
              <a:t>100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  <a:ea typeface="Batang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4474" y="4786710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Batang"/>
                <a:cs typeface="Times New Roman"/>
              </a:rPr>
              <a:t>400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  <a:ea typeface="Batang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09502" y="520081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Batang"/>
                <a:cs typeface="Times New Roman"/>
              </a:rPr>
              <a:t>1000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  <a:ea typeface="Batang"/>
              <a:cs typeface="Times New Rom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Total Magnification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Calculate the total magnification for the following examples: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138" y="3501008"/>
            <a:ext cx="4009741" cy="3356992"/>
          </a:xfrm>
          <a:prstGeom prst="rect">
            <a:avLst/>
          </a:prstGeom>
        </p:spPr>
      </p:pic>
      <p:sp>
        <p:nvSpPr>
          <p:cNvPr id="14" name="Multiplication Sign 13"/>
          <p:cNvSpPr/>
          <p:nvPr/>
        </p:nvSpPr>
        <p:spPr>
          <a:xfrm>
            <a:off x="2586406" y="3979177"/>
            <a:ext cx="504056" cy="529943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718107" y="5920982"/>
            <a:ext cx="42484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x10 is the most common magnification for the eyepiece lens.</a:t>
            </a:r>
          </a:p>
        </p:txBody>
      </p:sp>
      <p:sp>
        <p:nvSpPr>
          <p:cNvPr id="22" name="Arrow: Bent 21"/>
          <p:cNvSpPr/>
          <p:nvPr/>
        </p:nvSpPr>
        <p:spPr>
          <a:xfrm rot="16200000">
            <a:off x="3989360" y="5595793"/>
            <a:ext cx="792088" cy="650377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9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Practice Exam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>
                <a:latin typeface="Comic Sans MS" panose="030F0702030302020204" pitchFamily="66" charset="0"/>
              </a:rPr>
              <a:t>i</a:t>
            </a:r>
            <a:r>
              <a:rPr lang="en-GB" sz="2800" dirty="0">
                <a:latin typeface="Comic Sans MS" panose="030F0702030302020204" pitchFamily="66" charset="0"/>
              </a:rPr>
              <a:t>) Use the table below to draw a graph and a curve of best fit. (</a:t>
            </a:r>
            <a:r>
              <a:rPr lang="en-GB" sz="2800" dirty="0">
                <a:solidFill>
                  <a:srgbClr val="009900"/>
                </a:solidFill>
                <a:latin typeface="Comic Sans MS" panose="030F0702030302020204" pitchFamily="66" charset="0"/>
              </a:rPr>
              <a:t>2 marks</a:t>
            </a:r>
            <a:r>
              <a:rPr lang="en-GB" sz="2800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ii) Determine the optimum pH for this enzyme. (</a:t>
            </a:r>
            <a:r>
              <a:rPr lang="en-GB" sz="2800" dirty="0">
                <a:solidFill>
                  <a:srgbClr val="009900"/>
                </a:solidFill>
                <a:latin typeface="Comic Sans MS" panose="030F0702030302020204" pitchFamily="66" charset="0"/>
              </a:rPr>
              <a:t>1 mark</a:t>
            </a:r>
            <a:r>
              <a:rPr lang="en-GB" sz="2800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iii) Describe and explain the effect on enzyme activity of increasing the pH above this optimum level. (</a:t>
            </a:r>
            <a:r>
              <a:rPr lang="en-GB" sz="2800" dirty="0">
                <a:solidFill>
                  <a:srgbClr val="009900"/>
                </a:solidFill>
                <a:latin typeface="Comic Sans MS" panose="030F0702030302020204" pitchFamily="66" charset="0"/>
              </a:rPr>
              <a:t>3 marks</a:t>
            </a:r>
            <a:r>
              <a:rPr lang="en-GB" sz="2800" dirty="0"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93746" y="2564904"/>
          <a:ext cx="598700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6482">
                  <a:extLst>
                    <a:ext uri="{9D8B030D-6E8A-4147-A177-3AD203B41FA5}">
                      <a16:colId xmlns:a16="http://schemas.microsoft.com/office/drawing/2014/main" val="3410480767"/>
                    </a:ext>
                  </a:extLst>
                </a:gridCol>
                <a:gridCol w="587693">
                  <a:extLst>
                    <a:ext uri="{9D8B030D-6E8A-4147-A177-3AD203B41FA5}">
                      <a16:colId xmlns:a16="http://schemas.microsoft.com/office/drawing/2014/main" val="3683287236"/>
                    </a:ext>
                  </a:extLst>
                </a:gridCol>
                <a:gridCol w="587693">
                  <a:extLst>
                    <a:ext uri="{9D8B030D-6E8A-4147-A177-3AD203B41FA5}">
                      <a16:colId xmlns:a16="http://schemas.microsoft.com/office/drawing/2014/main" val="3488603403"/>
                    </a:ext>
                  </a:extLst>
                </a:gridCol>
                <a:gridCol w="587693">
                  <a:extLst>
                    <a:ext uri="{9D8B030D-6E8A-4147-A177-3AD203B41FA5}">
                      <a16:colId xmlns:a16="http://schemas.microsoft.com/office/drawing/2014/main" val="2932274283"/>
                    </a:ext>
                  </a:extLst>
                </a:gridCol>
                <a:gridCol w="654368">
                  <a:extLst>
                    <a:ext uri="{9D8B030D-6E8A-4147-A177-3AD203B41FA5}">
                      <a16:colId xmlns:a16="http://schemas.microsoft.com/office/drawing/2014/main" val="54461318"/>
                    </a:ext>
                  </a:extLst>
                </a:gridCol>
                <a:gridCol w="587693">
                  <a:extLst>
                    <a:ext uri="{9D8B030D-6E8A-4147-A177-3AD203B41FA5}">
                      <a16:colId xmlns:a16="http://schemas.microsoft.com/office/drawing/2014/main" val="3787116818"/>
                    </a:ext>
                  </a:extLst>
                </a:gridCol>
                <a:gridCol w="587693">
                  <a:extLst>
                    <a:ext uri="{9D8B030D-6E8A-4147-A177-3AD203B41FA5}">
                      <a16:colId xmlns:a16="http://schemas.microsoft.com/office/drawing/2014/main" val="2588119151"/>
                    </a:ext>
                  </a:extLst>
                </a:gridCol>
                <a:gridCol w="587693">
                  <a:extLst>
                    <a:ext uri="{9D8B030D-6E8A-4147-A177-3AD203B41FA5}">
                      <a16:colId xmlns:a16="http://schemas.microsoft.com/office/drawing/2014/main" val="3034713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omic Sans MS" panose="030F0702030302020204" pitchFamily="66" charset="0"/>
                        </a:rPr>
                        <a:t>pH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3.6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3.8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4.0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4.4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4.8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5.0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5.2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1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omic Sans MS" panose="030F0702030302020204" pitchFamily="66" charset="0"/>
                        </a:rPr>
                        <a:t>Rate (cm</a:t>
                      </a:r>
                      <a:r>
                        <a:rPr lang="en-GB" b="1" baseline="30000" dirty="0"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GB" b="1" dirty="0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GB" b="1" baseline="30000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b="1" dirty="0">
                          <a:latin typeface="Comic Sans MS" panose="030F0702030302020204" pitchFamily="66" charset="0"/>
                        </a:rPr>
                        <a:t>1)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2.0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5.0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8.0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11.0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8.0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4.0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1.0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20546"/>
                  </a:ext>
                </a:extLst>
              </a:tr>
            </a:tbl>
          </a:graphicData>
        </a:graphic>
      </p:graphicFrame>
      <p:pic>
        <p:nvPicPr>
          <p:cNvPr id="4098" name="Picture 2" descr="Image result for ex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18526"/>
            <a:ext cx="1512168" cy="16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97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27708" r="53382" b="41331"/>
          <a:stretch/>
        </p:blipFill>
        <p:spPr bwMode="auto">
          <a:xfrm>
            <a:off x="177199" y="1391136"/>
            <a:ext cx="8767641" cy="3384376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199" y="5135552"/>
            <a:ext cx="8767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Movement from a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high concentration </a:t>
            </a:r>
            <a:r>
              <a:rPr lang="en-GB" sz="3200" dirty="0">
                <a:latin typeface="Comic Sans MS" pitchFamily="66" charset="0"/>
              </a:rPr>
              <a:t>to a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low concentration </a:t>
            </a:r>
            <a:r>
              <a:rPr lang="en-GB" sz="3200" dirty="0">
                <a:latin typeface="Comic Sans MS" pitchFamily="66" charset="0"/>
              </a:rPr>
              <a:t>until an </a:t>
            </a:r>
            <a:r>
              <a:rPr lang="en-GB" sz="3200" b="1" dirty="0">
                <a:solidFill>
                  <a:srgbClr val="006600"/>
                </a:solidFill>
                <a:latin typeface="Comic Sans MS" pitchFamily="66" charset="0"/>
              </a:rPr>
              <a:t>equilibrium</a:t>
            </a:r>
            <a:r>
              <a:rPr lang="en-GB" sz="320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3200" dirty="0">
                <a:latin typeface="Comic Sans MS" pitchFamily="66" charset="0"/>
              </a:rPr>
              <a:t>is found.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15991022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755576" y="1844824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95536" y="2780928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423178" y="2594225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025285" y="1651762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62880" y="3735880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385325" y="2492896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5556" y="3415633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15516" y="4351737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39652" y="4423745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845265" y="3222571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418172" y="5294512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205305" y="4063705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34604" y="5207055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99042" y="5850538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423178" y="5922546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184016" y="4832831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40843" y="6318265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188831" y="5562506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77330" y="2132856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717290" y="3068960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584634" y="4023912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97310" y="3703665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10311" y="4652811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956358" y="5495087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520796" y="6138570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584634" y="2878530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494802" y="1952836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905244" y="3917483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853243" y="3140968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8124243" y="2061498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318601" y="2788566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000642" y="4913301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449697" y="5470568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601416" y="3523645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296985" y="4472791"/>
            <a:ext cx="360040" cy="36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>
            <a:stCxn id="4" idx="0"/>
            <a:endCxn id="4" idx="2"/>
          </p:cNvCxnSpPr>
          <p:nvPr/>
        </p:nvCxnSpPr>
        <p:spPr>
          <a:xfrm>
            <a:off x="4572000" y="1484784"/>
            <a:ext cx="0" cy="53732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21068" y="62451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Semi-permeable membrane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91998" y="158202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Water molecule</a:t>
            </a:r>
          </a:p>
        </p:txBody>
      </p:sp>
      <p:cxnSp>
        <p:nvCxnSpPr>
          <p:cNvPr id="44" name="Straight Arrow Connector 43"/>
          <p:cNvCxnSpPr>
            <a:stCxn id="41" idx="1"/>
          </p:cNvCxnSpPr>
          <p:nvPr/>
        </p:nvCxnSpPr>
        <p:spPr>
          <a:xfrm flipH="1" flipV="1">
            <a:off x="4572000" y="6210578"/>
            <a:ext cx="749068" cy="219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5683093" y="1951359"/>
            <a:ext cx="350170" cy="1189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Arrow: Right 47"/>
          <p:cNvSpPr/>
          <p:nvPr/>
        </p:nvSpPr>
        <p:spPr>
          <a:xfrm>
            <a:off x="379062" y="2852936"/>
            <a:ext cx="8402374" cy="1498801"/>
          </a:xfrm>
          <a:prstGeom prst="rightArrow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OSMOSIS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Osmosis</a:t>
            </a:r>
          </a:p>
        </p:txBody>
      </p:sp>
    </p:spTree>
    <p:extLst>
      <p:ext uri="{BB962C8B-B14F-4D97-AF65-F5344CB8AC3E}">
        <p14:creationId xmlns:p14="http://schemas.microsoft.com/office/powerpoint/2010/main" val="3434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35247"/>
            <a:ext cx="4536504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omic Sans MS" pitchFamily="66" charset="0"/>
              </a:rPr>
              <a:t>Water moves from a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concentrated</a:t>
            </a:r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area of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solute</a:t>
            </a:r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(less water particles) to a 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dilute</a:t>
            </a:r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area of solute (more water particles).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7" t="13305" r="34225" b="17167"/>
          <a:stretch/>
        </p:blipFill>
        <p:spPr bwMode="auto">
          <a:xfrm>
            <a:off x="107504" y="116632"/>
            <a:ext cx="4176464" cy="662190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259784"/>
            <a:ext cx="4608512" cy="1532334"/>
          </a:xfrm>
          <a:prstGeom prst="roundRect">
            <a:avLst>
              <a:gd name="adj" fmla="val 178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9900"/>
                </a:solidFill>
                <a:latin typeface="Comic Sans MS" pitchFamily="66" charset="0"/>
              </a:rPr>
              <a:t>Q</a:t>
            </a:r>
            <a:r>
              <a:rPr lang="en-GB" sz="2800" dirty="0">
                <a:latin typeface="Comic Sans MS" pitchFamily="66" charset="0"/>
              </a:rPr>
              <a:t>. Which way will the water flow in the diagram? Explain why.</a:t>
            </a:r>
          </a:p>
        </p:txBody>
      </p:sp>
      <p:pic>
        <p:nvPicPr>
          <p:cNvPr id="6150" name="Picture 6" descr="Image result for 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913">
            <a:off x="7532676" y="4085420"/>
            <a:ext cx="1700436" cy="17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52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Active Transport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Both </a:t>
            </a: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diffusion</a:t>
            </a:r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and </a:t>
            </a: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osmosis</a:t>
            </a:r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go down the </a:t>
            </a: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concentration gradient</a:t>
            </a:r>
            <a:r>
              <a:rPr lang="en-GB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Active transport </a:t>
            </a:r>
            <a:r>
              <a:rPr lang="en-GB" dirty="0">
                <a:latin typeface="Comic Sans MS" pitchFamily="66" charset="0"/>
              </a:rPr>
              <a:t>is used to move substances </a:t>
            </a:r>
            <a:r>
              <a:rPr lang="en-GB" b="1" u="sng" dirty="0">
                <a:solidFill>
                  <a:srgbClr val="FF0000"/>
                </a:solidFill>
                <a:latin typeface="Comic Sans MS" pitchFamily="66" charset="0"/>
              </a:rPr>
              <a:t>against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the concentration gradient.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This requires </a:t>
            </a: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energy</a:t>
            </a:r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though!</a:t>
            </a:r>
          </a:p>
        </p:txBody>
      </p:sp>
      <p:pic>
        <p:nvPicPr>
          <p:cNvPr id="4100" name="Picture 4" descr="Image result for gradient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604625"/>
            <a:ext cx="3647236" cy="32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428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42938" y="15716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dirty="0">
                <a:latin typeface="Comic Sans MS" pitchFamily="66" charset="0"/>
              </a:rPr>
              <a:t>Inside of cell</a:t>
            </a:r>
            <a:r>
              <a:rPr lang="en-GB" dirty="0"/>
              <a:t>			     </a:t>
            </a:r>
            <a:r>
              <a:rPr lang="en-GB" dirty="0">
                <a:latin typeface="Comic Sans MS" pitchFamily="66" charset="0"/>
              </a:rPr>
              <a:t>Outside of cell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3143250"/>
            <a:ext cx="1928813" cy="1214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Flowchart: Manual Input 4"/>
          <p:cNvSpPr/>
          <p:nvPr/>
        </p:nvSpPr>
        <p:spPr>
          <a:xfrm rot="20610957" flipH="1">
            <a:off x="3727450" y="3176588"/>
            <a:ext cx="1336675" cy="642937"/>
          </a:xfrm>
          <a:prstGeom prst="flowChartManualInpu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Flowchart: Manual Input 6"/>
          <p:cNvSpPr/>
          <p:nvPr/>
        </p:nvSpPr>
        <p:spPr>
          <a:xfrm rot="607819" flipH="1">
            <a:off x="3760788" y="4043363"/>
            <a:ext cx="1357312" cy="642937"/>
          </a:xfrm>
          <a:prstGeom prst="flowChartManualInpu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Flowchart: Manual Input 9"/>
          <p:cNvSpPr/>
          <p:nvPr/>
        </p:nvSpPr>
        <p:spPr>
          <a:xfrm rot="9628433" flipH="1">
            <a:off x="3854450" y="4064000"/>
            <a:ext cx="1343025" cy="642938"/>
          </a:xfrm>
          <a:prstGeom prst="flowChartManualInpu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Flowchart: Manual Input 10"/>
          <p:cNvSpPr/>
          <p:nvPr/>
        </p:nvSpPr>
        <p:spPr>
          <a:xfrm rot="11444681" flipH="1">
            <a:off x="3762375" y="3190875"/>
            <a:ext cx="1336675" cy="642938"/>
          </a:xfrm>
          <a:prstGeom prst="flowChartManualInpu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214563" y="5143500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10241" y="427380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357438" y="3143250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86500" y="3929062"/>
            <a:ext cx="285750" cy="2857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500813" y="44291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714500" y="4214812"/>
            <a:ext cx="285750" cy="2857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857625" y="3714750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857625" y="3929062"/>
            <a:ext cx="285750" cy="2857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474378" y="50006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8" name="Picture 2" descr="Image result for cell membr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1" t="35408"/>
          <a:stretch/>
        </p:blipFill>
        <p:spPr bwMode="auto">
          <a:xfrm rot="5400000">
            <a:off x="3641987" y="1570299"/>
            <a:ext cx="1737542" cy="16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971090" y="3000161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474378" y="3512344"/>
            <a:ext cx="285750" cy="2857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Explosion 2 22"/>
          <p:cNvSpPr/>
          <p:nvPr/>
        </p:nvSpPr>
        <p:spPr>
          <a:xfrm>
            <a:off x="1285875" y="2133998"/>
            <a:ext cx="2377827" cy="866377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Comic Sans MS" pitchFamily="66" charset="0"/>
              </a:rPr>
              <a:t>ENERGY</a:t>
            </a:r>
          </a:p>
        </p:txBody>
      </p:sp>
      <p:pic>
        <p:nvPicPr>
          <p:cNvPr id="24" name="Picture 2" descr="Image result for cell membr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7" t="35706"/>
          <a:stretch/>
        </p:blipFill>
        <p:spPr bwMode="auto">
          <a:xfrm rot="5400000">
            <a:off x="3531436" y="4712079"/>
            <a:ext cx="1966455" cy="16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581400" y="350276"/>
            <a:ext cx="1928813" cy="1214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Active Transport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9375" y="5555228"/>
            <a:ext cx="25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Transporter Protein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2160" y="6169124"/>
            <a:ext cx="25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Cell Membrane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5004048" y="4273805"/>
            <a:ext cx="1425327" cy="14660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4788024" y="5555228"/>
            <a:ext cx="1224136" cy="798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9112E-6 L -0.16372 -0.0254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1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0481E-7 L -0.18715 -0.0668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951E-7 L 0.13194 0.1563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9112E-6 L -0.1658 0.0795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99537E-7 L -0.1658 0.0164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latin typeface="Comic Sans MS" pitchFamily="66" charset="0"/>
              </a:rPr>
              <a:t>WHEN</a:t>
            </a:r>
            <a:r>
              <a:rPr lang="en-GB" dirty="0">
                <a:latin typeface="Comic Sans MS" pitchFamily="66" charset="0"/>
              </a:rPr>
              <a:t> might active transport be used?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To move substances against the concentration gradient.</a:t>
            </a:r>
          </a:p>
          <a:p>
            <a:r>
              <a:rPr lang="en-GB" dirty="0">
                <a:solidFill>
                  <a:srgbClr val="009900"/>
                </a:solidFill>
                <a:latin typeface="Comic Sans MS" pitchFamily="66" charset="0"/>
              </a:rPr>
              <a:t>To move substances that are too large to fit through the semi-permeable membrane.</a:t>
            </a:r>
          </a:p>
          <a:p>
            <a:pPr marL="0" indent="0">
              <a:buNone/>
            </a:pPr>
            <a:endParaRPr lang="en-GB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44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188640"/>
          <a:ext cx="8784976" cy="4176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mic Sans MS" pitchFamily="66" charset="0"/>
                        </a:rPr>
                        <a:t>Diffusion</a:t>
                      </a: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mic Sans MS" pitchFamily="66" charset="0"/>
                        </a:rPr>
                        <a:t>Osmosis</a:t>
                      </a: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mic Sans MS" pitchFamily="66" charset="0"/>
                        </a:rPr>
                        <a:t>Active Transport</a:t>
                      </a: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80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itchFamily="66" charset="0"/>
                        </a:rPr>
                        <a:t>Down / Against concentration</a:t>
                      </a:r>
                      <a:r>
                        <a:rPr lang="en-GB" sz="2000" baseline="0" dirty="0">
                          <a:latin typeface="Comic Sans MS" pitchFamily="66" charset="0"/>
                        </a:rPr>
                        <a:t> gradient?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43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itchFamily="66" charset="0"/>
                        </a:rPr>
                        <a:t>Requires energy?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itchFamily="66" charset="0"/>
                        </a:rPr>
                        <a:t>Requires a membrane?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105273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Substances move down the concentration gradient.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105790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Water moves down the concentration gradient.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6256" y="105273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Substances move against the concentration gradient.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256457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556" y="25697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1692" y="256457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9204" y="33569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No membrane required.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5085" y="3145772"/>
            <a:ext cx="2008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Occurs over a membrane using transport proteins.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1726" y="3115837"/>
            <a:ext cx="2092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Occurs over a partially permeable membrane.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5373216"/>
            <a:ext cx="8784976" cy="1152128"/>
          </a:xfrm>
          <a:prstGeom prst="roundRect">
            <a:avLst>
              <a:gd name="adj" fmla="val 160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Extending</a:t>
            </a:r>
            <a:r>
              <a:rPr lang="en-GB" sz="2800" dirty="0">
                <a:latin typeface="Comic Sans MS" panose="030F0702030302020204" pitchFamily="66" charset="0"/>
              </a:rPr>
              <a:t>: Compare and contrast the processes of diffusion, osmosis and active transport (</a:t>
            </a:r>
            <a:r>
              <a:rPr lang="en-GB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6 marks</a:t>
            </a:r>
            <a:r>
              <a:rPr lang="en-GB" sz="2800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53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Comic Sans MS" panose="030F0702030302020204" pitchFamily="66" charset="0"/>
              </a:rPr>
              <a:t>Electron Microscopes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896544" cy="51137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dirty="0">
                <a:latin typeface="Comic Sans MS" panose="030F0702030302020204" pitchFamily="66" charset="0"/>
              </a:rPr>
              <a:t>The </a:t>
            </a:r>
            <a:r>
              <a:rPr lang="en-GB" sz="2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electron microscope </a:t>
            </a:r>
            <a:r>
              <a:rPr lang="en-GB" sz="2600" dirty="0">
                <a:latin typeface="Comic Sans MS" panose="030F0702030302020204" pitchFamily="66" charset="0"/>
              </a:rPr>
              <a:t>was invented in the 1930s. It uses beams of </a:t>
            </a:r>
            <a:r>
              <a:rPr lang="en-GB" sz="2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2600" dirty="0">
                <a:latin typeface="Comic Sans MS" panose="030F0702030302020204" pitchFamily="66" charset="0"/>
              </a:rPr>
              <a:t> passing through a specimen to build up an image.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dirty="0">
                <a:latin typeface="Comic Sans MS" panose="030F0702030302020204" pitchFamily="66" charset="0"/>
              </a:rPr>
              <a:t>They can </a:t>
            </a:r>
            <a:r>
              <a:rPr lang="en-GB" sz="2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magnify</a:t>
            </a:r>
            <a:r>
              <a:rPr lang="en-GB" sz="2600" dirty="0">
                <a:latin typeface="Comic Sans MS" panose="030F0702030302020204" pitchFamily="66" charset="0"/>
              </a:rPr>
              <a:t> up to x2000000 with </a:t>
            </a:r>
            <a:r>
              <a:rPr lang="en-GB" sz="2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resolutions</a:t>
            </a:r>
            <a:r>
              <a:rPr lang="en-GB" sz="2600" dirty="0">
                <a:latin typeface="Comic Sans MS" panose="030F0702030302020204" pitchFamily="66" charset="0"/>
              </a:rPr>
              <a:t> down to 0.0000002mm.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dirty="0">
                <a:latin typeface="Comic Sans MS" panose="030F0702030302020204" pitchFamily="66" charset="0"/>
              </a:rPr>
              <a:t>They allow us to see cells/microorganisms in greater </a:t>
            </a:r>
            <a:r>
              <a:rPr lang="en-GB" sz="2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detail</a:t>
            </a:r>
            <a:r>
              <a:rPr lang="en-GB" sz="2600" dirty="0">
                <a:latin typeface="Comic Sans MS" panose="030F0702030302020204" pitchFamily="66" charset="0"/>
              </a:rPr>
              <a:t> than before.</a:t>
            </a:r>
          </a:p>
        </p:txBody>
      </p:sp>
      <p:pic>
        <p:nvPicPr>
          <p:cNvPr id="1026" name="Picture 2" descr="Image result for electron microsc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/>
          <a:stretch/>
        </p:blipFill>
        <p:spPr bwMode="auto">
          <a:xfrm>
            <a:off x="5076056" y="1590993"/>
            <a:ext cx="3923155" cy="5122991"/>
          </a:xfrm>
          <a:prstGeom prst="rect">
            <a:avLst/>
          </a:prstGeom>
          <a:noFill/>
          <a:ln w="1905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3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7504" y="116632"/>
            <a:ext cx="8931564" cy="4968552"/>
            <a:chOff x="204" y="1117"/>
            <a:chExt cx="5436" cy="3024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5436" cy="3024"/>
            </a:xfrm>
            <a:prstGeom prst="rect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975" y="3657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7504" y="5157192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Electron microscopes </a:t>
            </a:r>
            <a:r>
              <a:rPr lang="en-GB" sz="2800" dirty="0">
                <a:latin typeface="Comic Sans MS" panose="030F0702030302020204" pitchFamily="66" charset="0"/>
              </a:rPr>
              <a:t>also allowed us to see things that we previously couldn’t due to its greater </a:t>
            </a:r>
            <a:r>
              <a:rPr lang="en-GB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magnification</a:t>
            </a:r>
            <a:r>
              <a:rPr lang="en-GB" sz="2800" dirty="0">
                <a:latin typeface="Comic Sans MS" panose="030F0702030302020204" pitchFamily="66" charset="0"/>
              </a:rPr>
              <a:t> power.</a:t>
            </a:r>
          </a:p>
        </p:txBody>
      </p:sp>
    </p:spTree>
    <p:extLst>
      <p:ext uri="{BB962C8B-B14F-4D97-AF65-F5344CB8AC3E}">
        <p14:creationId xmlns:p14="http://schemas.microsoft.com/office/powerpoint/2010/main" val="352940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574794"/>
            <a:ext cx="219624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Millimetre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mm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219624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Metre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2888940"/>
            <a:ext cx="219624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Micrometre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µm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4203086"/>
            <a:ext cx="219624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Nanometre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nm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224" y="5517232"/>
            <a:ext cx="219624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Picometre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pm</a:t>
            </a:r>
          </a:p>
        </p:txBody>
      </p:sp>
      <p:sp>
        <p:nvSpPr>
          <p:cNvPr id="8" name="Arrow: Curved Right 7"/>
          <p:cNvSpPr/>
          <p:nvPr/>
        </p:nvSpPr>
        <p:spPr>
          <a:xfrm rot="18810262">
            <a:off x="344434" y="1401726"/>
            <a:ext cx="864096" cy="162018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09" y="268888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x 1000</a:t>
            </a:r>
          </a:p>
        </p:txBody>
      </p:sp>
      <p:sp>
        <p:nvSpPr>
          <p:cNvPr id="10" name="Arrow: Curved Right 9"/>
          <p:cNvSpPr/>
          <p:nvPr/>
        </p:nvSpPr>
        <p:spPr>
          <a:xfrm rot="18810262">
            <a:off x="2015716" y="2749843"/>
            <a:ext cx="864096" cy="162018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8591" y="403700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x1000</a:t>
            </a:r>
          </a:p>
        </p:txBody>
      </p:sp>
      <p:sp>
        <p:nvSpPr>
          <p:cNvPr id="12" name="Arrow: Curved Right 11"/>
          <p:cNvSpPr/>
          <p:nvPr/>
        </p:nvSpPr>
        <p:spPr>
          <a:xfrm rot="18810262">
            <a:off x="3599893" y="4096276"/>
            <a:ext cx="864096" cy="162018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2768" y="538343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x1000</a:t>
            </a:r>
          </a:p>
        </p:txBody>
      </p:sp>
      <p:sp>
        <p:nvSpPr>
          <p:cNvPr id="14" name="Arrow: Curved Right 13"/>
          <p:cNvSpPr/>
          <p:nvPr/>
        </p:nvSpPr>
        <p:spPr>
          <a:xfrm rot="18810262">
            <a:off x="5300306" y="5380080"/>
            <a:ext cx="864096" cy="162018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7994" y="64929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x1000</a:t>
            </a:r>
          </a:p>
        </p:txBody>
      </p:sp>
      <p:sp>
        <p:nvSpPr>
          <p:cNvPr id="18" name="Arrow: Curved Right 17"/>
          <p:cNvSpPr/>
          <p:nvPr/>
        </p:nvSpPr>
        <p:spPr>
          <a:xfrm rot="7993222">
            <a:off x="7636156" y="3703746"/>
            <a:ext cx="864096" cy="1620180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9122" y="36352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÷ 1000</a:t>
            </a:r>
          </a:p>
        </p:txBody>
      </p:sp>
      <p:sp>
        <p:nvSpPr>
          <p:cNvPr id="20" name="Arrow: Curved Right 19"/>
          <p:cNvSpPr/>
          <p:nvPr/>
        </p:nvSpPr>
        <p:spPr>
          <a:xfrm rot="7993222">
            <a:off x="6096946" y="2338862"/>
            <a:ext cx="864096" cy="1620180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9912" y="22703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÷ 1000</a:t>
            </a:r>
          </a:p>
        </p:txBody>
      </p:sp>
      <p:sp>
        <p:nvSpPr>
          <p:cNvPr id="24" name="Arrow: Curved Right 23"/>
          <p:cNvSpPr/>
          <p:nvPr/>
        </p:nvSpPr>
        <p:spPr>
          <a:xfrm rot="7993222">
            <a:off x="4541161" y="990745"/>
            <a:ext cx="864096" cy="1620180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4127" y="92220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÷ 1000</a:t>
            </a:r>
          </a:p>
        </p:txBody>
      </p:sp>
      <p:sp>
        <p:nvSpPr>
          <p:cNvPr id="26" name="Arrow: Curved Right 25"/>
          <p:cNvSpPr/>
          <p:nvPr/>
        </p:nvSpPr>
        <p:spPr>
          <a:xfrm rot="7993222">
            <a:off x="2962561" y="-218662"/>
            <a:ext cx="864096" cy="1620180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9369" y="725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÷ 1000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82229" y="5422785"/>
            <a:ext cx="2635352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  <a:t>Changing</a:t>
            </a:r>
            <a:b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008000"/>
                </a:solidFill>
                <a:latin typeface="Comic Sans MS" panose="030F0702030302020204" pitchFamily="66" charset="0"/>
              </a:rPr>
              <a:t>Units</a:t>
            </a:r>
          </a:p>
        </p:txBody>
      </p:sp>
    </p:spTree>
    <p:extLst>
      <p:ext uri="{BB962C8B-B14F-4D97-AF65-F5344CB8AC3E}">
        <p14:creationId xmlns:p14="http://schemas.microsoft.com/office/powerpoint/2010/main" val="9047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8" grpId="0" animBg="1"/>
      <p:bldP spid="19" grpId="0"/>
      <p:bldP spid="20" grpId="0" animBg="1"/>
      <p:bldP spid="21" grpId="0"/>
      <p:bldP spid="24" grpId="0" animBg="1"/>
      <p:bldP spid="25" grpId="0"/>
      <p:bldP spid="26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54BB384403743940092F72ED5B2A9" ma:contentTypeVersion="17" ma:contentTypeDescription="Create a new document." ma:contentTypeScope="" ma:versionID="52c50464867e4bece49ae4850a3b9624">
  <xsd:schema xmlns:xsd="http://www.w3.org/2001/XMLSchema" xmlns:xs="http://www.w3.org/2001/XMLSchema" xmlns:p="http://schemas.microsoft.com/office/2006/metadata/properties" xmlns:ns2="c1b52ac7-d377-4d0c-ba18-3bd84841ac02" xmlns:ns3="1ce2b004-633a-4215-9b6f-e0c5ea72e044" targetNamespace="http://schemas.microsoft.com/office/2006/metadata/properties" ma:root="true" ma:fieldsID="cd222c7cd1eca1282d6778acc5957887" ns2:_="" ns3:_="">
    <xsd:import namespace="c1b52ac7-d377-4d0c-ba18-3bd84841ac02"/>
    <xsd:import namespace="1ce2b004-633a-4215-9b6f-e0c5ea72e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52ac7-d377-4d0c-ba18-3bd84841a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1f1963f-ccb5-4819-9e21-bf4988d6d0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2b004-633a-4215-9b6f-e0c5ea72e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ea1bc9a-7093-4cff-b5f4-fbe86cd39ce9}" ma:internalName="TaxCatchAll" ma:showField="CatchAllData" ma:web="1ce2b004-633a-4215-9b6f-e0c5ea72e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b52ac7-d377-4d0c-ba18-3bd84841ac02">
      <Terms xmlns="http://schemas.microsoft.com/office/infopath/2007/PartnerControls"/>
    </lcf76f155ced4ddcb4097134ff3c332f>
    <TaxCatchAll xmlns="1ce2b004-633a-4215-9b6f-e0c5ea72e044" xsi:nil="true"/>
  </documentManagement>
</p:properties>
</file>

<file path=customXml/itemProps1.xml><?xml version="1.0" encoding="utf-8"?>
<ds:datastoreItem xmlns:ds="http://schemas.openxmlformats.org/officeDocument/2006/customXml" ds:itemID="{F4648232-C367-44F3-AF6A-D780332321E5}"/>
</file>

<file path=customXml/itemProps2.xml><?xml version="1.0" encoding="utf-8"?>
<ds:datastoreItem xmlns:ds="http://schemas.openxmlformats.org/officeDocument/2006/customXml" ds:itemID="{3D85781B-EE0A-4BCB-9A0A-34C5475F6728}"/>
</file>

<file path=customXml/itemProps3.xml><?xml version="1.0" encoding="utf-8"?>
<ds:datastoreItem xmlns:ds="http://schemas.openxmlformats.org/officeDocument/2006/customXml" ds:itemID="{72D4423C-F9B2-4D58-A08C-964FB6D4B27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2567</Words>
  <Application>Microsoft Office PowerPoint</Application>
  <PresentationFormat>On-screen Show (4:3)</PresentationFormat>
  <Paragraphs>453</Paragraphs>
  <Slides>67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Office Theme</vt:lpstr>
      <vt:lpstr>1_Office Theme</vt:lpstr>
      <vt:lpstr>SB1 Revision</vt:lpstr>
      <vt:lpstr>CB1 Revision</vt:lpstr>
      <vt:lpstr>PowerPoint Presentation</vt:lpstr>
      <vt:lpstr>Magnification &amp; Resolution</vt:lpstr>
      <vt:lpstr>Using Magnification</vt:lpstr>
      <vt:lpstr>Total Magnification</vt:lpstr>
      <vt:lpstr>Electron Microscopes</vt:lpstr>
      <vt:lpstr>PowerPoint Presentation</vt:lpstr>
      <vt:lpstr>Changing Units</vt:lpstr>
      <vt:lpstr>PowerPoint Presentation</vt:lpstr>
      <vt:lpstr>Cells</vt:lpstr>
      <vt:lpstr>PowerPoint Presentation</vt:lpstr>
      <vt:lpstr>PowerPoint Presentation</vt:lpstr>
      <vt:lpstr>Exam Question</vt:lpstr>
      <vt:lpstr>Animal and Plant Cell Similarities</vt:lpstr>
      <vt:lpstr>Specialised Cells</vt:lpstr>
      <vt:lpstr>Specialised Cells</vt:lpstr>
      <vt:lpstr>Modelling differentiation:</vt:lpstr>
      <vt:lpstr>Digestion</vt:lpstr>
      <vt:lpstr>Reproduction</vt:lpstr>
      <vt:lpstr>Reproduction</vt:lpstr>
      <vt:lpstr>Reproduction</vt:lpstr>
      <vt:lpstr>Progress Check</vt:lpstr>
      <vt:lpstr>Cells</vt:lpstr>
      <vt:lpstr>New Parts of the Bacteria Cell</vt:lpstr>
      <vt:lpstr>PowerPoint Presentation</vt:lpstr>
      <vt:lpstr>TASK:</vt:lpstr>
      <vt:lpstr>Comparing Cells</vt:lpstr>
      <vt:lpstr>Standard Form</vt:lpstr>
      <vt:lpstr>PowerPoint Presentation</vt:lpstr>
      <vt:lpstr>PowerPoint Presentation</vt:lpstr>
      <vt:lpstr>Enzymes</vt:lpstr>
      <vt:lpstr>Digestive Enzymes</vt:lpstr>
      <vt:lpstr>Digestive Enzymes</vt:lpstr>
      <vt:lpstr>Digestive Enzymes</vt:lpstr>
      <vt:lpstr>Progress Check</vt:lpstr>
      <vt:lpstr>Specific Enzymes</vt:lpstr>
      <vt:lpstr>Exam Style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Calorimeter</vt:lpstr>
      <vt:lpstr>PowerPoint Presentation</vt:lpstr>
      <vt:lpstr>Active Site</vt:lpstr>
      <vt:lpstr>Lock and Key Model</vt:lpstr>
      <vt:lpstr>PowerPoint Presentation</vt:lpstr>
      <vt:lpstr>PowerPoint Presentation</vt:lpstr>
      <vt:lpstr>Lock and Key Model</vt:lpstr>
      <vt:lpstr>Factors that affect Enzymes</vt:lpstr>
      <vt:lpstr>PowerPoint Presentation</vt:lpstr>
      <vt:lpstr>PowerPoint Presentation</vt:lpstr>
      <vt:lpstr>PowerPoint Presentation</vt:lpstr>
      <vt:lpstr>Optimum Conditions</vt:lpstr>
      <vt:lpstr>PowerPoint Presentation</vt:lpstr>
      <vt:lpstr>PowerPoint Presentation</vt:lpstr>
      <vt:lpstr>PowerPoint Presentation</vt:lpstr>
      <vt:lpstr>PowerPoint Presentation</vt:lpstr>
      <vt:lpstr>Practice Exam Question</vt:lpstr>
      <vt:lpstr>Diffusion</vt:lpstr>
      <vt:lpstr>Osmosis</vt:lpstr>
      <vt:lpstr>PowerPoint Presentation</vt:lpstr>
      <vt:lpstr>Active Transport</vt:lpstr>
      <vt:lpstr>Active Transport</vt:lpstr>
      <vt:lpstr>Active Transport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Foster</dc:creator>
  <cp:lastModifiedBy>Miss J Coyne</cp:lastModifiedBy>
  <cp:revision>26</cp:revision>
  <cp:lastPrinted>2020-03-01T11:57:13Z</cp:lastPrinted>
  <dcterms:created xsi:type="dcterms:W3CDTF">2020-01-05T14:36:16Z</dcterms:created>
  <dcterms:modified xsi:type="dcterms:W3CDTF">2020-06-29T08:28:41Z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0x0101005C454BB384403743940092F72ED5B2A9</vt:lpwstr>
  </property>
</Properties>
</file>