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12801600" cy="9601200" type="A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02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3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2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5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5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89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7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5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6DF8-5ABE-42B2-A327-8194B1B97BBE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CCB8-8774-4838-ABE5-27BFD98D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2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" y="0"/>
            <a:ext cx="34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CP3 Revision Worksheet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1600" y="520591"/>
            <a:ext cx="4470400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Match up the energy stores to the examples: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" y="902415"/>
            <a:ext cx="4219813" cy="246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01600" y="3551692"/>
            <a:ext cx="447040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How is energy transferred to a kettle?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What energy is stored in the kettle?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What energy is transferred to the surroundings?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600" y="5074688"/>
            <a:ext cx="4470400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Explain what </a:t>
            </a:r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the law of conservation of energy </a:t>
            </a:r>
            <a:r>
              <a:rPr lang="en-GB" sz="1400" dirty="0">
                <a:latin typeface="Comic Sans MS" panose="030F0702030302020204" pitchFamily="66" charset="0"/>
              </a:rPr>
              <a:t>is: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1600" y="6382240"/>
            <a:ext cx="44704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For each of the following systems write the energy input, useful output and wasted output: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TV:	Input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Useful Output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Wasted Output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Bulb:	Input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Useful Output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Wasted Output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600" y="8551567"/>
            <a:ext cx="44704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does energy efficiency mean?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4487" y="78343"/>
            <a:ext cx="4745960" cy="46166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80J is supplied to a device by electricity. 25J is transferred by sound (the useful energy) and the rest lost to the surroundings by heating.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Draw a Sankey diagram to represent this: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Image result for graph pap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" t="4470" r="2750" b="3385"/>
          <a:stretch/>
        </p:blipFill>
        <p:spPr bwMode="auto">
          <a:xfrm rot="16200000">
            <a:off x="5262498" y="491356"/>
            <a:ext cx="3616936" cy="465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674487" y="4841743"/>
            <a:ext cx="474596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Using the equation, work out the efficiency for the device in the question above: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		efficiency =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26" y="5373769"/>
            <a:ext cx="2963809" cy="57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4707510" y="7019820"/>
            <a:ext cx="4745960" cy="95410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How might we increase efficiency of a device? (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HIGHER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20173" y="8120679"/>
            <a:ext cx="474596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Describe how conduction takes place in solids: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What is thermal conductivity?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542333" y="83722"/>
            <a:ext cx="3183067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Draw a diagram to explain what convection is?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42332" y="3062458"/>
            <a:ext cx="3183067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How is radiation different to conduction and convection?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What affects the rate of heat loss through radiation?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542333" y="4748532"/>
            <a:ext cx="318306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In what ways do we ensure houses don’t lose too much heat energy?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542333" y="6219163"/>
            <a:ext cx="3183067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Calculate the GPE of 2kg box which is raised 5m on Earth.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4341" y="6523589"/>
            <a:ext cx="1591534" cy="125923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9542333" y="7905236"/>
            <a:ext cx="3183067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Calculate the KE of a 0.4kg ball kicked at a speed of 24m/s.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40654" y="8315325"/>
            <a:ext cx="1484745" cy="117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3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72200" y="888336"/>
            <a:ext cx="65024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CP3.4/ CP3.6 </a:t>
            </a:r>
            <a:r>
              <a:rPr lang="en-GB" sz="1400" dirty="0">
                <a:latin typeface="Comic Sans MS" pitchFamily="66" charset="0"/>
              </a:rPr>
              <a:t>Explain, using examples, that energy is conserved.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CP3.5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Give examples of energy being moved between different stores.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CP3.3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Interpret diagrams that represent energy transfers.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CP3.3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Represent energy transfers using diagrams.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CP3.8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what happens to wasted</a:t>
            </a:r>
          </a:p>
          <a:p>
            <a:r>
              <a:rPr lang="en-GB" sz="1400" dirty="0">
                <a:latin typeface="Comic Sans MS" pitchFamily="66" charset="0"/>
              </a:rPr>
              <a:t>energy in energy transfers.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CP3.7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some ways in which energy is transferred wastefully by mechanical processes.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CP3.9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some ways of reducing unwanted energy transfers in mechanical processes.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CP3.11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Define what efficiency means.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CP3.11/CP3.12 </a:t>
            </a:r>
            <a:r>
              <a:rPr lang="en-GB" sz="1400" dirty="0">
                <a:latin typeface="Comic Sans MS" pitchFamily="66" charset="0"/>
              </a:rPr>
              <a:t>Recall and use the equation for calculating energy efficiency.</a:t>
            </a:r>
            <a:endParaRPr lang="en-GB" sz="1400" b="1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CP3.12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Explain how efficiency can be increased.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(HIGHER)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CP3.9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ways in which energy can be transferred by heating.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CP3.9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ways of reducing unwanted energy transfers using thermal insulation.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CP3.9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how different ways of reducing energy </a:t>
            </a:r>
          </a:p>
          <a:p>
            <a:r>
              <a:rPr lang="en-GB" sz="1400" dirty="0">
                <a:latin typeface="Comic Sans MS" pitchFamily="66" charset="0"/>
              </a:rPr>
              <a:t>transfer by heating work.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CP3.10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Define the meaning of thermal conductivity.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CP3.10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effects of the thickness and thermal conductivity of the walls of a building on its rate of cooling.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CP3.1</a:t>
            </a:r>
            <a:r>
              <a:rPr lang="en-GB" sz="1400" dirty="0">
                <a:latin typeface="Comic Sans MS" panose="030F0702030302020204" pitchFamily="66" charset="0"/>
              </a:rPr>
              <a:t> Describe how different factors affect the gravitational potential energy stored in an object.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CP3.1</a:t>
            </a:r>
            <a:r>
              <a:rPr lang="en-GB" sz="1400" dirty="0">
                <a:latin typeface="Comic Sans MS" panose="030F0702030302020204" pitchFamily="66" charset="0"/>
              </a:rPr>
              <a:t> Recall and use the equation for gravitational potential energy.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CP3.2</a:t>
            </a:r>
            <a:r>
              <a:rPr lang="en-GB" sz="1400" dirty="0">
                <a:latin typeface="Comic Sans MS" panose="030F0702030302020204" pitchFamily="66" charset="0"/>
              </a:rPr>
              <a:t> Describe how different factors affect the kinetic energy stored in an object.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CP3.2</a:t>
            </a:r>
            <a:r>
              <a:rPr lang="en-GB" sz="1400" dirty="0">
                <a:latin typeface="Comic Sans MS" panose="030F0702030302020204" pitchFamily="66" charset="0"/>
              </a:rPr>
              <a:t> Recall and use the equation for kinetic energy. 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List the non-renewable energy resources in use today.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advantages and disadvantages of non-renewable energy resources.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Compare the advantages and disadvantages of non-renewable energy resources.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CP3.14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how the use of non-renewable energy resources is changing.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List the renewable energy resources in use today.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source of energy for different renewable resources.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ways in which the different energy resources are used.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why we cannot use only renewable resources.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CP3.14</a:t>
            </a:r>
            <a:r>
              <a:rPr lang="en-GB" sz="1400" dirty="0">
                <a:latin typeface="Comic Sans MS" pitchFamily="66" charset="0"/>
              </a:rPr>
              <a:t> Explain how the uses of renewable energy resources is changing.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101601"/>
            <a:ext cx="6502400" cy="93917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600" y="0"/>
            <a:ext cx="34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CP3 Revision Worksheet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6650" y="114300"/>
            <a:ext cx="688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Rate each of the learning outcomes for how you feel about them:</a:t>
            </a:r>
          </a:p>
        </p:txBody>
      </p:sp>
      <p:pic>
        <p:nvPicPr>
          <p:cNvPr id="43" name="Picture 2" descr="http://upload.wikimedia.org/wikipedia/commons/thumb/8/85/Smiley.svg/1024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911" y="358949"/>
            <a:ext cx="569499" cy="56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www.clker.com/cliparts/2/y/n/p/b/1/tango-face-plain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07" y="383402"/>
            <a:ext cx="569499" cy="58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http://www.clipartbest.com/cliparts/bTy/MA8/bTyMA8pT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504" y="385389"/>
            <a:ext cx="569499" cy="56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3096" y="397496"/>
            <a:ext cx="5949112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Define the following words: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75271"/>
              </p:ext>
            </p:extLst>
          </p:nvPr>
        </p:nvGraphicFramePr>
        <p:xfrm>
          <a:off x="172512" y="729681"/>
          <a:ext cx="5838821" cy="181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6443">
                  <a:extLst>
                    <a:ext uri="{9D8B030D-6E8A-4147-A177-3AD203B41FA5}">
                      <a16:colId xmlns:a16="http://schemas.microsoft.com/office/drawing/2014/main" val="1820017388"/>
                    </a:ext>
                  </a:extLst>
                </a:gridCol>
                <a:gridCol w="4152378">
                  <a:extLst>
                    <a:ext uri="{9D8B030D-6E8A-4147-A177-3AD203B41FA5}">
                      <a16:colId xmlns:a16="http://schemas.microsoft.com/office/drawing/2014/main" val="3085358325"/>
                    </a:ext>
                  </a:extLst>
                </a:gridCol>
              </a:tblGrid>
              <a:tr h="6034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Non-renewable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262798"/>
                  </a:ext>
                </a:extLst>
              </a:tr>
              <a:tr h="6034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Renewable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616099"/>
                  </a:ext>
                </a:extLst>
              </a:tr>
              <a:tr h="6034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Fossil Fuel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7183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3096" y="2744806"/>
            <a:ext cx="422328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Match up the following: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57" y="3035300"/>
            <a:ext cx="4060616" cy="23952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46368" y="2744806"/>
            <a:ext cx="162584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How has the UK’s energy usage changed?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096" y="5523003"/>
            <a:ext cx="5949112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Complete the table about the different energy sources: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22539"/>
              </p:ext>
            </p:extLst>
          </p:nvPr>
        </p:nvGraphicFramePr>
        <p:xfrm>
          <a:off x="209556" y="5826261"/>
          <a:ext cx="5801776" cy="355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9518">
                  <a:extLst>
                    <a:ext uri="{9D8B030D-6E8A-4147-A177-3AD203B41FA5}">
                      <a16:colId xmlns:a16="http://schemas.microsoft.com/office/drawing/2014/main" val="1964483055"/>
                    </a:ext>
                  </a:extLst>
                </a:gridCol>
                <a:gridCol w="2141129">
                  <a:extLst>
                    <a:ext uri="{9D8B030D-6E8A-4147-A177-3AD203B41FA5}">
                      <a16:colId xmlns:a16="http://schemas.microsoft.com/office/drawing/2014/main" val="4189833068"/>
                    </a:ext>
                  </a:extLst>
                </a:gridCol>
                <a:gridCol w="2141129">
                  <a:extLst>
                    <a:ext uri="{9D8B030D-6E8A-4147-A177-3AD203B41FA5}">
                      <a16:colId xmlns:a16="http://schemas.microsoft.com/office/drawing/2014/main" val="3304246068"/>
                    </a:ext>
                  </a:extLst>
                </a:gridCol>
              </a:tblGrid>
              <a:tr h="593173"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Advantages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Disadvantages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4812485"/>
                  </a:ext>
                </a:extLst>
              </a:tr>
              <a:tr h="59317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Fossil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Fuels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679914"/>
                  </a:ext>
                </a:extLst>
              </a:tr>
              <a:tr h="59317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Nuclear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75120"/>
                  </a:ext>
                </a:extLst>
              </a:tr>
              <a:tr h="59317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Solar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921856"/>
                  </a:ext>
                </a:extLst>
              </a:tr>
              <a:tr h="59317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Wind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Power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582680"/>
                  </a:ext>
                </a:extLst>
              </a:tr>
              <a:tr h="59317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Hydroelectric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67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44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" y="0"/>
            <a:ext cx="34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CP3 Revision Worksheet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1600" y="520591"/>
            <a:ext cx="4470400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Match up the energy stores to the examples: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87" y="902414"/>
            <a:ext cx="4219813" cy="246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01600" y="3512324"/>
            <a:ext cx="447040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How is energy transferred to a kettle?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Electrical Thermal, sound and light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What energy is stored in the kettle?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Thermal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What energy is transferred to the surroundings?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Thermal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600" y="5074688"/>
            <a:ext cx="44704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Explain what </a:t>
            </a:r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the law of conservation of energy </a:t>
            </a:r>
            <a:r>
              <a:rPr lang="en-GB" sz="1400" dirty="0">
                <a:latin typeface="Comic Sans MS" panose="030F0702030302020204" pitchFamily="66" charset="0"/>
              </a:rPr>
              <a:t>is: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Energy cannot be created or destroyed it can only change from one form to another.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1600" y="6219163"/>
            <a:ext cx="44704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For each of the following systems write the energy input, useful output and wasted output: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TV:	Input-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Electrical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Useful Output-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Light and sound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Wasted Output-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Thermal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Bulb:	Input-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Electrical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Useful Output-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Light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Wasted Output-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Thermal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600" y="8551567"/>
            <a:ext cx="447040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does energy efficiency mean?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How well a device converts it energy to useful ways.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4487" y="78343"/>
            <a:ext cx="4745960" cy="46166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80J is supplied to a device by electricity. 25J is transferred by sound (the useful energy) and the rest lost to the surroundings by heating.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Draw a Sankey diagram to represent this: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Image result for graph pap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" t="4470" r="2750" b="3385"/>
          <a:stretch/>
        </p:blipFill>
        <p:spPr bwMode="auto">
          <a:xfrm rot="16200000">
            <a:off x="5262498" y="491356"/>
            <a:ext cx="3616936" cy="465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674487" y="4841743"/>
            <a:ext cx="474596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Using the equation, work out the efficiency for the device in the question above: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25/80 = 0.31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0.31 x 100 = 31%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	efficiency =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0.31/ 31%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26" y="5373769"/>
            <a:ext cx="2963809" cy="57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4707510" y="7019820"/>
            <a:ext cx="4745960" cy="95410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How might we increase efficiency of a device? (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HIGHER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Reduce the thermal energy, reduce friction add lubrication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20173" y="8120679"/>
            <a:ext cx="4745960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Describe how conduction takes place in solids: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particles vibrate and pass on the thermal energy through the collisions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What is thermal conductivity?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How easily thermal energy can pass through a material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532807" y="51584"/>
            <a:ext cx="3183067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Draw a diagram to explain what convection is?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42332" y="3062458"/>
            <a:ext cx="3183067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How is radiation different to conduction and convection?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Radiation travel in waves and so can travel in a vacuum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What affects the rate of heat loss through radiation?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Surface Area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542333" y="4748532"/>
            <a:ext cx="318306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In what ways do we ensure houses don’t lose too much heat energy?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Insulation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Double glazing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Carpets</a:t>
            </a:r>
          </a:p>
          <a:p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542333" y="6219163"/>
            <a:ext cx="3183067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Calculate the GPE of 2kg box which is raised 5m on Earth.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2 x 5 x 10=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GPE = 100J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4341" y="6523589"/>
            <a:ext cx="1591534" cy="125923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9542333" y="7905236"/>
            <a:ext cx="318306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Calculate the KE of a 0.4kg ball kicked at a speed of 24m/s.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0.5 x 0.4 x 24²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KE = 115.2J</a:t>
            </a: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40654" y="8315325"/>
            <a:ext cx="1484745" cy="1174744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1714500" y="1012213"/>
            <a:ext cx="622300" cy="9549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14500" y="1489677"/>
            <a:ext cx="622300" cy="7582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14500" y="2247900"/>
            <a:ext cx="622300" cy="482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714500" y="1530272"/>
            <a:ext cx="622300" cy="12904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35150" y="3175000"/>
            <a:ext cx="626943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07000" y="1489677"/>
            <a:ext cx="25400" cy="16980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32400" y="1489677"/>
            <a:ext cx="1333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32400" y="3187700"/>
            <a:ext cx="1333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65900" y="1489677"/>
            <a:ext cx="0" cy="16853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65900" y="2137131"/>
            <a:ext cx="18452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565900" y="1489677"/>
            <a:ext cx="18526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411115" y="1244600"/>
            <a:ext cx="0" cy="2450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418545" y="2137131"/>
            <a:ext cx="0" cy="2495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411115" y="1218178"/>
            <a:ext cx="627570" cy="624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411115" y="1837038"/>
            <a:ext cx="627570" cy="469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863460" y="2117212"/>
            <a:ext cx="0" cy="1591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65900" y="3175000"/>
            <a:ext cx="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223000" y="3708400"/>
            <a:ext cx="3429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863460" y="3708400"/>
            <a:ext cx="3788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223000" y="3708400"/>
            <a:ext cx="1016000" cy="9207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239000" y="3708400"/>
            <a:ext cx="1003300" cy="9207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052880" y="2730500"/>
            <a:ext cx="1129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55J wasted energy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729158" y="3281491"/>
            <a:ext cx="112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80J of electrical input energy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586095" y="1490800"/>
            <a:ext cx="1836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25J useful sound energy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558" y="589842"/>
            <a:ext cx="1768192" cy="232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695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72200" y="888336"/>
            <a:ext cx="65024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CP3.4/ CP3.6 </a:t>
            </a:r>
            <a:r>
              <a:rPr lang="en-GB" sz="1400" dirty="0">
                <a:latin typeface="Comic Sans MS" pitchFamily="66" charset="0"/>
              </a:rPr>
              <a:t>Explain, using examples, that energy is conserved.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CP3.5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Give examples of energy being moved between different stores.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CP3.3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Interpret diagrams that represent energy transfers.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CP3.3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Represent energy transfers using diagrams.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CP3.8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what happens to wasted</a:t>
            </a:r>
          </a:p>
          <a:p>
            <a:r>
              <a:rPr lang="en-GB" sz="1400" dirty="0">
                <a:latin typeface="Comic Sans MS" pitchFamily="66" charset="0"/>
              </a:rPr>
              <a:t>energy in energy transfers.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CP3.7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some ways in which energy is transferred wastefully by mechanical processes.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CP3.9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some ways of reducing unwanted energy transfers in mechanical processes.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CP3.11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Define what efficiency means.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CP3.11/CP3.12 </a:t>
            </a:r>
            <a:r>
              <a:rPr lang="en-GB" sz="1400" dirty="0">
                <a:latin typeface="Comic Sans MS" pitchFamily="66" charset="0"/>
              </a:rPr>
              <a:t>Recall and use the equation for calculating energy efficiency.</a:t>
            </a:r>
            <a:endParaRPr lang="en-GB" sz="1400" b="1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CP3.12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Explain how efficiency can be increased.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(HIGHER)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CP3.9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ways in which energy can be transferred by heating.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CP3.9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ways of reducing unwanted energy transfers using thermal insulation.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CP3.9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how different ways of reducing energy </a:t>
            </a:r>
          </a:p>
          <a:p>
            <a:r>
              <a:rPr lang="en-GB" sz="1400" dirty="0">
                <a:latin typeface="Comic Sans MS" pitchFamily="66" charset="0"/>
              </a:rPr>
              <a:t>transfer by heating work.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CP3.10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Define the meaning of thermal conductivity.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CP3.10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effects of the thickness and thermal conductivity of the walls of a building on its rate of cooling.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CP3.1</a:t>
            </a:r>
            <a:r>
              <a:rPr lang="en-GB" sz="1400" dirty="0">
                <a:latin typeface="Comic Sans MS" panose="030F0702030302020204" pitchFamily="66" charset="0"/>
              </a:rPr>
              <a:t> Describe how different factors affect the gravitational potential energy stored in an object.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CP3.1</a:t>
            </a:r>
            <a:r>
              <a:rPr lang="en-GB" sz="1400" dirty="0">
                <a:latin typeface="Comic Sans MS" panose="030F0702030302020204" pitchFamily="66" charset="0"/>
              </a:rPr>
              <a:t> Recall and use the equation for gravitational potential energy.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CP3.2</a:t>
            </a:r>
            <a:r>
              <a:rPr lang="en-GB" sz="1400" dirty="0">
                <a:latin typeface="Comic Sans MS" panose="030F0702030302020204" pitchFamily="66" charset="0"/>
              </a:rPr>
              <a:t> Describe how different factors affect the kinetic energy stored in an object.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CP3.2</a:t>
            </a:r>
            <a:r>
              <a:rPr lang="en-GB" sz="1400" dirty="0">
                <a:latin typeface="Comic Sans MS" panose="030F0702030302020204" pitchFamily="66" charset="0"/>
              </a:rPr>
              <a:t> Recall and use the equation for kinetic energy. 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List the non-renewable energy resources in use today.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advantages and disadvantages of non-renewable energy resources.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Compare the advantages and disadvantages of non-renewable energy resources.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CP3.14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how the use of non-renewable energy resources is changing.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List the renewable energy resources in use today.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source of energy for different renewable resources.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Describe the ways in which the different energy resources are used.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CP3.13</a:t>
            </a:r>
            <a:r>
              <a:rPr lang="en-GB" sz="1400" b="1" dirty="0">
                <a:solidFill>
                  <a:srgbClr val="ED6C28"/>
                </a:solidFill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Explain why we cannot use only renewable resources.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mic Sans MS" pitchFamily="66" charset="0"/>
              </a:rPr>
              <a:t>CP3.14</a:t>
            </a:r>
            <a:r>
              <a:rPr lang="en-GB" sz="1400" dirty="0">
                <a:latin typeface="Comic Sans MS" pitchFamily="66" charset="0"/>
              </a:rPr>
              <a:t> Explain how the uses of renewable energy resources is changing.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101601"/>
            <a:ext cx="6502400" cy="93917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600" y="0"/>
            <a:ext cx="34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CP3 Revision Worksheet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6650" y="114300"/>
            <a:ext cx="688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Rate each of the learning outcomes for how you feel about them:</a:t>
            </a:r>
          </a:p>
        </p:txBody>
      </p:sp>
      <p:pic>
        <p:nvPicPr>
          <p:cNvPr id="43" name="Picture 2" descr="http://upload.wikimedia.org/wikipedia/commons/thumb/8/85/Smiley.svg/1024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911" y="358949"/>
            <a:ext cx="569499" cy="56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www.clker.com/cliparts/2/y/n/p/b/1/tango-face-plain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07" y="383402"/>
            <a:ext cx="569499" cy="58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http://www.clipartbest.com/cliparts/bTy/MA8/bTyMA8pT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504" y="385389"/>
            <a:ext cx="569499" cy="56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3096" y="397496"/>
            <a:ext cx="5949112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Define the following words: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17451"/>
              </p:ext>
            </p:extLst>
          </p:nvPr>
        </p:nvGraphicFramePr>
        <p:xfrm>
          <a:off x="172512" y="729681"/>
          <a:ext cx="5838821" cy="19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6443">
                  <a:extLst>
                    <a:ext uri="{9D8B030D-6E8A-4147-A177-3AD203B41FA5}">
                      <a16:colId xmlns:a16="http://schemas.microsoft.com/office/drawing/2014/main" val="1820017388"/>
                    </a:ext>
                  </a:extLst>
                </a:gridCol>
                <a:gridCol w="4152378">
                  <a:extLst>
                    <a:ext uri="{9D8B030D-6E8A-4147-A177-3AD203B41FA5}">
                      <a16:colId xmlns:a16="http://schemas.microsoft.com/office/drawing/2014/main" val="3085358325"/>
                    </a:ext>
                  </a:extLst>
                </a:gridCol>
              </a:tblGrid>
              <a:tr h="6034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Non-renewable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Resources that once burnt can’t be used again and will eventually run out as they take millions of years to regenerate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262798"/>
                  </a:ext>
                </a:extLst>
              </a:tr>
              <a:tr h="6034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Renewable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Resources that produce less CO² and will not run out.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616099"/>
                  </a:ext>
                </a:extLst>
              </a:tr>
              <a:tr h="6034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Fossil Fuel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Coal, Oil and Natural</a:t>
                      </a:r>
                      <a:r>
                        <a:rPr lang="en-GB" sz="140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gas. Fuels burnt to generate electricity.</a:t>
                      </a:r>
                      <a:endParaRPr lang="en-GB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7183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3096" y="2744806"/>
            <a:ext cx="422328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Match up the following: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57" y="3035300"/>
            <a:ext cx="4060616" cy="23952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46368" y="2744806"/>
            <a:ext cx="162584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How has the UK’s energy usage changed?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Over the years the amount of renewable resources used has increased.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096" y="5523003"/>
            <a:ext cx="5949112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Complete the table about the different energy sources: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949058"/>
              </p:ext>
            </p:extLst>
          </p:nvPr>
        </p:nvGraphicFramePr>
        <p:xfrm>
          <a:off x="209556" y="5826261"/>
          <a:ext cx="5801776" cy="3187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9518">
                  <a:extLst>
                    <a:ext uri="{9D8B030D-6E8A-4147-A177-3AD203B41FA5}">
                      <a16:colId xmlns:a16="http://schemas.microsoft.com/office/drawing/2014/main" val="1964483055"/>
                    </a:ext>
                  </a:extLst>
                </a:gridCol>
                <a:gridCol w="2141129">
                  <a:extLst>
                    <a:ext uri="{9D8B030D-6E8A-4147-A177-3AD203B41FA5}">
                      <a16:colId xmlns:a16="http://schemas.microsoft.com/office/drawing/2014/main" val="4189833068"/>
                    </a:ext>
                  </a:extLst>
                </a:gridCol>
                <a:gridCol w="2141129">
                  <a:extLst>
                    <a:ext uri="{9D8B030D-6E8A-4147-A177-3AD203B41FA5}">
                      <a16:colId xmlns:a16="http://schemas.microsoft.com/office/drawing/2014/main" val="3304246068"/>
                    </a:ext>
                  </a:extLst>
                </a:gridCol>
              </a:tblGrid>
              <a:tr h="384039">
                <a:tc>
                  <a:txBody>
                    <a:bodyPr/>
                    <a:lstStyle/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Comic Sans MS" panose="030F0702030302020204" pitchFamily="66" charset="0"/>
                        </a:rPr>
                        <a:t>Advantages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Comic Sans MS" panose="030F0702030302020204" pitchFamily="66" charset="0"/>
                        </a:rPr>
                        <a:t>Disadvantages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481248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Fossil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Fuels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Readily Available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Running out</a:t>
                      </a:r>
                    </a:p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Produce CO2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679914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Nuclear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No CO2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produced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Won’t run out</a:t>
                      </a: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Waste removal is difficult.</a:t>
                      </a:r>
                    </a:p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Hard to control and remain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safe.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75120"/>
                  </a:ext>
                </a:extLst>
              </a:tr>
              <a:tr h="59317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Solar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No CO2 produced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Won’t run out</a:t>
                      </a: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Availability</a:t>
                      </a:r>
                    </a:p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921856"/>
                  </a:ext>
                </a:extLst>
              </a:tr>
              <a:tr h="59317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Wind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Power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No CO2 produced</a:t>
                      </a:r>
                    </a:p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Won’t run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Availability</a:t>
                      </a:r>
                    </a:p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Cost</a:t>
                      </a: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582680"/>
                  </a:ext>
                </a:extLst>
              </a:tr>
              <a:tr h="59317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Hydroelectric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Available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all the time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Habitats damaged</a:t>
                      </a:r>
                    </a:p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Space 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679526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1104900" y="3898900"/>
            <a:ext cx="266700" cy="596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65400" y="3760468"/>
            <a:ext cx="381000" cy="6464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104900" y="3314700"/>
            <a:ext cx="266700" cy="1663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565400" y="3898900"/>
            <a:ext cx="381000" cy="13444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04900" y="4495800"/>
            <a:ext cx="266700" cy="482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565400" y="3314700"/>
            <a:ext cx="381000" cy="1092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104900" y="3213100"/>
            <a:ext cx="2667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65400" y="3263900"/>
            <a:ext cx="381000" cy="1714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3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Props1.xml><?xml version="1.0" encoding="utf-8"?>
<ds:datastoreItem xmlns:ds="http://schemas.openxmlformats.org/officeDocument/2006/customXml" ds:itemID="{B2979B0D-A78A-4626-947E-25F94E848840}"/>
</file>

<file path=customXml/itemProps2.xml><?xml version="1.0" encoding="utf-8"?>
<ds:datastoreItem xmlns:ds="http://schemas.openxmlformats.org/officeDocument/2006/customXml" ds:itemID="{79EEFBC6-2A8E-4179-9850-1F5942BF0688}"/>
</file>

<file path=customXml/itemProps3.xml><?xml version="1.0" encoding="utf-8"?>
<ds:datastoreItem xmlns:ds="http://schemas.openxmlformats.org/officeDocument/2006/customXml" ds:itemID="{B1165E16-6553-4048-A683-D9757968384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19467</TotalTime>
  <Words>1503</Words>
  <Application>Microsoft Office PowerPoint</Application>
  <PresentationFormat>A3 Paper (297x420 mm)</PresentationFormat>
  <Paragraphs>359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Foster</dc:creator>
  <cp:lastModifiedBy>JGuest</cp:lastModifiedBy>
  <cp:revision>64</cp:revision>
  <cp:lastPrinted>2019-04-09T09:14:49Z</cp:lastPrinted>
  <dcterms:created xsi:type="dcterms:W3CDTF">2016-05-02T18:53:10Z</dcterms:created>
  <dcterms:modified xsi:type="dcterms:W3CDTF">2022-02-04T15:26:15Z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</Properties>
</file>