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6" r:id="rId3"/>
    <p:sldId id="267" r:id="rId4"/>
  </p:sldIdLst>
  <p:sldSz cx="14400213" cy="10080625"/>
  <p:notesSz cx="9990138" cy="14374813"/>
  <p:defaultTextStyle>
    <a:defPPr>
      <a:defRPr lang="en-US"/>
    </a:defPPr>
    <a:lvl1pPr marL="0" algn="l" defTabSz="499582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1pPr>
    <a:lvl2pPr marL="499582" algn="l" defTabSz="499582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2pPr>
    <a:lvl3pPr marL="999165" algn="l" defTabSz="499582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3pPr>
    <a:lvl4pPr marL="1498747" algn="l" defTabSz="499582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4pPr>
    <a:lvl5pPr marL="1998330" algn="l" defTabSz="499582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5pPr>
    <a:lvl6pPr marL="2497912" algn="l" defTabSz="499582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6pPr>
    <a:lvl7pPr marL="2997495" algn="l" defTabSz="499582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7pPr>
    <a:lvl8pPr marL="3497077" algn="l" defTabSz="499582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8pPr>
    <a:lvl9pPr marL="3996660" algn="l" defTabSz="499582" rtl="0" eaLnBrk="1" latinLnBrk="0" hangingPunct="1">
      <a:defRPr sz="19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1649770"/>
            <a:ext cx="12240181" cy="3509551"/>
          </a:xfrm>
        </p:spPr>
        <p:txBody>
          <a:bodyPr anchor="b"/>
          <a:lstStyle>
            <a:lvl1pPr algn="ctr"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5294662"/>
            <a:ext cx="10800160" cy="2433817"/>
          </a:xfrm>
        </p:spPr>
        <p:txBody>
          <a:bodyPr/>
          <a:lstStyle>
            <a:lvl1pPr marL="0" indent="0" algn="ctr">
              <a:buNone/>
              <a:defRPr sz="3528"/>
            </a:lvl1pPr>
            <a:lvl2pPr marL="672038" indent="0" algn="ctr">
              <a:buNone/>
              <a:defRPr sz="2940"/>
            </a:lvl2pPr>
            <a:lvl3pPr marL="1344077" indent="0" algn="ctr">
              <a:buNone/>
              <a:defRPr sz="2646"/>
            </a:lvl3pPr>
            <a:lvl4pPr marL="2016115" indent="0" algn="ctr">
              <a:buNone/>
              <a:defRPr sz="2352"/>
            </a:lvl4pPr>
            <a:lvl5pPr marL="2688153" indent="0" algn="ctr">
              <a:buNone/>
              <a:defRPr sz="2352"/>
            </a:lvl5pPr>
            <a:lvl6pPr marL="3360191" indent="0" algn="ctr">
              <a:buNone/>
              <a:defRPr sz="2352"/>
            </a:lvl6pPr>
            <a:lvl7pPr marL="4032230" indent="0" algn="ctr">
              <a:buNone/>
              <a:defRPr sz="2352"/>
            </a:lvl7pPr>
            <a:lvl8pPr marL="4704268" indent="0" algn="ctr">
              <a:buNone/>
              <a:defRPr sz="2352"/>
            </a:lvl8pPr>
            <a:lvl9pPr marL="5376306" indent="0" algn="ctr">
              <a:buNone/>
              <a:defRPr sz="235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9EEE-A5E5-4A14-B5ED-24AF6E062567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6C72-339F-4440-A2E9-694278FF6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0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9EEE-A5E5-4A14-B5ED-24AF6E062567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6C72-339F-4440-A2E9-694278FF6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1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536700"/>
            <a:ext cx="3105046" cy="85428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536700"/>
            <a:ext cx="9135135" cy="85428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9EEE-A5E5-4A14-B5ED-24AF6E062567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6C72-339F-4440-A2E9-694278FF6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7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9EEE-A5E5-4A14-B5ED-24AF6E062567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6C72-339F-4440-A2E9-694278FF6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96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2513159"/>
            <a:ext cx="12420184" cy="419325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6746088"/>
            <a:ext cx="12420184" cy="2205136"/>
          </a:xfrm>
        </p:spPr>
        <p:txBody>
          <a:bodyPr/>
          <a:lstStyle>
            <a:lvl1pPr marL="0" indent="0">
              <a:buNone/>
              <a:defRPr sz="3528">
                <a:solidFill>
                  <a:schemeClr val="tx1"/>
                </a:solidFill>
              </a:defRPr>
            </a:lvl1pPr>
            <a:lvl2pPr marL="67203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2pPr>
            <a:lvl3pPr marL="1344077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016115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4pPr>
            <a:lvl5pPr marL="2688153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5pPr>
            <a:lvl6pPr marL="3360191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6pPr>
            <a:lvl7pPr marL="4032230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7pPr>
            <a:lvl8pPr marL="4704268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8pPr>
            <a:lvl9pPr marL="5376306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9EEE-A5E5-4A14-B5ED-24AF6E062567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6C72-339F-4440-A2E9-694278FF6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78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683500"/>
            <a:ext cx="6120091" cy="63960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683500"/>
            <a:ext cx="6120091" cy="63960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9EEE-A5E5-4A14-B5ED-24AF6E062567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6C72-339F-4440-A2E9-694278FF6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94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536702"/>
            <a:ext cx="12420184" cy="1948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2471154"/>
            <a:ext cx="6091964" cy="1211074"/>
          </a:xfrm>
        </p:spPr>
        <p:txBody>
          <a:bodyPr anchor="b"/>
          <a:lstStyle>
            <a:lvl1pPr marL="0" indent="0">
              <a:buNone/>
              <a:defRPr sz="3528" b="1"/>
            </a:lvl1pPr>
            <a:lvl2pPr marL="672038" indent="0">
              <a:buNone/>
              <a:defRPr sz="2940" b="1"/>
            </a:lvl2pPr>
            <a:lvl3pPr marL="1344077" indent="0">
              <a:buNone/>
              <a:defRPr sz="2646" b="1"/>
            </a:lvl3pPr>
            <a:lvl4pPr marL="2016115" indent="0">
              <a:buNone/>
              <a:defRPr sz="2352" b="1"/>
            </a:lvl4pPr>
            <a:lvl5pPr marL="2688153" indent="0">
              <a:buNone/>
              <a:defRPr sz="2352" b="1"/>
            </a:lvl5pPr>
            <a:lvl6pPr marL="3360191" indent="0">
              <a:buNone/>
              <a:defRPr sz="2352" b="1"/>
            </a:lvl6pPr>
            <a:lvl7pPr marL="4032230" indent="0">
              <a:buNone/>
              <a:defRPr sz="2352" b="1"/>
            </a:lvl7pPr>
            <a:lvl8pPr marL="4704268" indent="0">
              <a:buNone/>
              <a:defRPr sz="2352" b="1"/>
            </a:lvl8pPr>
            <a:lvl9pPr marL="5376306" indent="0">
              <a:buNone/>
              <a:defRPr sz="235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3682228"/>
            <a:ext cx="6091964" cy="54160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2471154"/>
            <a:ext cx="6121966" cy="1211074"/>
          </a:xfrm>
        </p:spPr>
        <p:txBody>
          <a:bodyPr anchor="b"/>
          <a:lstStyle>
            <a:lvl1pPr marL="0" indent="0">
              <a:buNone/>
              <a:defRPr sz="3528" b="1"/>
            </a:lvl1pPr>
            <a:lvl2pPr marL="672038" indent="0">
              <a:buNone/>
              <a:defRPr sz="2940" b="1"/>
            </a:lvl2pPr>
            <a:lvl3pPr marL="1344077" indent="0">
              <a:buNone/>
              <a:defRPr sz="2646" b="1"/>
            </a:lvl3pPr>
            <a:lvl4pPr marL="2016115" indent="0">
              <a:buNone/>
              <a:defRPr sz="2352" b="1"/>
            </a:lvl4pPr>
            <a:lvl5pPr marL="2688153" indent="0">
              <a:buNone/>
              <a:defRPr sz="2352" b="1"/>
            </a:lvl5pPr>
            <a:lvl6pPr marL="3360191" indent="0">
              <a:buNone/>
              <a:defRPr sz="2352" b="1"/>
            </a:lvl6pPr>
            <a:lvl7pPr marL="4032230" indent="0">
              <a:buNone/>
              <a:defRPr sz="2352" b="1"/>
            </a:lvl7pPr>
            <a:lvl8pPr marL="4704268" indent="0">
              <a:buNone/>
              <a:defRPr sz="2352" b="1"/>
            </a:lvl8pPr>
            <a:lvl9pPr marL="5376306" indent="0">
              <a:buNone/>
              <a:defRPr sz="235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3682228"/>
            <a:ext cx="6121966" cy="54160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9EEE-A5E5-4A14-B5ED-24AF6E062567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6C72-339F-4440-A2E9-694278FF6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74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9EEE-A5E5-4A14-B5ED-24AF6E062567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6C72-339F-4440-A2E9-694278FF6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20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9EEE-A5E5-4A14-B5ED-24AF6E062567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6C72-339F-4440-A2E9-694278FF6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77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672042"/>
            <a:ext cx="4644444" cy="2352146"/>
          </a:xfrm>
        </p:spPr>
        <p:txBody>
          <a:bodyPr anchor="b"/>
          <a:lstStyle>
            <a:lvl1pPr>
              <a:defRPr sz="47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451426"/>
            <a:ext cx="7290108" cy="7163777"/>
          </a:xfrm>
        </p:spPr>
        <p:txBody>
          <a:bodyPr/>
          <a:lstStyle>
            <a:lvl1pPr>
              <a:defRPr sz="4704"/>
            </a:lvl1pPr>
            <a:lvl2pPr>
              <a:defRPr sz="4116"/>
            </a:lvl2pPr>
            <a:lvl3pPr>
              <a:defRPr sz="3528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024188"/>
            <a:ext cx="4644444" cy="5602681"/>
          </a:xfrm>
        </p:spPr>
        <p:txBody>
          <a:bodyPr/>
          <a:lstStyle>
            <a:lvl1pPr marL="0" indent="0">
              <a:buNone/>
              <a:defRPr sz="2352"/>
            </a:lvl1pPr>
            <a:lvl2pPr marL="672038" indent="0">
              <a:buNone/>
              <a:defRPr sz="2058"/>
            </a:lvl2pPr>
            <a:lvl3pPr marL="1344077" indent="0">
              <a:buNone/>
              <a:defRPr sz="1764"/>
            </a:lvl3pPr>
            <a:lvl4pPr marL="2016115" indent="0">
              <a:buNone/>
              <a:defRPr sz="1470"/>
            </a:lvl4pPr>
            <a:lvl5pPr marL="2688153" indent="0">
              <a:buNone/>
              <a:defRPr sz="1470"/>
            </a:lvl5pPr>
            <a:lvl6pPr marL="3360191" indent="0">
              <a:buNone/>
              <a:defRPr sz="1470"/>
            </a:lvl6pPr>
            <a:lvl7pPr marL="4032230" indent="0">
              <a:buNone/>
              <a:defRPr sz="1470"/>
            </a:lvl7pPr>
            <a:lvl8pPr marL="4704268" indent="0">
              <a:buNone/>
              <a:defRPr sz="1470"/>
            </a:lvl8pPr>
            <a:lvl9pPr marL="5376306" indent="0">
              <a:buNone/>
              <a:defRPr sz="147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9EEE-A5E5-4A14-B5ED-24AF6E062567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6C72-339F-4440-A2E9-694278FF6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20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672042"/>
            <a:ext cx="4644444" cy="2352146"/>
          </a:xfrm>
        </p:spPr>
        <p:txBody>
          <a:bodyPr anchor="b"/>
          <a:lstStyle>
            <a:lvl1pPr>
              <a:defRPr sz="47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451426"/>
            <a:ext cx="7290108" cy="7163777"/>
          </a:xfrm>
        </p:spPr>
        <p:txBody>
          <a:bodyPr anchor="t"/>
          <a:lstStyle>
            <a:lvl1pPr marL="0" indent="0">
              <a:buNone/>
              <a:defRPr sz="4704"/>
            </a:lvl1pPr>
            <a:lvl2pPr marL="672038" indent="0">
              <a:buNone/>
              <a:defRPr sz="4116"/>
            </a:lvl2pPr>
            <a:lvl3pPr marL="1344077" indent="0">
              <a:buNone/>
              <a:defRPr sz="3528"/>
            </a:lvl3pPr>
            <a:lvl4pPr marL="2016115" indent="0">
              <a:buNone/>
              <a:defRPr sz="2940"/>
            </a:lvl4pPr>
            <a:lvl5pPr marL="2688153" indent="0">
              <a:buNone/>
              <a:defRPr sz="2940"/>
            </a:lvl5pPr>
            <a:lvl6pPr marL="3360191" indent="0">
              <a:buNone/>
              <a:defRPr sz="2940"/>
            </a:lvl6pPr>
            <a:lvl7pPr marL="4032230" indent="0">
              <a:buNone/>
              <a:defRPr sz="2940"/>
            </a:lvl7pPr>
            <a:lvl8pPr marL="4704268" indent="0">
              <a:buNone/>
              <a:defRPr sz="2940"/>
            </a:lvl8pPr>
            <a:lvl9pPr marL="5376306" indent="0">
              <a:buNone/>
              <a:defRPr sz="29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024188"/>
            <a:ext cx="4644444" cy="5602681"/>
          </a:xfrm>
        </p:spPr>
        <p:txBody>
          <a:bodyPr/>
          <a:lstStyle>
            <a:lvl1pPr marL="0" indent="0">
              <a:buNone/>
              <a:defRPr sz="2352"/>
            </a:lvl1pPr>
            <a:lvl2pPr marL="672038" indent="0">
              <a:buNone/>
              <a:defRPr sz="2058"/>
            </a:lvl2pPr>
            <a:lvl3pPr marL="1344077" indent="0">
              <a:buNone/>
              <a:defRPr sz="1764"/>
            </a:lvl3pPr>
            <a:lvl4pPr marL="2016115" indent="0">
              <a:buNone/>
              <a:defRPr sz="1470"/>
            </a:lvl4pPr>
            <a:lvl5pPr marL="2688153" indent="0">
              <a:buNone/>
              <a:defRPr sz="1470"/>
            </a:lvl5pPr>
            <a:lvl6pPr marL="3360191" indent="0">
              <a:buNone/>
              <a:defRPr sz="1470"/>
            </a:lvl6pPr>
            <a:lvl7pPr marL="4032230" indent="0">
              <a:buNone/>
              <a:defRPr sz="1470"/>
            </a:lvl7pPr>
            <a:lvl8pPr marL="4704268" indent="0">
              <a:buNone/>
              <a:defRPr sz="1470"/>
            </a:lvl8pPr>
            <a:lvl9pPr marL="5376306" indent="0">
              <a:buNone/>
              <a:defRPr sz="147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9EEE-A5E5-4A14-B5ED-24AF6E062567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6C72-339F-4440-A2E9-694278FF6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85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536702"/>
            <a:ext cx="12420184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683500"/>
            <a:ext cx="12420184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9343248"/>
            <a:ext cx="3240048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19EEE-A5E5-4A14-B5ED-24AF6E062567}" type="datetimeFigureOut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9343248"/>
            <a:ext cx="4860072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9343248"/>
            <a:ext cx="3240048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16C72-339F-4440-A2E9-694278FF6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8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344077" rtl="0" eaLnBrk="1" latinLnBrk="0" hangingPunct="1">
        <a:lnSpc>
          <a:spcPct val="90000"/>
        </a:lnSpc>
        <a:spcBef>
          <a:spcPct val="0"/>
        </a:spcBef>
        <a:buNone/>
        <a:defRPr sz="64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6019" indent="-336019" algn="l" defTabSz="1344077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4116" kern="1200">
          <a:solidFill>
            <a:schemeClr val="tx1"/>
          </a:solidFill>
          <a:latin typeface="+mn-lt"/>
          <a:ea typeface="+mn-ea"/>
          <a:cs typeface="+mn-cs"/>
        </a:defRPr>
      </a:lvl1pPr>
      <a:lvl2pPr marL="1008057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2pPr>
      <a:lvl3pPr marL="1680096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3pPr>
      <a:lvl4pPr marL="2352134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4pPr>
      <a:lvl5pPr marL="3024172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5pPr>
      <a:lvl6pPr marL="3696211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6pPr>
      <a:lvl7pPr marL="4368249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7pPr>
      <a:lvl8pPr marL="5040287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8pPr>
      <a:lvl9pPr marL="5712325" indent="-336019" algn="l" defTabSz="1344077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72038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344077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2016115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4pPr>
      <a:lvl5pPr marL="2688153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5pPr>
      <a:lvl6pPr marL="3360191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6pPr>
      <a:lvl7pPr marL="4032230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7pPr>
      <a:lvl8pPr marL="4704268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8pPr>
      <a:lvl9pPr marL="5376306" algn="l" defTabSz="1344077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44312C-6BA7-42A6-BBDF-C834154BD1B1}"/>
              </a:ext>
            </a:extLst>
          </p:cNvPr>
          <p:cNvSpPr txBox="1"/>
          <p:nvPr/>
        </p:nvSpPr>
        <p:spPr>
          <a:xfrm>
            <a:off x="2229523" y="-92443"/>
            <a:ext cx="11624721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80014">
              <a:defRPr/>
            </a:pPr>
            <a:r>
              <a:rPr lang="en-GB" sz="2940" b="1" dirty="0">
                <a:solidFill>
                  <a:prstClr val="black"/>
                </a:solidFill>
                <a:latin typeface="Calibri" panose="020F0502020204030204"/>
              </a:rPr>
              <a:t>CC1,2: States of matter, separating and purifying knowledge organiser (H)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D7573F-6EA5-42AB-B37C-8296BF3F3717}"/>
              </a:ext>
            </a:extLst>
          </p:cNvPr>
          <p:cNvSpPr/>
          <p:nvPr/>
        </p:nvSpPr>
        <p:spPr>
          <a:xfrm>
            <a:off x="219456" y="508089"/>
            <a:ext cx="6386993" cy="3049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BFDEF5-33D6-431F-84B5-1A7145A4E5AE}"/>
              </a:ext>
            </a:extLst>
          </p:cNvPr>
          <p:cNvSpPr txBox="1"/>
          <p:nvPr/>
        </p:nvSpPr>
        <p:spPr>
          <a:xfrm>
            <a:off x="432851" y="1967753"/>
            <a:ext cx="3714699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260" b="1" dirty="0">
                <a:solidFill>
                  <a:prstClr val="black"/>
                </a:solidFill>
                <a:latin typeface="Calibri" panose="020F0502020204030204"/>
              </a:rPr>
              <a:t>Arrangement of particles</a:t>
            </a:r>
          </a:p>
          <a:p>
            <a:pPr defTabSz="480014">
              <a:defRPr/>
            </a:pPr>
            <a:r>
              <a:rPr lang="en-GB" sz="1260" dirty="0">
                <a:solidFill>
                  <a:prstClr val="black"/>
                </a:solidFill>
                <a:latin typeface="Calibri" panose="020F0502020204030204"/>
              </a:rPr>
              <a:t>Ordered		Random	Random</a:t>
            </a:r>
          </a:p>
          <a:p>
            <a:pPr defTabSz="480014">
              <a:defRPr/>
            </a:pPr>
            <a:r>
              <a:rPr lang="en-GB" sz="1260" dirty="0">
                <a:solidFill>
                  <a:prstClr val="black"/>
                </a:solidFill>
                <a:latin typeface="Calibri" panose="020F0502020204030204"/>
              </a:rPr>
              <a:t>Neat rows		Some touch	Apart</a:t>
            </a:r>
          </a:p>
          <a:p>
            <a:pPr defTabSz="480014">
              <a:defRPr/>
            </a:pPr>
            <a:endParaRPr lang="en-GB" sz="1260" dirty="0">
              <a:solidFill>
                <a:prstClr val="black"/>
              </a:solidFill>
              <a:latin typeface="Calibri" panose="020F0502020204030204"/>
            </a:endParaRPr>
          </a:p>
          <a:p>
            <a:pPr defTabSz="480014">
              <a:defRPr/>
            </a:pPr>
            <a:r>
              <a:rPr lang="en-GB" sz="1260" b="1" dirty="0">
                <a:solidFill>
                  <a:prstClr val="black"/>
                </a:solidFill>
                <a:latin typeface="Calibri" panose="020F0502020204030204"/>
              </a:rPr>
              <a:t>Movement of particles</a:t>
            </a:r>
          </a:p>
          <a:p>
            <a:pPr defTabSz="480014">
              <a:defRPr/>
            </a:pPr>
            <a:r>
              <a:rPr lang="en-GB" sz="1260" dirty="0">
                <a:solidFill>
                  <a:prstClr val="black"/>
                </a:solidFill>
                <a:latin typeface="Calibri" panose="020F0502020204030204"/>
              </a:rPr>
              <a:t>Vibrating		Rolling over	Flying around</a:t>
            </a:r>
          </a:p>
          <a:p>
            <a:pPr defTabSz="480014">
              <a:defRPr/>
            </a:pPr>
            <a:r>
              <a:rPr lang="en-GB" sz="1260" dirty="0">
                <a:solidFill>
                  <a:prstClr val="black"/>
                </a:solidFill>
                <a:latin typeface="Calibri" panose="020F0502020204030204"/>
              </a:rPr>
              <a:t>about fixed position	each other	with high energy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021F9F-31C9-4137-B8C6-A15DF8427F67}"/>
              </a:ext>
            </a:extLst>
          </p:cNvPr>
          <p:cNvSpPr txBox="1"/>
          <p:nvPr/>
        </p:nvSpPr>
        <p:spPr>
          <a:xfrm>
            <a:off x="600923" y="488032"/>
            <a:ext cx="2197140" cy="31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Lesson 1  States of matter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B96115-E726-48B3-A95B-F434AAD1DFF6}"/>
              </a:ext>
            </a:extLst>
          </p:cNvPr>
          <p:cNvSpPr txBox="1"/>
          <p:nvPr/>
        </p:nvSpPr>
        <p:spPr>
          <a:xfrm>
            <a:off x="4649802" y="613128"/>
            <a:ext cx="1163758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260" b="1" dirty="0">
                <a:solidFill>
                  <a:prstClr val="black"/>
                </a:solidFill>
                <a:latin typeface="Calibri" panose="020F0502020204030204"/>
              </a:rPr>
              <a:t>State Changes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75DF2E-DB4F-4E23-BF6B-193DCC820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794" y="1166164"/>
            <a:ext cx="666111" cy="169281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7A82495-65F9-445E-91D2-1B3678B697C0}"/>
              </a:ext>
            </a:extLst>
          </p:cNvPr>
          <p:cNvSpPr/>
          <p:nvPr/>
        </p:nvSpPr>
        <p:spPr>
          <a:xfrm>
            <a:off x="6707097" y="522202"/>
            <a:ext cx="3621383" cy="305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4" name="Picture 4" descr="http://www.splung.com/heat/images/latentheat/phasechange.png">
            <a:extLst>
              <a:ext uri="{FF2B5EF4-FFF2-40B4-BE49-F238E27FC236}">
                <a16:creationId xmlns:a16="http://schemas.microsoft.com/office/drawing/2014/main" id="{55229AA1-4BFD-4B5B-A7B7-610584639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948" y="870319"/>
            <a:ext cx="1748356" cy="1605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9924711-308B-49C0-A527-7507FA51039E}"/>
              </a:ext>
            </a:extLst>
          </p:cNvPr>
          <p:cNvSpPr/>
          <p:nvPr/>
        </p:nvSpPr>
        <p:spPr>
          <a:xfrm>
            <a:off x="10402469" y="3643252"/>
            <a:ext cx="3778286" cy="63373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893F073C-F700-4684-85B1-6212D21F1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8735" y="3655852"/>
            <a:ext cx="2100491" cy="1139629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5EDEA2AA-7CD9-4AA4-A4D8-A26E0DDE6162}"/>
              </a:ext>
            </a:extLst>
          </p:cNvPr>
          <p:cNvSpPr/>
          <p:nvPr/>
        </p:nvSpPr>
        <p:spPr>
          <a:xfrm>
            <a:off x="4172236" y="3643251"/>
            <a:ext cx="6118835" cy="2686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C3126AC-1B9C-497D-B343-FE912C5D3E20}"/>
              </a:ext>
            </a:extLst>
          </p:cNvPr>
          <p:cNvSpPr/>
          <p:nvPr/>
        </p:nvSpPr>
        <p:spPr>
          <a:xfrm>
            <a:off x="219457" y="3643251"/>
            <a:ext cx="3843470" cy="6337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F20D99A7-419D-4FDB-964D-0579F2471B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967" y="4469582"/>
            <a:ext cx="2529671" cy="1841039"/>
          </a:xfrm>
          <a:prstGeom prst="rect">
            <a:avLst/>
          </a:prstGeom>
        </p:spPr>
      </p:pic>
      <p:pic>
        <p:nvPicPr>
          <p:cNvPr id="46" name="Picture 45" descr="422981_aw_246">
            <a:extLst>
              <a:ext uri="{FF2B5EF4-FFF2-40B4-BE49-F238E27FC236}">
                <a16:creationId xmlns:a16="http://schemas.microsoft.com/office/drawing/2014/main" id="{C72B110D-827B-4A4C-9B86-DEDAE42B252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"/>
          <a:stretch>
            <a:fillRect/>
          </a:stretch>
        </p:blipFill>
        <p:spPr bwMode="auto">
          <a:xfrm>
            <a:off x="385015" y="6271173"/>
            <a:ext cx="2760521" cy="1879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1CDF0C02-1630-4AB1-B679-721D1CA6B4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77066" y="6546702"/>
            <a:ext cx="3289261" cy="1954208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94F52610-18CC-4E60-B0C4-DBE0CE6EBFC6}"/>
              </a:ext>
            </a:extLst>
          </p:cNvPr>
          <p:cNvSpPr/>
          <p:nvPr/>
        </p:nvSpPr>
        <p:spPr>
          <a:xfrm>
            <a:off x="4172235" y="6478107"/>
            <a:ext cx="6118837" cy="35025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3847952-353C-4FF5-8643-FE136F148262}"/>
              </a:ext>
            </a:extLst>
          </p:cNvPr>
          <p:cNvCxnSpPr/>
          <p:nvPr/>
        </p:nvCxnSpPr>
        <p:spPr>
          <a:xfrm flipV="1">
            <a:off x="6234051" y="996829"/>
            <a:ext cx="0" cy="22432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0A9AE620-8182-4142-B3EC-4903B5174327}"/>
              </a:ext>
            </a:extLst>
          </p:cNvPr>
          <p:cNvSpPr txBox="1"/>
          <p:nvPr/>
        </p:nvSpPr>
        <p:spPr>
          <a:xfrm rot="5400000">
            <a:off x="5629317" y="1998812"/>
            <a:ext cx="1500301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260" dirty="0">
                <a:solidFill>
                  <a:prstClr val="black"/>
                </a:solidFill>
                <a:latin typeface="Calibri" panose="020F0502020204030204"/>
              </a:rPr>
              <a:t>Increasing Energy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1736E0B7-56D3-4FA9-AA5E-EBF86FD239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3728" y="753149"/>
            <a:ext cx="3143175" cy="1289508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84AA604D-563D-46E2-903E-C29F3DD54B45}"/>
              </a:ext>
            </a:extLst>
          </p:cNvPr>
          <p:cNvSpPr txBox="1"/>
          <p:nvPr/>
        </p:nvSpPr>
        <p:spPr>
          <a:xfrm>
            <a:off x="4127719" y="1463648"/>
            <a:ext cx="1163758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260" dirty="0">
                <a:solidFill>
                  <a:prstClr val="black"/>
                </a:solidFill>
                <a:latin typeface="Calibri" panose="020F0502020204030204"/>
              </a:rPr>
              <a:t>Condensation		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A6FF9EE-6465-41BE-B251-31F09689B6FF}"/>
              </a:ext>
            </a:extLst>
          </p:cNvPr>
          <p:cNvSpPr/>
          <p:nvPr/>
        </p:nvSpPr>
        <p:spPr>
          <a:xfrm>
            <a:off x="5331638" y="1415804"/>
            <a:ext cx="1004057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60" dirty="0">
                <a:solidFill>
                  <a:prstClr val="black"/>
                </a:solidFill>
              </a:rPr>
              <a:t>Evaporation </a:t>
            </a:r>
          </a:p>
          <a:p>
            <a:r>
              <a:rPr lang="en-GB" sz="1260" dirty="0">
                <a:solidFill>
                  <a:prstClr val="black"/>
                </a:solidFill>
              </a:rPr>
              <a:t>/ boiling</a:t>
            </a:r>
            <a:endParaRPr lang="en-GB" sz="2065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F752F22-08C2-4A8D-9D08-C971F49A2141}"/>
              </a:ext>
            </a:extLst>
          </p:cNvPr>
          <p:cNvSpPr txBox="1"/>
          <p:nvPr/>
        </p:nvSpPr>
        <p:spPr>
          <a:xfrm>
            <a:off x="4404341" y="2172562"/>
            <a:ext cx="788092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260" dirty="0">
                <a:solidFill>
                  <a:prstClr val="black"/>
                </a:solidFill>
                <a:latin typeface="Calibri" panose="020F0502020204030204"/>
              </a:rPr>
              <a:t>Freezing		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2EA8D60-0AF0-4DB4-88C3-36990EAD4EF4}"/>
              </a:ext>
            </a:extLst>
          </p:cNvPr>
          <p:cNvSpPr txBox="1"/>
          <p:nvPr/>
        </p:nvSpPr>
        <p:spPr>
          <a:xfrm>
            <a:off x="5407876" y="2205707"/>
            <a:ext cx="788092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260" dirty="0">
                <a:solidFill>
                  <a:prstClr val="black"/>
                </a:solidFill>
                <a:latin typeface="Calibri" panose="020F0502020204030204"/>
              </a:rPr>
              <a:t>Melting		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2811166-950B-4E03-9481-AE22CEF192C6}"/>
              </a:ext>
            </a:extLst>
          </p:cNvPr>
          <p:cNvSpPr txBox="1"/>
          <p:nvPr/>
        </p:nvSpPr>
        <p:spPr>
          <a:xfrm>
            <a:off x="4348903" y="2932063"/>
            <a:ext cx="2142314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/>
              <a:t>Sublimation is going from a solid straight to a gas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4FB38C1-AFB2-4147-B102-FE25226A9B36}"/>
              </a:ext>
            </a:extLst>
          </p:cNvPr>
          <p:cNvCxnSpPr>
            <a:cxnSpLocks/>
          </p:cNvCxnSpPr>
          <p:nvPr/>
        </p:nvCxnSpPr>
        <p:spPr>
          <a:xfrm flipV="1">
            <a:off x="2820896" y="2183282"/>
            <a:ext cx="0" cy="4321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E2CBCD6-2A76-4C14-A4C7-C569D3139447}"/>
              </a:ext>
            </a:extLst>
          </p:cNvPr>
          <p:cNvCxnSpPr>
            <a:cxnSpLocks/>
          </p:cNvCxnSpPr>
          <p:nvPr/>
        </p:nvCxnSpPr>
        <p:spPr>
          <a:xfrm flipV="1">
            <a:off x="1853429" y="2214901"/>
            <a:ext cx="0" cy="4238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3C675AC8-394A-4ACB-ACF6-46731EC4ADA8}"/>
              </a:ext>
            </a:extLst>
          </p:cNvPr>
          <p:cNvSpPr txBox="1"/>
          <p:nvPr/>
        </p:nvSpPr>
        <p:spPr>
          <a:xfrm>
            <a:off x="6884095" y="2506935"/>
            <a:ext cx="319333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/>
              <a:t>A heating or cooling curve shows how the temperature changes with time</a:t>
            </a:r>
          </a:p>
          <a:p>
            <a:r>
              <a:rPr lang="en-GB" sz="1260" dirty="0"/>
              <a:t>State changes are shown as horizontal lines</a:t>
            </a:r>
          </a:p>
          <a:p>
            <a:r>
              <a:rPr lang="en-GB" sz="1260" dirty="0"/>
              <a:t>During this time the energy is used to change state and not temperature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82CD817-B2EA-4889-9B99-775675BA8883}"/>
              </a:ext>
            </a:extLst>
          </p:cNvPr>
          <p:cNvCxnSpPr>
            <a:cxnSpLocks/>
          </p:cNvCxnSpPr>
          <p:nvPr/>
        </p:nvCxnSpPr>
        <p:spPr>
          <a:xfrm flipV="1">
            <a:off x="2805278" y="2941969"/>
            <a:ext cx="0" cy="4321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A831F6A-4820-471E-B2F2-31CC32AED00C}"/>
              </a:ext>
            </a:extLst>
          </p:cNvPr>
          <p:cNvCxnSpPr>
            <a:cxnSpLocks/>
          </p:cNvCxnSpPr>
          <p:nvPr/>
        </p:nvCxnSpPr>
        <p:spPr>
          <a:xfrm flipV="1">
            <a:off x="1854958" y="2985230"/>
            <a:ext cx="0" cy="4321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90CB842A-097B-4299-AF1B-AEBCC824D18F}"/>
              </a:ext>
            </a:extLst>
          </p:cNvPr>
          <p:cNvSpPr/>
          <p:nvPr/>
        </p:nvSpPr>
        <p:spPr>
          <a:xfrm>
            <a:off x="10402471" y="518664"/>
            <a:ext cx="3778286" cy="305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FBA5A81-3EA8-43B7-9157-41E6C5E28B27}"/>
              </a:ext>
            </a:extLst>
          </p:cNvPr>
          <p:cNvSpPr txBox="1"/>
          <p:nvPr/>
        </p:nvSpPr>
        <p:spPr>
          <a:xfrm>
            <a:off x="10907437" y="470928"/>
            <a:ext cx="1638077" cy="31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Lesson 3  Mixtures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3475E3E-3D5B-44E2-9F33-30414FB26C9A}"/>
              </a:ext>
            </a:extLst>
          </p:cNvPr>
          <p:cNvSpPr txBox="1"/>
          <p:nvPr/>
        </p:nvSpPr>
        <p:spPr>
          <a:xfrm>
            <a:off x="10429773" y="722987"/>
            <a:ext cx="3612283" cy="1680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5" indent="-180005">
              <a:spcAft>
                <a:spcPts val="630"/>
              </a:spcAft>
              <a:buFont typeface="Arial" panose="020B0604020202020204" pitchFamily="34" charset="0"/>
              <a:buChar char="•"/>
            </a:pPr>
            <a:r>
              <a:rPr lang="en-GB" sz="1260" dirty="0"/>
              <a:t>Mixtures contain substances which are not chemically combined and they can be separated</a:t>
            </a:r>
          </a:p>
          <a:p>
            <a:pPr marL="180005" indent="-180005">
              <a:spcAft>
                <a:spcPts val="630"/>
              </a:spcAft>
              <a:buFont typeface="Arial" panose="020B0604020202020204" pitchFamily="34" charset="0"/>
              <a:buChar char="•"/>
            </a:pPr>
            <a:r>
              <a:rPr lang="en-GB" sz="1260" dirty="0"/>
              <a:t>Pure materials contain only one substance</a:t>
            </a:r>
          </a:p>
          <a:p>
            <a:pPr marL="180005" indent="-180005">
              <a:spcAft>
                <a:spcPts val="630"/>
              </a:spcAft>
              <a:buFont typeface="Arial" panose="020B0604020202020204" pitchFamily="34" charset="0"/>
              <a:buChar char="•"/>
            </a:pPr>
            <a:r>
              <a:rPr lang="en-GB" sz="1260" dirty="0"/>
              <a:t>Impure materials contain a mixture of substances</a:t>
            </a:r>
          </a:p>
          <a:p>
            <a:r>
              <a:rPr lang="en-GB" sz="1260" dirty="0"/>
              <a:t>Pure substances have a sharp melting point</a:t>
            </a:r>
          </a:p>
          <a:p>
            <a:r>
              <a:rPr lang="en-GB" sz="1260" dirty="0"/>
              <a:t>Impure substances have a range of melting points           	      </a:t>
            </a:r>
            <a:r>
              <a:rPr lang="en-GB" sz="1260" b="1" dirty="0"/>
              <a:t>Pure			Impure</a:t>
            </a:r>
          </a:p>
        </p:txBody>
      </p:sp>
      <p:pic>
        <p:nvPicPr>
          <p:cNvPr id="1048" name="Picture 2" descr="Image result for heating curve pure impure">
            <a:extLst>
              <a:ext uri="{FF2B5EF4-FFF2-40B4-BE49-F238E27FC236}">
                <a16:creationId xmlns:a16="http://schemas.microsoft.com/office/drawing/2014/main" id="{D9A03E9F-2FEF-4B50-B37F-E24BFFB05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2866" y="2436026"/>
            <a:ext cx="1619064" cy="107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Picture 3">
            <a:extLst>
              <a:ext uri="{FF2B5EF4-FFF2-40B4-BE49-F238E27FC236}">
                <a16:creationId xmlns:a16="http://schemas.microsoft.com/office/drawing/2014/main" id="{8EB16505-760F-4975-8796-B8BB03D09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8073" y="2526006"/>
            <a:ext cx="1314457" cy="945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C4C49061-593F-4AD4-96CF-DC8A22C3625F}"/>
              </a:ext>
            </a:extLst>
          </p:cNvPr>
          <p:cNvSpPr txBox="1"/>
          <p:nvPr/>
        </p:nvSpPr>
        <p:spPr>
          <a:xfrm>
            <a:off x="8158695" y="2393834"/>
            <a:ext cx="912668" cy="2215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40" dirty="0"/>
              <a:t>Time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C672C51-21D4-46F1-B345-A424EDB39555}"/>
              </a:ext>
            </a:extLst>
          </p:cNvPr>
          <p:cNvSpPr txBox="1"/>
          <p:nvPr/>
        </p:nvSpPr>
        <p:spPr>
          <a:xfrm>
            <a:off x="8615029" y="1616910"/>
            <a:ext cx="912668" cy="2215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40" dirty="0"/>
              <a:t>Evaporation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3AA3CED-F609-4509-90E9-EBCBD2B4397A}"/>
              </a:ext>
            </a:extLst>
          </p:cNvPr>
          <p:cNvSpPr txBox="1"/>
          <p:nvPr/>
        </p:nvSpPr>
        <p:spPr>
          <a:xfrm>
            <a:off x="10575876" y="3661502"/>
            <a:ext cx="3118995" cy="31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Lesson 4  Filtration and crystallisation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94BE8C3-A31E-4538-9268-DD171A0BDE03}"/>
              </a:ext>
            </a:extLst>
          </p:cNvPr>
          <p:cNvSpPr txBox="1"/>
          <p:nvPr/>
        </p:nvSpPr>
        <p:spPr>
          <a:xfrm>
            <a:off x="10451818" y="3954302"/>
            <a:ext cx="3747849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/>
              <a:t>Filtration can be use to separate an insoluble solid from a liquid or from a solution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33BE840-F67A-4CEF-BC03-196ED70147A8}"/>
              </a:ext>
            </a:extLst>
          </p:cNvPr>
          <p:cNvSpPr txBox="1"/>
          <p:nvPr/>
        </p:nvSpPr>
        <p:spPr>
          <a:xfrm>
            <a:off x="10466927" y="6937823"/>
            <a:ext cx="3645198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/>
              <a:t>Crystallisation can be used to separate a soluble solid from a solution of that solid</a:t>
            </a:r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409D1B0F-140A-499E-A52B-D352BF4BAC5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19943" y="4469582"/>
            <a:ext cx="3193338" cy="170332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4BFF9576-C445-420B-A0C7-C9F967B8CE0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720031" y="7441925"/>
            <a:ext cx="3292728" cy="1703322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6C50C1F4-DBF5-4985-B686-72F95C351621}"/>
              </a:ext>
            </a:extLst>
          </p:cNvPr>
          <p:cNvSpPr txBox="1"/>
          <p:nvPr/>
        </p:nvSpPr>
        <p:spPr>
          <a:xfrm>
            <a:off x="4178094" y="3620372"/>
            <a:ext cx="2248693" cy="31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Lesson 5  Chromatography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DE6FACE-92CA-4A80-A4B8-8EB4A6F86BE5}"/>
              </a:ext>
            </a:extLst>
          </p:cNvPr>
          <p:cNvSpPr txBox="1"/>
          <p:nvPr/>
        </p:nvSpPr>
        <p:spPr>
          <a:xfrm>
            <a:off x="643423" y="3661503"/>
            <a:ext cx="1787028" cy="31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Lesson 6  Distillation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7047071-ED1E-4F9C-9F37-01065D2F0B63}"/>
              </a:ext>
            </a:extLst>
          </p:cNvPr>
          <p:cNvSpPr txBox="1"/>
          <p:nvPr/>
        </p:nvSpPr>
        <p:spPr>
          <a:xfrm>
            <a:off x="4227553" y="6472432"/>
            <a:ext cx="2139945" cy="31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Lesson 7  Purifying water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018CE79-7961-4B19-ACD6-AB7FCDE0F42C}"/>
              </a:ext>
            </a:extLst>
          </p:cNvPr>
          <p:cNvSpPr txBox="1"/>
          <p:nvPr/>
        </p:nvSpPr>
        <p:spPr>
          <a:xfrm>
            <a:off x="10451818" y="6218347"/>
            <a:ext cx="3660307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/>
              <a:t>Filtration works because the large particles of the residue can not pass through the small gaps in the filter paper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4DE9D51-C18A-4472-8D28-47EE16119BF9}"/>
              </a:ext>
            </a:extLst>
          </p:cNvPr>
          <p:cNvSpPr txBox="1"/>
          <p:nvPr/>
        </p:nvSpPr>
        <p:spPr>
          <a:xfrm>
            <a:off x="10544160" y="9305898"/>
            <a:ext cx="3383508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/>
              <a:t>In crystallisation of a solution the </a:t>
            </a:r>
            <a:r>
              <a:rPr lang="en-GB" sz="1260" b="1" dirty="0"/>
              <a:t>solvent</a:t>
            </a:r>
            <a:r>
              <a:rPr lang="en-GB" sz="1260" dirty="0"/>
              <a:t> is </a:t>
            </a:r>
            <a:r>
              <a:rPr lang="en-GB" sz="1260" b="1" dirty="0"/>
              <a:t>evaporated</a:t>
            </a:r>
            <a:r>
              <a:rPr lang="en-GB" sz="1260" dirty="0"/>
              <a:t> from a </a:t>
            </a:r>
            <a:r>
              <a:rPr lang="en-GB" sz="1260" b="1" dirty="0"/>
              <a:t>solution</a:t>
            </a:r>
            <a:r>
              <a:rPr lang="en-GB" sz="1260" dirty="0"/>
              <a:t> to leave the </a:t>
            </a:r>
            <a:r>
              <a:rPr lang="en-GB" sz="1260" b="1" dirty="0"/>
              <a:t>solute</a:t>
            </a:r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F2AABD9D-366C-4D35-92C7-0030520A8DD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09453" y="5172800"/>
            <a:ext cx="2842373" cy="1045547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A3DAEC92-9C79-4B75-9F67-CC8333260389}"/>
              </a:ext>
            </a:extLst>
          </p:cNvPr>
          <p:cNvSpPr txBox="1"/>
          <p:nvPr/>
        </p:nvSpPr>
        <p:spPr>
          <a:xfrm>
            <a:off x="4203694" y="3838095"/>
            <a:ext cx="3955002" cy="94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/>
              <a:t>Chromatography is used to separate a mixture of substances.  E.g. a mixture of different dyes in an ink.</a:t>
            </a:r>
          </a:p>
          <a:p>
            <a:pPr>
              <a:spcBef>
                <a:spcPts val="630"/>
              </a:spcBef>
            </a:pPr>
            <a:r>
              <a:rPr lang="en-GB" sz="1260" dirty="0"/>
              <a:t>The mixture separates because some dyes like the solvent more and some like the paper more.</a:t>
            </a:r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10939CCA-FCF5-43C8-96CF-7A47982AF76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243466" y="4975483"/>
            <a:ext cx="1424195" cy="1290885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906C2F39-59A5-4829-B0E6-E715009754B1}"/>
              </a:ext>
            </a:extLst>
          </p:cNvPr>
          <p:cNvSpPr txBox="1"/>
          <p:nvPr/>
        </p:nvSpPr>
        <p:spPr>
          <a:xfrm>
            <a:off x="4230923" y="4898127"/>
            <a:ext cx="1459054" cy="270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55" b="1" dirty="0"/>
              <a:t>Calculating </a:t>
            </a:r>
            <a:r>
              <a:rPr lang="en-GB" sz="1155" b="1" dirty="0" err="1"/>
              <a:t>Rf</a:t>
            </a:r>
            <a:r>
              <a:rPr lang="en-GB" sz="1155" b="1" dirty="0"/>
              <a:t> values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1C72118-864D-42AE-9EAE-43C9E10D2A94}"/>
              </a:ext>
            </a:extLst>
          </p:cNvPr>
          <p:cNvSpPr txBox="1"/>
          <p:nvPr/>
        </p:nvSpPr>
        <p:spPr>
          <a:xfrm>
            <a:off x="8755031" y="4990608"/>
            <a:ext cx="1424195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/>
              <a:t>You can compare how far inks have travelled (</a:t>
            </a:r>
            <a:r>
              <a:rPr lang="en-GB" sz="1260" dirty="0" err="1"/>
              <a:t>Rf</a:t>
            </a:r>
            <a:r>
              <a:rPr lang="en-GB" sz="1260" dirty="0"/>
              <a:t> values) to analyse the dyes in an unknown mixture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8CDFEB6-67E9-4422-AD83-6E97DE39ABFB}"/>
              </a:ext>
            </a:extLst>
          </p:cNvPr>
          <p:cNvSpPr txBox="1"/>
          <p:nvPr/>
        </p:nvSpPr>
        <p:spPr>
          <a:xfrm>
            <a:off x="309070" y="3904522"/>
            <a:ext cx="3285460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/>
              <a:t>Distillation is used to separate a solvent from a solution or from a mixture of solvent (fractional distillation)</a:t>
            </a:r>
          </a:p>
        </p:txBody>
      </p:sp>
      <p:sp>
        <p:nvSpPr>
          <p:cNvPr id="102" name="Right Arrow 17">
            <a:extLst>
              <a:ext uri="{FF2B5EF4-FFF2-40B4-BE49-F238E27FC236}">
                <a16:creationId xmlns:a16="http://schemas.microsoft.com/office/drawing/2014/main" id="{9E633B47-51D0-4684-94A5-E08CD82D9C62}"/>
              </a:ext>
            </a:extLst>
          </p:cNvPr>
          <p:cNvSpPr/>
          <p:nvPr/>
        </p:nvSpPr>
        <p:spPr>
          <a:xfrm>
            <a:off x="6434407" y="762178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" name="Right Arrow 17">
            <a:extLst>
              <a:ext uri="{FF2B5EF4-FFF2-40B4-BE49-F238E27FC236}">
                <a16:creationId xmlns:a16="http://schemas.microsoft.com/office/drawing/2014/main" id="{197371D6-2DCC-412C-9E9A-BB57AEE82239}"/>
              </a:ext>
            </a:extLst>
          </p:cNvPr>
          <p:cNvSpPr/>
          <p:nvPr/>
        </p:nvSpPr>
        <p:spPr>
          <a:xfrm>
            <a:off x="9987557" y="2672965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4" name="Right Arrow 17">
            <a:extLst>
              <a:ext uri="{FF2B5EF4-FFF2-40B4-BE49-F238E27FC236}">
                <a16:creationId xmlns:a16="http://schemas.microsoft.com/office/drawing/2014/main" id="{6CAFE478-9A9C-488E-9532-DF50F5D3D789}"/>
              </a:ext>
            </a:extLst>
          </p:cNvPr>
          <p:cNvSpPr/>
          <p:nvPr/>
        </p:nvSpPr>
        <p:spPr>
          <a:xfrm rot="5400000">
            <a:off x="13655589" y="3393051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5" name="Right Arrow 17">
            <a:extLst>
              <a:ext uri="{FF2B5EF4-FFF2-40B4-BE49-F238E27FC236}">
                <a16:creationId xmlns:a16="http://schemas.microsoft.com/office/drawing/2014/main" id="{9D717AB3-D3D9-4139-9CCA-284EB5DF54F9}"/>
              </a:ext>
            </a:extLst>
          </p:cNvPr>
          <p:cNvSpPr/>
          <p:nvPr/>
        </p:nvSpPr>
        <p:spPr>
          <a:xfrm rot="10800000">
            <a:off x="9860363" y="4459650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6" name="Right Arrow 17">
            <a:extLst>
              <a:ext uri="{FF2B5EF4-FFF2-40B4-BE49-F238E27FC236}">
                <a16:creationId xmlns:a16="http://schemas.microsoft.com/office/drawing/2014/main" id="{884ECA7C-DC3D-4663-80B1-1A3E07CB07E5}"/>
              </a:ext>
            </a:extLst>
          </p:cNvPr>
          <p:cNvSpPr/>
          <p:nvPr/>
        </p:nvSpPr>
        <p:spPr>
          <a:xfrm rot="10800000">
            <a:off x="3704556" y="4622351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7" name="Right Arrow 17">
            <a:extLst>
              <a:ext uri="{FF2B5EF4-FFF2-40B4-BE49-F238E27FC236}">
                <a16:creationId xmlns:a16="http://schemas.microsoft.com/office/drawing/2014/main" id="{0F46673E-63A9-4802-93A2-2825C563981A}"/>
              </a:ext>
            </a:extLst>
          </p:cNvPr>
          <p:cNvSpPr/>
          <p:nvPr/>
        </p:nvSpPr>
        <p:spPr>
          <a:xfrm>
            <a:off x="3926070" y="6840298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1FE8CBF-D597-49EB-953D-2A930FFDABFF}"/>
              </a:ext>
            </a:extLst>
          </p:cNvPr>
          <p:cNvSpPr txBox="1"/>
          <p:nvPr/>
        </p:nvSpPr>
        <p:spPr>
          <a:xfrm>
            <a:off x="2534854" y="4469582"/>
            <a:ext cx="1323506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/>
              <a:t>Simple distillation – can be used to separate water from a water based ink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1DD7338-26E2-4C02-BE26-63D1AB0BDC9B}"/>
              </a:ext>
            </a:extLst>
          </p:cNvPr>
          <p:cNvSpPr txBox="1"/>
          <p:nvPr/>
        </p:nvSpPr>
        <p:spPr>
          <a:xfrm>
            <a:off x="2348970" y="6461714"/>
            <a:ext cx="1627917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/>
              <a:t>Distillation with a condenser is better as the condenser cools the gases produced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26D37F3-9419-414B-805C-009501412B26}"/>
              </a:ext>
            </a:extLst>
          </p:cNvPr>
          <p:cNvSpPr txBox="1"/>
          <p:nvPr/>
        </p:nvSpPr>
        <p:spPr>
          <a:xfrm>
            <a:off x="371459" y="8226333"/>
            <a:ext cx="328546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/>
              <a:t>State changes involved in distillation  - boiling/evaporation and condensation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A59959F-7775-4EBD-B135-E34B243068EC}"/>
              </a:ext>
            </a:extLst>
          </p:cNvPr>
          <p:cNvSpPr txBox="1"/>
          <p:nvPr/>
        </p:nvSpPr>
        <p:spPr>
          <a:xfrm>
            <a:off x="366652" y="8766186"/>
            <a:ext cx="34917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b="1" dirty="0"/>
              <a:t>Risk Assessment</a:t>
            </a:r>
          </a:p>
          <a:p>
            <a:r>
              <a:rPr lang="en-GB" sz="1260" dirty="0"/>
              <a:t>Hazard – what is dangerous e.g. Bunsen Burner</a:t>
            </a:r>
          </a:p>
          <a:p>
            <a:r>
              <a:rPr lang="en-GB" sz="1260" dirty="0"/>
              <a:t>Risk – the hard it could do e.g. Hair could catch fire</a:t>
            </a:r>
          </a:p>
          <a:p>
            <a:r>
              <a:rPr lang="en-GB" sz="1260" dirty="0"/>
              <a:t>Control measure – How you make it safe e.g. tie your hair back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E73F434-9270-4CA1-B346-E2F97562C2C2}"/>
              </a:ext>
            </a:extLst>
          </p:cNvPr>
          <p:cNvSpPr txBox="1"/>
          <p:nvPr/>
        </p:nvSpPr>
        <p:spPr>
          <a:xfrm>
            <a:off x="4465344" y="6766308"/>
            <a:ext cx="2141105" cy="1332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/>
              <a:t>Water is used for many things around the home and comes from a variety of sources</a:t>
            </a:r>
          </a:p>
          <a:p>
            <a:pPr>
              <a:spcBef>
                <a:spcPts val="630"/>
              </a:spcBef>
            </a:pPr>
            <a:r>
              <a:rPr lang="en-GB" sz="1260" dirty="0"/>
              <a:t>Water is purified to remove impurities (silt and mud, chemicals, dissolved salts)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17312CF-9F41-41F5-A48E-1E2208E4479B}"/>
              </a:ext>
            </a:extLst>
          </p:cNvPr>
          <p:cNvSpPr txBox="1"/>
          <p:nvPr/>
        </p:nvSpPr>
        <p:spPr>
          <a:xfrm>
            <a:off x="4282393" y="8208554"/>
            <a:ext cx="2326398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b="1" dirty="0"/>
              <a:t>Course filtration </a:t>
            </a:r>
            <a:r>
              <a:rPr lang="en-GB" sz="1260" dirty="0"/>
              <a:t>– filtered to remove twigs etc.</a:t>
            </a:r>
          </a:p>
          <a:p>
            <a:r>
              <a:rPr lang="en-GB" sz="1260" b="1" dirty="0"/>
              <a:t>Sedimentation</a:t>
            </a:r>
            <a:r>
              <a:rPr lang="en-GB" sz="1260" dirty="0"/>
              <a:t> – a chemical is added which makes particles sink to bottom</a:t>
            </a:r>
          </a:p>
          <a:p>
            <a:r>
              <a:rPr lang="en-GB" sz="1260" b="1" dirty="0"/>
              <a:t>Fine filtration </a:t>
            </a:r>
            <a:r>
              <a:rPr lang="en-GB" sz="1260" dirty="0"/>
              <a:t>– filtered through sand</a:t>
            </a:r>
          </a:p>
          <a:p>
            <a:r>
              <a:rPr lang="en-GB" sz="1260" b="1" dirty="0"/>
              <a:t>Chlorination</a:t>
            </a:r>
            <a:r>
              <a:rPr lang="en-GB" sz="1260" dirty="0"/>
              <a:t> – to kill bacteria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D18FB30-547B-4088-AA8B-A3C33A2E651A}"/>
              </a:ext>
            </a:extLst>
          </p:cNvPr>
          <p:cNvSpPr txBox="1"/>
          <p:nvPr/>
        </p:nvSpPr>
        <p:spPr>
          <a:xfrm>
            <a:off x="6884095" y="8502541"/>
            <a:ext cx="3350377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/>
              <a:t>Distilled water is pure water and contains no dissolved salts. It is used for laboratory tests.</a:t>
            </a:r>
          </a:p>
          <a:p>
            <a:r>
              <a:rPr lang="en-GB" sz="1260" dirty="0"/>
              <a:t>Sea water contains dissolved sodium chloride</a:t>
            </a:r>
          </a:p>
          <a:p>
            <a:r>
              <a:rPr lang="en-GB" sz="1260" dirty="0"/>
              <a:t>Mineral water contains many dissolved salts</a:t>
            </a:r>
          </a:p>
          <a:p>
            <a:r>
              <a:rPr lang="en-GB" sz="1260" dirty="0"/>
              <a:t>We do not use distillation to make drinking water as it uses a lot of energy and would be expensive</a:t>
            </a:r>
          </a:p>
          <a:p>
            <a:endParaRPr lang="en-GB" sz="126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6F90608-B825-44B3-9A6D-0D13FE8932C1}"/>
              </a:ext>
            </a:extLst>
          </p:cNvPr>
          <p:cNvSpPr txBox="1"/>
          <p:nvPr/>
        </p:nvSpPr>
        <p:spPr>
          <a:xfrm>
            <a:off x="6782575" y="488032"/>
            <a:ext cx="2848665" cy="31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Lesson 2  Heating / Cooling curves</a:t>
            </a:r>
          </a:p>
        </p:txBody>
      </p:sp>
    </p:spTree>
    <p:extLst>
      <p:ext uri="{BB962C8B-B14F-4D97-AF65-F5344CB8AC3E}">
        <p14:creationId xmlns:p14="http://schemas.microsoft.com/office/powerpoint/2010/main" val="175992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44312C-6BA7-42A6-BBDF-C834154BD1B1}"/>
              </a:ext>
            </a:extLst>
          </p:cNvPr>
          <p:cNvSpPr txBox="1"/>
          <p:nvPr/>
        </p:nvSpPr>
        <p:spPr>
          <a:xfrm>
            <a:off x="2617385" y="-44783"/>
            <a:ext cx="11565410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80014">
              <a:defRPr/>
            </a:pPr>
            <a:r>
              <a:rPr lang="en-GB" sz="2940" b="1" dirty="0">
                <a:solidFill>
                  <a:prstClr val="black"/>
                </a:solidFill>
                <a:latin typeface="Calibri" panose="020F0502020204030204"/>
              </a:rPr>
              <a:t>CC1,2: States of matter, separating and purifying knowledge organiser (S)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D7573F-6EA5-42AB-B37C-8296BF3F3717}"/>
              </a:ext>
            </a:extLst>
          </p:cNvPr>
          <p:cNvSpPr/>
          <p:nvPr/>
        </p:nvSpPr>
        <p:spPr>
          <a:xfrm>
            <a:off x="256032" y="508089"/>
            <a:ext cx="6487991" cy="3049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BFDEF5-33D6-431F-84B5-1A7145A4E5AE}"/>
              </a:ext>
            </a:extLst>
          </p:cNvPr>
          <p:cNvSpPr txBox="1"/>
          <p:nvPr/>
        </p:nvSpPr>
        <p:spPr>
          <a:xfrm>
            <a:off x="507710" y="1881151"/>
            <a:ext cx="3989658" cy="1675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Arrangement of particles</a:t>
            </a:r>
          </a:p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Ordered		Random	Random</a:t>
            </a:r>
          </a:p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Neat rows		Some touch	Apart</a:t>
            </a:r>
          </a:p>
          <a:p>
            <a:pPr defTabSz="480014">
              <a:defRPr/>
            </a:pPr>
            <a:endParaRPr lang="en-GB" sz="1470" dirty="0">
              <a:solidFill>
                <a:prstClr val="black"/>
              </a:solidFill>
              <a:latin typeface="Calibri" panose="020F0502020204030204"/>
            </a:endParaRPr>
          </a:p>
          <a:p>
            <a:pPr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Movement of particles</a:t>
            </a:r>
          </a:p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Vibrating		Rolling over	Flying around</a:t>
            </a:r>
          </a:p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In fixed position	each other	with high energy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021F9F-31C9-4137-B8C6-A15DF8427F67}"/>
              </a:ext>
            </a:extLst>
          </p:cNvPr>
          <p:cNvSpPr txBox="1"/>
          <p:nvPr/>
        </p:nvSpPr>
        <p:spPr>
          <a:xfrm>
            <a:off x="600923" y="488032"/>
            <a:ext cx="2197140" cy="31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Lesson 1  States of matter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B96115-E726-48B3-A95B-F434AAD1DFF6}"/>
              </a:ext>
            </a:extLst>
          </p:cNvPr>
          <p:cNvSpPr txBox="1"/>
          <p:nvPr/>
        </p:nvSpPr>
        <p:spPr>
          <a:xfrm>
            <a:off x="4798114" y="613063"/>
            <a:ext cx="1163758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260" b="1" dirty="0">
                <a:solidFill>
                  <a:prstClr val="black"/>
                </a:solidFill>
                <a:latin typeface="Calibri" panose="020F0502020204030204"/>
              </a:rPr>
              <a:t>State Changes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75DF2E-DB4F-4E23-BF6B-193DCC820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428" y="1128090"/>
            <a:ext cx="666111" cy="169281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7A82495-65F9-445E-91D2-1B3678B697C0}"/>
              </a:ext>
            </a:extLst>
          </p:cNvPr>
          <p:cNvSpPr/>
          <p:nvPr/>
        </p:nvSpPr>
        <p:spPr>
          <a:xfrm>
            <a:off x="6782107" y="518663"/>
            <a:ext cx="3442241" cy="3039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4" name="Picture 4" descr="http://www.splung.com/heat/images/latentheat/phasechange.png">
            <a:extLst>
              <a:ext uri="{FF2B5EF4-FFF2-40B4-BE49-F238E27FC236}">
                <a16:creationId xmlns:a16="http://schemas.microsoft.com/office/drawing/2014/main" id="{55229AA1-4BFD-4B5B-A7B7-610584639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948" y="927178"/>
            <a:ext cx="1686449" cy="1548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9924711-308B-49C0-A527-7507FA51039E}"/>
              </a:ext>
            </a:extLst>
          </p:cNvPr>
          <p:cNvSpPr/>
          <p:nvPr/>
        </p:nvSpPr>
        <p:spPr>
          <a:xfrm>
            <a:off x="10319609" y="3643252"/>
            <a:ext cx="3799290" cy="63373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893F073C-F700-4684-85B1-6212D21F1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8735" y="3655852"/>
            <a:ext cx="2100491" cy="1139629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5EDEA2AA-7CD9-4AA4-A4D8-A26E0DDE6162}"/>
              </a:ext>
            </a:extLst>
          </p:cNvPr>
          <p:cNvSpPr/>
          <p:nvPr/>
        </p:nvSpPr>
        <p:spPr>
          <a:xfrm>
            <a:off x="4172236" y="3643251"/>
            <a:ext cx="6054591" cy="2686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C3126AC-1B9C-497D-B343-FE912C5D3E20}"/>
              </a:ext>
            </a:extLst>
          </p:cNvPr>
          <p:cNvSpPr/>
          <p:nvPr/>
        </p:nvSpPr>
        <p:spPr>
          <a:xfrm>
            <a:off x="256033" y="3643251"/>
            <a:ext cx="3824564" cy="6337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F20D99A7-419D-4FDB-964D-0579F2471B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2140" y="4393837"/>
            <a:ext cx="2639508" cy="1920975"/>
          </a:xfrm>
          <a:prstGeom prst="rect">
            <a:avLst/>
          </a:prstGeom>
        </p:spPr>
      </p:pic>
      <p:pic>
        <p:nvPicPr>
          <p:cNvPr id="46" name="Picture 45" descr="422981_aw_246">
            <a:extLst>
              <a:ext uri="{FF2B5EF4-FFF2-40B4-BE49-F238E27FC236}">
                <a16:creationId xmlns:a16="http://schemas.microsoft.com/office/drawing/2014/main" id="{C72B110D-827B-4A4C-9B86-DEDAE42B252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"/>
          <a:stretch>
            <a:fillRect/>
          </a:stretch>
        </p:blipFill>
        <p:spPr bwMode="auto">
          <a:xfrm>
            <a:off x="480276" y="6182558"/>
            <a:ext cx="2490676" cy="1727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1CDF0C02-1630-4AB1-B679-721D1CA6B4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63447" y="6557213"/>
            <a:ext cx="3424895" cy="2034791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94F52610-18CC-4E60-B0C4-DBE0CE6EBFC6}"/>
              </a:ext>
            </a:extLst>
          </p:cNvPr>
          <p:cNvSpPr/>
          <p:nvPr/>
        </p:nvSpPr>
        <p:spPr>
          <a:xfrm>
            <a:off x="4172236" y="6478107"/>
            <a:ext cx="6052112" cy="35025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3847952-353C-4FF5-8643-FE136F148262}"/>
              </a:ext>
            </a:extLst>
          </p:cNvPr>
          <p:cNvCxnSpPr>
            <a:cxnSpLocks/>
          </p:cNvCxnSpPr>
          <p:nvPr/>
        </p:nvCxnSpPr>
        <p:spPr>
          <a:xfrm flipH="1" flipV="1">
            <a:off x="6378686" y="958756"/>
            <a:ext cx="1" cy="19229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0A9AE620-8182-4142-B3EC-4903B5174327}"/>
              </a:ext>
            </a:extLst>
          </p:cNvPr>
          <p:cNvSpPr txBox="1"/>
          <p:nvPr/>
        </p:nvSpPr>
        <p:spPr>
          <a:xfrm rot="5400000">
            <a:off x="5773951" y="1960738"/>
            <a:ext cx="1500301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260" dirty="0">
                <a:solidFill>
                  <a:prstClr val="black"/>
                </a:solidFill>
                <a:latin typeface="Calibri" panose="020F0502020204030204"/>
              </a:rPr>
              <a:t>Increasing Energy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1736E0B7-56D3-4FA9-AA5E-EBF86FD239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9419" y="717480"/>
            <a:ext cx="3143175" cy="1289508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84AA604D-563D-46E2-903E-C29F3DD54B45}"/>
              </a:ext>
            </a:extLst>
          </p:cNvPr>
          <p:cNvSpPr txBox="1"/>
          <p:nvPr/>
        </p:nvSpPr>
        <p:spPr>
          <a:xfrm>
            <a:off x="4272353" y="1425574"/>
            <a:ext cx="1280157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260" dirty="0">
                <a:solidFill>
                  <a:prstClr val="black"/>
                </a:solidFill>
                <a:latin typeface="Calibri" panose="020F0502020204030204"/>
              </a:rPr>
              <a:t>Condensation		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A6FF9EE-6465-41BE-B251-31F09689B6FF}"/>
              </a:ext>
            </a:extLst>
          </p:cNvPr>
          <p:cNvSpPr/>
          <p:nvPr/>
        </p:nvSpPr>
        <p:spPr>
          <a:xfrm>
            <a:off x="5476272" y="1377730"/>
            <a:ext cx="1004057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80014">
              <a:defRPr/>
            </a:pPr>
            <a:r>
              <a:rPr lang="en-GB" sz="1260" dirty="0">
                <a:solidFill>
                  <a:prstClr val="black"/>
                </a:solidFill>
                <a:latin typeface="Calibri" panose="020F0502020204030204"/>
              </a:rPr>
              <a:t>Evaporation </a:t>
            </a:r>
          </a:p>
          <a:p>
            <a:pPr defTabSz="480014">
              <a:defRPr/>
            </a:pPr>
            <a:r>
              <a:rPr lang="en-GB" sz="1260" dirty="0">
                <a:solidFill>
                  <a:prstClr val="black"/>
                </a:solidFill>
                <a:latin typeface="Calibri" panose="020F0502020204030204"/>
              </a:rPr>
              <a:t>/ boiling</a:t>
            </a:r>
            <a:endParaRPr lang="en-GB" sz="2065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F752F22-08C2-4A8D-9D08-C971F49A2141}"/>
              </a:ext>
            </a:extLst>
          </p:cNvPr>
          <p:cNvSpPr txBox="1"/>
          <p:nvPr/>
        </p:nvSpPr>
        <p:spPr>
          <a:xfrm>
            <a:off x="4492457" y="2134488"/>
            <a:ext cx="844611" cy="77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Freezing		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2EA8D60-0AF0-4DB4-88C3-36990EAD4EF4}"/>
              </a:ext>
            </a:extLst>
          </p:cNvPr>
          <p:cNvSpPr txBox="1"/>
          <p:nvPr/>
        </p:nvSpPr>
        <p:spPr>
          <a:xfrm>
            <a:off x="5552510" y="2167632"/>
            <a:ext cx="788092" cy="77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Melting		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2811166-950B-4E03-9481-AE22CEF192C6}"/>
              </a:ext>
            </a:extLst>
          </p:cNvPr>
          <p:cNvSpPr txBox="1"/>
          <p:nvPr/>
        </p:nvSpPr>
        <p:spPr>
          <a:xfrm>
            <a:off x="4620751" y="2881714"/>
            <a:ext cx="2142314" cy="54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Sublimation is going from a solid straight to a gas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4FB38C1-AFB2-4147-B102-FE25226A9B36}"/>
              </a:ext>
            </a:extLst>
          </p:cNvPr>
          <p:cNvCxnSpPr>
            <a:cxnSpLocks/>
          </p:cNvCxnSpPr>
          <p:nvPr/>
        </p:nvCxnSpPr>
        <p:spPr>
          <a:xfrm flipV="1">
            <a:off x="2945554" y="2167632"/>
            <a:ext cx="0" cy="4321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E2CBCD6-2A76-4C14-A4C7-C569D3139447}"/>
              </a:ext>
            </a:extLst>
          </p:cNvPr>
          <p:cNvCxnSpPr>
            <a:cxnSpLocks/>
          </p:cNvCxnSpPr>
          <p:nvPr/>
        </p:nvCxnSpPr>
        <p:spPr>
          <a:xfrm flipV="1">
            <a:off x="1902117" y="2214901"/>
            <a:ext cx="0" cy="4238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246BE460-7B8D-4700-86A6-1B9585C8F1C4}"/>
              </a:ext>
            </a:extLst>
          </p:cNvPr>
          <p:cNvSpPr txBox="1"/>
          <p:nvPr/>
        </p:nvSpPr>
        <p:spPr>
          <a:xfrm>
            <a:off x="6799081" y="509819"/>
            <a:ext cx="2848665" cy="31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Lesson 2  Heating / Cooling curves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C675AC8-394A-4ACB-ACF6-46731EC4ADA8}"/>
              </a:ext>
            </a:extLst>
          </p:cNvPr>
          <p:cNvSpPr txBox="1"/>
          <p:nvPr/>
        </p:nvSpPr>
        <p:spPr>
          <a:xfrm>
            <a:off x="6897468" y="2555997"/>
            <a:ext cx="3193338" cy="99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A heating or cooling curve shows how the temperature changes with time</a:t>
            </a:r>
          </a:p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State changes are shown as horizontal lines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82CD817-B2EA-4889-9B99-775675BA8883}"/>
              </a:ext>
            </a:extLst>
          </p:cNvPr>
          <p:cNvCxnSpPr>
            <a:cxnSpLocks/>
          </p:cNvCxnSpPr>
          <p:nvPr/>
        </p:nvCxnSpPr>
        <p:spPr>
          <a:xfrm flipV="1">
            <a:off x="2945554" y="3054594"/>
            <a:ext cx="0" cy="4321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A831F6A-4820-471E-B2F2-31CC32AED00C}"/>
              </a:ext>
            </a:extLst>
          </p:cNvPr>
          <p:cNvCxnSpPr>
            <a:cxnSpLocks/>
          </p:cNvCxnSpPr>
          <p:nvPr/>
        </p:nvCxnSpPr>
        <p:spPr>
          <a:xfrm flipV="1">
            <a:off x="1902117" y="3054594"/>
            <a:ext cx="0" cy="4321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90CB842A-097B-4299-AF1B-AEBCC824D18F}"/>
              </a:ext>
            </a:extLst>
          </p:cNvPr>
          <p:cNvSpPr/>
          <p:nvPr/>
        </p:nvSpPr>
        <p:spPr>
          <a:xfrm>
            <a:off x="10332590" y="518664"/>
            <a:ext cx="3782872" cy="305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FBA5A81-3EA8-43B7-9157-41E6C5E28B27}"/>
              </a:ext>
            </a:extLst>
          </p:cNvPr>
          <p:cNvSpPr txBox="1"/>
          <p:nvPr/>
        </p:nvSpPr>
        <p:spPr>
          <a:xfrm>
            <a:off x="10907437" y="470928"/>
            <a:ext cx="1638077" cy="31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Lesson 3  Mixtures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3475E3E-3D5B-44E2-9F33-30414FB26C9A}"/>
              </a:ext>
            </a:extLst>
          </p:cNvPr>
          <p:cNvSpPr txBox="1"/>
          <p:nvPr/>
        </p:nvSpPr>
        <p:spPr>
          <a:xfrm>
            <a:off x="10427438" y="677672"/>
            <a:ext cx="3389705" cy="1979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5" indent="-180005" defTabSz="480014">
              <a:spcAft>
                <a:spcPts val="630"/>
              </a:spcAft>
              <a:buFont typeface="Arial" panose="020B0604020202020204" pitchFamily="34" charset="0"/>
              <a:buChar char="•"/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Mixtures contain substances which are not chemically combined and they can be separated</a:t>
            </a:r>
          </a:p>
          <a:p>
            <a:pPr marL="300009" indent="-300009" defTabSz="480014">
              <a:buFont typeface="Arial" panose="020B0604020202020204" pitchFamily="34" charset="0"/>
              <a:buChar char="•"/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Pure substances have a sharp melting point</a:t>
            </a:r>
          </a:p>
          <a:p>
            <a:pPr marL="300009" indent="-300009" defTabSz="480014">
              <a:buFont typeface="Arial" panose="020B0604020202020204" pitchFamily="34" charset="0"/>
              <a:buChar char="•"/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Impure substances have a range of melting points  </a:t>
            </a:r>
          </a:p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	         </a:t>
            </a: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Pure			Impure</a:t>
            </a:r>
          </a:p>
        </p:txBody>
      </p:sp>
      <p:pic>
        <p:nvPicPr>
          <p:cNvPr id="1048" name="Picture 2" descr="Image result for heating curve pure impure">
            <a:extLst>
              <a:ext uri="{FF2B5EF4-FFF2-40B4-BE49-F238E27FC236}">
                <a16:creationId xmlns:a16="http://schemas.microsoft.com/office/drawing/2014/main" id="{D9A03E9F-2FEF-4B50-B37F-E24BFFB05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943" y="2638768"/>
            <a:ext cx="1420922" cy="945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Picture 3">
            <a:extLst>
              <a:ext uri="{FF2B5EF4-FFF2-40B4-BE49-F238E27FC236}">
                <a16:creationId xmlns:a16="http://schemas.microsoft.com/office/drawing/2014/main" id="{8EB16505-760F-4975-8796-B8BB03D09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7524" y="2751122"/>
            <a:ext cx="1105004" cy="79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C4C49061-593F-4AD4-96CF-DC8A22C3625F}"/>
              </a:ext>
            </a:extLst>
          </p:cNvPr>
          <p:cNvSpPr txBox="1"/>
          <p:nvPr/>
        </p:nvSpPr>
        <p:spPr>
          <a:xfrm>
            <a:off x="8158695" y="2393834"/>
            <a:ext cx="912668" cy="2215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840" dirty="0">
                <a:solidFill>
                  <a:prstClr val="black"/>
                </a:solidFill>
                <a:latin typeface="Calibri" panose="020F0502020204030204"/>
              </a:rPr>
              <a:t>Time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C672C51-21D4-46F1-B345-A424EDB39555}"/>
              </a:ext>
            </a:extLst>
          </p:cNvPr>
          <p:cNvSpPr txBox="1"/>
          <p:nvPr/>
        </p:nvSpPr>
        <p:spPr>
          <a:xfrm>
            <a:off x="8615029" y="1616910"/>
            <a:ext cx="912668" cy="2215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840" dirty="0">
                <a:solidFill>
                  <a:prstClr val="black"/>
                </a:solidFill>
                <a:latin typeface="Calibri" panose="020F0502020204030204"/>
              </a:rPr>
              <a:t>Evaporation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3AA3CED-F609-4509-90E9-EBCBD2B4397A}"/>
              </a:ext>
            </a:extLst>
          </p:cNvPr>
          <p:cNvSpPr txBox="1"/>
          <p:nvPr/>
        </p:nvSpPr>
        <p:spPr>
          <a:xfrm>
            <a:off x="10367416" y="3671716"/>
            <a:ext cx="3118995" cy="31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Lesson 4  Filtration and crystallisation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94BE8C3-A31E-4538-9268-DD171A0BDE03}"/>
              </a:ext>
            </a:extLst>
          </p:cNvPr>
          <p:cNvSpPr txBox="1"/>
          <p:nvPr/>
        </p:nvSpPr>
        <p:spPr>
          <a:xfrm>
            <a:off x="10543059" y="3908555"/>
            <a:ext cx="3494857" cy="77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Filtration can be use to separate an insoluble solid from a liquid or from a solution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33BE840-F67A-4CEF-BC03-196ED70147A8}"/>
              </a:ext>
            </a:extLst>
          </p:cNvPr>
          <p:cNvSpPr txBox="1"/>
          <p:nvPr/>
        </p:nvSpPr>
        <p:spPr>
          <a:xfrm>
            <a:off x="10466927" y="6431590"/>
            <a:ext cx="3494856" cy="54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Crystallisation can be used to separate a soluble solid from a solution of that solid</a:t>
            </a:r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409D1B0F-140A-499E-A52B-D352BF4BAC5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587429" y="4634876"/>
            <a:ext cx="3338475" cy="1780738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4BFF9576-C445-420B-A0C7-C9F967B8CE0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72025" y="7060225"/>
            <a:ext cx="3615774" cy="1870433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6C50C1F4-DBF5-4985-B686-72F95C351621}"/>
              </a:ext>
            </a:extLst>
          </p:cNvPr>
          <p:cNvSpPr txBox="1"/>
          <p:nvPr/>
        </p:nvSpPr>
        <p:spPr>
          <a:xfrm>
            <a:off x="4178094" y="3620372"/>
            <a:ext cx="2248693" cy="31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Lesson 5  Chromatography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DE6FACE-92CA-4A80-A4B8-8EB4A6F86BE5}"/>
              </a:ext>
            </a:extLst>
          </p:cNvPr>
          <p:cNvSpPr txBox="1"/>
          <p:nvPr/>
        </p:nvSpPr>
        <p:spPr>
          <a:xfrm>
            <a:off x="643423" y="3661503"/>
            <a:ext cx="1787028" cy="31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Lesson 6  Distillation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7047071-ED1E-4F9C-9F37-01065D2F0B63}"/>
              </a:ext>
            </a:extLst>
          </p:cNvPr>
          <p:cNvSpPr txBox="1"/>
          <p:nvPr/>
        </p:nvSpPr>
        <p:spPr>
          <a:xfrm>
            <a:off x="4227553" y="6472432"/>
            <a:ext cx="2139945" cy="31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Lesson 7  Purifying water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4DE9D51-C18A-4472-8D28-47EE16119BF9}"/>
              </a:ext>
            </a:extLst>
          </p:cNvPr>
          <p:cNvSpPr txBox="1"/>
          <p:nvPr/>
        </p:nvSpPr>
        <p:spPr>
          <a:xfrm>
            <a:off x="10653943" y="9070148"/>
            <a:ext cx="3350995" cy="77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In crystallisation of a solution the </a:t>
            </a: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solvent</a:t>
            </a: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 is </a:t>
            </a: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evaporated</a:t>
            </a: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 from a </a:t>
            </a: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solution</a:t>
            </a: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 to leave the </a:t>
            </a: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solute</a:t>
            </a:r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F2AABD9D-366C-4D35-92C7-0030520A8DD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09453" y="5107439"/>
            <a:ext cx="3020058" cy="1110908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A3DAEC92-9C79-4B75-9F67-CC8333260389}"/>
              </a:ext>
            </a:extLst>
          </p:cNvPr>
          <p:cNvSpPr txBox="1"/>
          <p:nvPr/>
        </p:nvSpPr>
        <p:spPr>
          <a:xfrm>
            <a:off x="4251905" y="3973855"/>
            <a:ext cx="3826830" cy="77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Chromatography is used to separate a mixture of substances.  E.g. a mixture of different dyes in an ink.</a:t>
            </a:r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10939CCA-FCF5-43C8-96CF-7A47982AF76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243466" y="4975483"/>
            <a:ext cx="1424195" cy="1290885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906C2F39-59A5-4829-B0E6-E715009754B1}"/>
              </a:ext>
            </a:extLst>
          </p:cNvPr>
          <p:cNvSpPr txBox="1"/>
          <p:nvPr/>
        </p:nvSpPr>
        <p:spPr>
          <a:xfrm>
            <a:off x="4352634" y="4799876"/>
            <a:ext cx="1459054" cy="270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80014">
              <a:defRPr/>
            </a:pPr>
            <a:r>
              <a:rPr lang="en-GB" sz="1155" b="1" dirty="0">
                <a:solidFill>
                  <a:prstClr val="black"/>
                </a:solidFill>
                <a:latin typeface="Calibri" panose="020F0502020204030204"/>
              </a:rPr>
              <a:t>Calculating </a:t>
            </a:r>
            <a:r>
              <a:rPr lang="en-GB" sz="1155" b="1" dirty="0" err="1">
                <a:solidFill>
                  <a:prstClr val="black"/>
                </a:solidFill>
                <a:latin typeface="Calibri" panose="020F0502020204030204"/>
              </a:rPr>
              <a:t>Rf</a:t>
            </a:r>
            <a:r>
              <a:rPr lang="en-GB" sz="1155" b="1" dirty="0">
                <a:solidFill>
                  <a:prstClr val="black"/>
                </a:solidFill>
                <a:latin typeface="Calibri" panose="020F0502020204030204"/>
              </a:rPr>
              <a:t> values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1C72118-864D-42AE-9EAE-43C9E10D2A94}"/>
              </a:ext>
            </a:extLst>
          </p:cNvPr>
          <p:cNvSpPr txBox="1"/>
          <p:nvPr/>
        </p:nvSpPr>
        <p:spPr>
          <a:xfrm>
            <a:off x="8614643" y="4865184"/>
            <a:ext cx="1547410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Each dot represents a dye</a:t>
            </a:r>
          </a:p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The same dye will travel the same distance up the paper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8CDFEB6-67E9-4422-AD83-6E97DE39ABFB}"/>
              </a:ext>
            </a:extLst>
          </p:cNvPr>
          <p:cNvSpPr txBox="1"/>
          <p:nvPr/>
        </p:nvSpPr>
        <p:spPr>
          <a:xfrm>
            <a:off x="362296" y="3883266"/>
            <a:ext cx="3647639" cy="77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Distillation is used to separate a solvent from a solution or from a mixture of solvents (fractional distillation)</a:t>
            </a:r>
          </a:p>
        </p:txBody>
      </p:sp>
      <p:sp>
        <p:nvSpPr>
          <p:cNvPr id="102" name="Right Arrow 17">
            <a:extLst>
              <a:ext uri="{FF2B5EF4-FFF2-40B4-BE49-F238E27FC236}">
                <a16:creationId xmlns:a16="http://schemas.microsoft.com/office/drawing/2014/main" id="{9E633B47-51D0-4684-94A5-E08CD82D9C62}"/>
              </a:ext>
            </a:extLst>
          </p:cNvPr>
          <p:cNvSpPr/>
          <p:nvPr/>
        </p:nvSpPr>
        <p:spPr>
          <a:xfrm>
            <a:off x="6508354" y="770119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" name="Right Arrow 17">
            <a:extLst>
              <a:ext uri="{FF2B5EF4-FFF2-40B4-BE49-F238E27FC236}">
                <a16:creationId xmlns:a16="http://schemas.microsoft.com/office/drawing/2014/main" id="{197371D6-2DCC-412C-9E9A-BB57AEE82239}"/>
              </a:ext>
            </a:extLst>
          </p:cNvPr>
          <p:cNvSpPr/>
          <p:nvPr/>
        </p:nvSpPr>
        <p:spPr>
          <a:xfrm>
            <a:off x="10046257" y="2283133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4" name="Right Arrow 17">
            <a:extLst>
              <a:ext uri="{FF2B5EF4-FFF2-40B4-BE49-F238E27FC236}">
                <a16:creationId xmlns:a16="http://schemas.microsoft.com/office/drawing/2014/main" id="{6CAFE478-9A9C-488E-9532-DF50F5D3D789}"/>
              </a:ext>
            </a:extLst>
          </p:cNvPr>
          <p:cNvSpPr/>
          <p:nvPr/>
        </p:nvSpPr>
        <p:spPr>
          <a:xfrm rot="5400000">
            <a:off x="13467194" y="3395237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5" name="Right Arrow 17">
            <a:extLst>
              <a:ext uri="{FF2B5EF4-FFF2-40B4-BE49-F238E27FC236}">
                <a16:creationId xmlns:a16="http://schemas.microsoft.com/office/drawing/2014/main" id="{9D717AB3-D3D9-4139-9CCA-284EB5DF54F9}"/>
              </a:ext>
            </a:extLst>
          </p:cNvPr>
          <p:cNvSpPr/>
          <p:nvPr/>
        </p:nvSpPr>
        <p:spPr>
          <a:xfrm rot="10800000">
            <a:off x="9860363" y="4459650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6" name="Right Arrow 17">
            <a:extLst>
              <a:ext uri="{FF2B5EF4-FFF2-40B4-BE49-F238E27FC236}">
                <a16:creationId xmlns:a16="http://schemas.microsoft.com/office/drawing/2014/main" id="{884ECA7C-DC3D-4663-80B1-1A3E07CB07E5}"/>
              </a:ext>
            </a:extLst>
          </p:cNvPr>
          <p:cNvSpPr/>
          <p:nvPr/>
        </p:nvSpPr>
        <p:spPr>
          <a:xfrm rot="10800000">
            <a:off x="3773741" y="4648022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7" name="Right Arrow 17">
            <a:extLst>
              <a:ext uri="{FF2B5EF4-FFF2-40B4-BE49-F238E27FC236}">
                <a16:creationId xmlns:a16="http://schemas.microsoft.com/office/drawing/2014/main" id="{0F46673E-63A9-4802-93A2-2825C563981A}"/>
              </a:ext>
            </a:extLst>
          </p:cNvPr>
          <p:cNvSpPr/>
          <p:nvPr/>
        </p:nvSpPr>
        <p:spPr>
          <a:xfrm>
            <a:off x="3926070" y="6840298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0014">
              <a:defRPr/>
            </a:pPr>
            <a:endParaRPr lang="en-GB" sz="189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1FE8CBF-D597-49EB-953D-2A930FFDABFF}"/>
              </a:ext>
            </a:extLst>
          </p:cNvPr>
          <p:cNvSpPr txBox="1"/>
          <p:nvPr/>
        </p:nvSpPr>
        <p:spPr>
          <a:xfrm>
            <a:off x="440587" y="4990118"/>
            <a:ext cx="1357097" cy="54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Simple distillation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1DD7338-26E2-4C02-BE26-63D1AB0BDC9B}"/>
              </a:ext>
            </a:extLst>
          </p:cNvPr>
          <p:cNvSpPr txBox="1"/>
          <p:nvPr/>
        </p:nvSpPr>
        <p:spPr>
          <a:xfrm>
            <a:off x="2652839" y="6374094"/>
            <a:ext cx="1357097" cy="99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Distillation with a condenser is better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26D37F3-9419-414B-805C-009501412B26}"/>
              </a:ext>
            </a:extLst>
          </p:cNvPr>
          <p:cNvSpPr txBox="1"/>
          <p:nvPr/>
        </p:nvSpPr>
        <p:spPr>
          <a:xfrm>
            <a:off x="376555" y="7962107"/>
            <a:ext cx="3285460" cy="54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State changes involved in distillation  - boiling/evaporation and condensation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A59959F-7775-4EBD-B135-E34B243068EC}"/>
              </a:ext>
            </a:extLst>
          </p:cNvPr>
          <p:cNvSpPr txBox="1"/>
          <p:nvPr/>
        </p:nvSpPr>
        <p:spPr>
          <a:xfrm>
            <a:off x="327545" y="8511169"/>
            <a:ext cx="3786688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Risk Assessment</a:t>
            </a:r>
          </a:p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Hazard – what is dangerous e.g. Bunsen Burner</a:t>
            </a:r>
          </a:p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Risk – the harm it could do e.g. Hair could catch fire</a:t>
            </a:r>
          </a:p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Control measure – How you make it safe e.g. tie your hair back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E73F434-9270-4CA1-B346-E2F97562C2C2}"/>
              </a:ext>
            </a:extLst>
          </p:cNvPr>
          <p:cNvSpPr txBox="1"/>
          <p:nvPr/>
        </p:nvSpPr>
        <p:spPr>
          <a:xfrm>
            <a:off x="4465344" y="6766308"/>
            <a:ext cx="2141105" cy="847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Water is used for many things around the home</a:t>
            </a:r>
          </a:p>
          <a:p>
            <a:pPr defTabSz="480014">
              <a:spcBef>
                <a:spcPts val="630"/>
              </a:spcBef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Water is purified by:-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17312CF-9F41-41F5-A48E-1E2208E4479B}"/>
              </a:ext>
            </a:extLst>
          </p:cNvPr>
          <p:cNvSpPr txBox="1"/>
          <p:nvPr/>
        </p:nvSpPr>
        <p:spPr>
          <a:xfrm>
            <a:off x="4272354" y="7753674"/>
            <a:ext cx="2326398" cy="2128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Course filtration </a:t>
            </a: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– filtered to remove twigs etc.</a:t>
            </a:r>
          </a:p>
          <a:p>
            <a:pPr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Sedimentation</a:t>
            </a: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 – a chemical is added which makes particles sink to bottom</a:t>
            </a:r>
          </a:p>
          <a:p>
            <a:pPr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Fine filtration </a:t>
            </a: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– filtered through sand</a:t>
            </a:r>
          </a:p>
          <a:p>
            <a:pPr defTabSz="480014">
              <a:defRPr/>
            </a:pPr>
            <a:r>
              <a:rPr lang="en-GB" sz="1470" b="1" dirty="0">
                <a:solidFill>
                  <a:prstClr val="black"/>
                </a:solidFill>
                <a:latin typeface="Calibri" panose="020F0502020204030204"/>
              </a:rPr>
              <a:t>Chlorination</a:t>
            </a: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 – to kill bacteria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D18FB30-547B-4088-AA8B-A3C33A2E651A}"/>
              </a:ext>
            </a:extLst>
          </p:cNvPr>
          <p:cNvSpPr txBox="1"/>
          <p:nvPr/>
        </p:nvSpPr>
        <p:spPr>
          <a:xfrm>
            <a:off x="6563310" y="8679075"/>
            <a:ext cx="3640292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80014">
              <a:spcAft>
                <a:spcPts val="630"/>
              </a:spcAft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Distilled water is pure water and contains no dissolved salts. </a:t>
            </a:r>
          </a:p>
          <a:p>
            <a:pPr defTabSz="480014">
              <a:spcAft>
                <a:spcPts val="630"/>
              </a:spcAft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Sea water contains dissolved sodium chloride</a:t>
            </a:r>
          </a:p>
          <a:p>
            <a:pPr defTabSz="480014">
              <a:spcAft>
                <a:spcPts val="630"/>
              </a:spcAft>
              <a:defRPr/>
            </a:pPr>
            <a:r>
              <a:rPr lang="en-GB" sz="1470" dirty="0">
                <a:solidFill>
                  <a:prstClr val="black"/>
                </a:solidFill>
                <a:latin typeface="Calibri" panose="020F0502020204030204"/>
              </a:rPr>
              <a:t>Mineral water contains many dissolved salts</a:t>
            </a:r>
          </a:p>
          <a:p>
            <a:pPr defTabSz="480014">
              <a:defRPr/>
            </a:pPr>
            <a:endParaRPr lang="en-GB" sz="147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52158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44312C-6BA7-42A6-BBDF-C834154BD1B1}"/>
              </a:ext>
            </a:extLst>
          </p:cNvPr>
          <p:cNvSpPr txBox="1"/>
          <p:nvPr/>
        </p:nvSpPr>
        <p:spPr>
          <a:xfrm>
            <a:off x="2617385" y="-44783"/>
            <a:ext cx="11586249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94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CC1,2: States of matter, separating and purifying knowledge organiser (C)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D7573F-6EA5-42AB-B37C-8296BF3F3717}"/>
              </a:ext>
            </a:extLst>
          </p:cNvPr>
          <p:cNvSpPr/>
          <p:nvPr/>
        </p:nvSpPr>
        <p:spPr>
          <a:xfrm>
            <a:off x="256032" y="508089"/>
            <a:ext cx="6487991" cy="3049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BFDEF5-33D6-431F-84B5-1A7145A4E5AE}"/>
              </a:ext>
            </a:extLst>
          </p:cNvPr>
          <p:cNvSpPr txBox="1"/>
          <p:nvPr/>
        </p:nvSpPr>
        <p:spPr>
          <a:xfrm>
            <a:off x="480530" y="2378878"/>
            <a:ext cx="39896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Arrangement of particles</a:t>
            </a:r>
          </a:p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Ordered		Random	    Random</a:t>
            </a:r>
          </a:p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Neat rows		Some touch 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Apart</a:t>
            </a:r>
          </a:p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021F9F-31C9-4137-B8C6-A15DF8427F67}"/>
              </a:ext>
            </a:extLst>
          </p:cNvPr>
          <p:cNvSpPr txBox="1"/>
          <p:nvPr/>
        </p:nvSpPr>
        <p:spPr>
          <a:xfrm>
            <a:off x="515739" y="488032"/>
            <a:ext cx="2367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Lesson 1  States of matter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B96115-E726-48B3-A95B-F434AAD1DFF6}"/>
              </a:ext>
            </a:extLst>
          </p:cNvPr>
          <p:cNvSpPr txBox="1"/>
          <p:nvPr/>
        </p:nvSpPr>
        <p:spPr>
          <a:xfrm>
            <a:off x="4798113" y="613063"/>
            <a:ext cx="1472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Changes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75DF2E-DB4F-4E23-BF6B-193DCC820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5918" y="983325"/>
            <a:ext cx="909837" cy="231220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7A82495-65F9-445E-91D2-1B3678B697C0}"/>
              </a:ext>
            </a:extLst>
          </p:cNvPr>
          <p:cNvSpPr/>
          <p:nvPr/>
        </p:nvSpPr>
        <p:spPr>
          <a:xfrm>
            <a:off x="6782107" y="518663"/>
            <a:ext cx="3442241" cy="3039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4" descr="http://www.splung.com/heat/images/latentheat/phasechange.png">
            <a:extLst>
              <a:ext uri="{FF2B5EF4-FFF2-40B4-BE49-F238E27FC236}">
                <a16:creationId xmlns:a16="http://schemas.microsoft.com/office/drawing/2014/main" id="{55229AA1-4BFD-4B5B-A7B7-610584639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590" y="927177"/>
            <a:ext cx="2037808" cy="187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9924711-308B-49C0-A527-7507FA51039E}"/>
              </a:ext>
            </a:extLst>
          </p:cNvPr>
          <p:cNvSpPr/>
          <p:nvPr/>
        </p:nvSpPr>
        <p:spPr>
          <a:xfrm>
            <a:off x="10319609" y="3643252"/>
            <a:ext cx="3799290" cy="63373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893F073C-F700-4684-85B1-6212D21F1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9903" y="3655852"/>
            <a:ext cx="2509324" cy="1361443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5EDEA2AA-7CD9-4AA4-A4D8-A26E0DDE6162}"/>
              </a:ext>
            </a:extLst>
          </p:cNvPr>
          <p:cNvSpPr/>
          <p:nvPr/>
        </p:nvSpPr>
        <p:spPr>
          <a:xfrm>
            <a:off x="4172236" y="3643251"/>
            <a:ext cx="6054591" cy="2686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C3126AC-1B9C-497D-B343-FE912C5D3E20}"/>
              </a:ext>
            </a:extLst>
          </p:cNvPr>
          <p:cNvSpPr/>
          <p:nvPr/>
        </p:nvSpPr>
        <p:spPr>
          <a:xfrm>
            <a:off x="256033" y="3643251"/>
            <a:ext cx="3824564" cy="6337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6" name="Picture 45" descr="422981_aw_246">
            <a:extLst>
              <a:ext uri="{FF2B5EF4-FFF2-40B4-BE49-F238E27FC236}">
                <a16:creationId xmlns:a16="http://schemas.microsoft.com/office/drawing/2014/main" id="{C72B110D-827B-4A4C-9B86-DEDAE42B252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"/>
          <a:stretch>
            <a:fillRect/>
          </a:stretch>
        </p:blipFill>
        <p:spPr bwMode="auto">
          <a:xfrm>
            <a:off x="539976" y="4522618"/>
            <a:ext cx="3406224" cy="2659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1CDF0C02-1630-4AB1-B679-721D1CA6B4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3730" y="6776650"/>
            <a:ext cx="3970023" cy="2358661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94F52610-18CC-4E60-B0C4-DBE0CE6EBFC6}"/>
              </a:ext>
            </a:extLst>
          </p:cNvPr>
          <p:cNvSpPr/>
          <p:nvPr/>
        </p:nvSpPr>
        <p:spPr>
          <a:xfrm>
            <a:off x="4172236" y="6478107"/>
            <a:ext cx="6052112" cy="35025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3847952-353C-4FF5-8643-FE136F148262}"/>
              </a:ext>
            </a:extLst>
          </p:cNvPr>
          <p:cNvCxnSpPr>
            <a:cxnSpLocks/>
          </p:cNvCxnSpPr>
          <p:nvPr/>
        </p:nvCxnSpPr>
        <p:spPr>
          <a:xfrm flipH="1" flipV="1">
            <a:off x="6402186" y="982509"/>
            <a:ext cx="1" cy="19229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0A9AE620-8182-4142-B3EC-4903B5174327}"/>
              </a:ext>
            </a:extLst>
          </p:cNvPr>
          <p:cNvSpPr txBox="1"/>
          <p:nvPr/>
        </p:nvSpPr>
        <p:spPr>
          <a:xfrm rot="5400000">
            <a:off x="5773951" y="1949966"/>
            <a:ext cx="15003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Increasing Energy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1736E0B7-56D3-4FA9-AA5E-EBF86FD239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4393" y="960281"/>
            <a:ext cx="3606826" cy="1479724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84AA604D-563D-46E2-903E-C29F3DD54B45}"/>
              </a:ext>
            </a:extLst>
          </p:cNvPr>
          <p:cNvSpPr txBox="1"/>
          <p:nvPr/>
        </p:nvSpPr>
        <p:spPr>
          <a:xfrm>
            <a:off x="4227553" y="1462186"/>
            <a:ext cx="1280157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Condensation		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A6FF9EE-6465-41BE-B251-31F09689B6FF}"/>
              </a:ext>
            </a:extLst>
          </p:cNvPr>
          <p:cNvSpPr/>
          <p:nvPr/>
        </p:nvSpPr>
        <p:spPr>
          <a:xfrm>
            <a:off x="5476272" y="1377730"/>
            <a:ext cx="1004057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Evaporation </a:t>
            </a:r>
          </a:p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6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boiling</a:t>
            </a:r>
            <a:endParaRPr kumimoji="0" lang="en-GB" sz="206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F752F22-08C2-4A8D-9D08-C971F49A2141}"/>
              </a:ext>
            </a:extLst>
          </p:cNvPr>
          <p:cNvSpPr txBox="1"/>
          <p:nvPr/>
        </p:nvSpPr>
        <p:spPr>
          <a:xfrm>
            <a:off x="4496715" y="2357343"/>
            <a:ext cx="844611" cy="77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7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Freezing		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2EA8D60-0AF0-4DB4-88C3-36990EAD4EF4}"/>
              </a:ext>
            </a:extLst>
          </p:cNvPr>
          <p:cNvSpPr txBox="1"/>
          <p:nvPr/>
        </p:nvSpPr>
        <p:spPr>
          <a:xfrm>
            <a:off x="5563010" y="2399522"/>
            <a:ext cx="788092" cy="77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7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Melting		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4FB38C1-AFB2-4147-B102-FE25226A9B36}"/>
              </a:ext>
            </a:extLst>
          </p:cNvPr>
          <p:cNvCxnSpPr>
            <a:cxnSpLocks/>
          </p:cNvCxnSpPr>
          <p:nvPr/>
        </p:nvCxnSpPr>
        <p:spPr>
          <a:xfrm flipV="1">
            <a:off x="3080680" y="2746676"/>
            <a:ext cx="0" cy="4321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E2CBCD6-2A76-4C14-A4C7-C569D3139447}"/>
              </a:ext>
            </a:extLst>
          </p:cNvPr>
          <p:cNvCxnSpPr>
            <a:cxnSpLocks/>
          </p:cNvCxnSpPr>
          <p:nvPr/>
        </p:nvCxnSpPr>
        <p:spPr>
          <a:xfrm flipV="1">
            <a:off x="1914309" y="2776810"/>
            <a:ext cx="0" cy="4238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246BE460-7B8D-4700-86A6-1B9585C8F1C4}"/>
              </a:ext>
            </a:extLst>
          </p:cNvPr>
          <p:cNvSpPr txBox="1"/>
          <p:nvPr/>
        </p:nvSpPr>
        <p:spPr>
          <a:xfrm>
            <a:off x="6809543" y="533785"/>
            <a:ext cx="3080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Lesson 2  Heating / Cooling curves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C675AC8-394A-4ACB-ACF6-46731EC4ADA8}"/>
              </a:ext>
            </a:extLst>
          </p:cNvPr>
          <p:cNvSpPr txBox="1"/>
          <p:nvPr/>
        </p:nvSpPr>
        <p:spPr>
          <a:xfrm>
            <a:off x="6839938" y="2993549"/>
            <a:ext cx="319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heating or cooling curve looks like this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0CB842A-097B-4299-AF1B-AEBCC824D18F}"/>
              </a:ext>
            </a:extLst>
          </p:cNvPr>
          <p:cNvSpPr/>
          <p:nvPr/>
        </p:nvSpPr>
        <p:spPr>
          <a:xfrm>
            <a:off x="10332590" y="518664"/>
            <a:ext cx="3782872" cy="305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FBA5A81-3EA8-43B7-9157-41E6C5E28B27}"/>
              </a:ext>
            </a:extLst>
          </p:cNvPr>
          <p:cNvSpPr txBox="1"/>
          <p:nvPr/>
        </p:nvSpPr>
        <p:spPr>
          <a:xfrm>
            <a:off x="10930360" y="556794"/>
            <a:ext cx="17629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Lesson 3  Mixtures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3475E3E-3D5B-44E2-9F33-30414FB26C9A}"/>
              </a:ext>
            </a:extLst>
          </p:cNvPr>
          <p:cNvSpPr txBox="1"/>
          <p:nvPr/>
        </p:nvSpPr>
        <p:spPr>
          <a:xfrm>
            <a:off x="10568685" y="1164627"/>
            <a:ext cx="3389705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3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Mixtures contain substances which are not chemically combined and they can be separated</a:t>
            </a:r>
          </a:p>
          <a:p>
            <a:pPr marL="285750" marR="0" lvl="0" indent="-28575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Mixtures melt over a range of temperatures</a:t>
            </a:r>
          </a:p>
          <a:p>
            <a:pPr marR="0" lvl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4C49061-593F-4AD4-96CF-DC8A22C3625F}"/>
              </a:ext>
            </a:extLst>
          </p:cNvPr>
          <p:cNvSpPr txBox="1"/>
          <p:nvPr/>
        </p:nvSpPr>
        <p:spPr>
          <a:xfrm>
            <a:off x="7940393" y="2687785"/>
            <a:ext cx="912668" cy="2215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4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C672C51-21D4-46F1-B345-A424EDB39555}"/>
              </a:ext>
            </a:extLst>
          </p:cNvPr>
          <p:cNvSpPr txBox="1"/>
          <p:nvPr/>
        </p:nvSpPr>
        <p:spPr>
          <a:xfrm>
            <a:off x="8503227" y="1677955"/>
            <a:ext cx="912668" cy="2215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4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Evaporation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3AA3CED-F609-4509-90E9-EBCBD2B4397A}"/>
              </a:ext>
            </a:extLst>
          </p:cNvPr>
          <p:cNvSpPr txBox="1"/>
          <p:nvPr/>
        </p:nvSpPr>
        <p:spPr>
          <a:xfrm>
            <a:off x="10300413" y="3661714"/>
            <a:ext cx="33696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Lesson 4  Filtration and crystallisation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94BE8C3-A31E-4538-9268-DD171A0BDE03}"/>
              </a:ext>
            </a:extLst>
          </p:cNvPr>
          <p:cNvSpPr txBox="1"/>
          <p:nvPr/>
        </p:nvSpPr>
        <p:spPr>
          <a:xfrm>
            <a:off x="10461757" y="4116304"/>
            <a:ext cx="3494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Filtration can be use to separate solid from a liquid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33BE840-F67A-4CEF-BC03-196ED70147A8}"/>
              </a:ext>
            </a:extLst>
          </p:cNvPr>
          <p:cNvSpPr txBox="1"/>
          <p:nvPr/>
        </p:nvSpPr>
        <p:spPr>
          <a:xfrm>
            <a:off x="10471826" y="6906040"/>
            <a:ext cx="349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In c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rystallisation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solvent is evaporated off</a:t>
            </a:r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409D1B0F-140A-499E-A52B-D352BF4BAC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52244" y="4837687"/>
            <a:ext cx="3688210" cy="1967286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4BFF9576-C445-420B-A0C7-C9F967B8CE0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15311" y="7696997"/>
            <a:ext cx="3696455" cy="1912169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6C50C1F4-DBF5-4985-B686-72F95C351621}"/>
              </a:ext>
            </a:extLst>
          </p:cNvPr>
          <p:cNvSpPr txBox="1"/>
          <p:nvPr/>
        </p:nvSpPr>
        <p:spPr>
          <a:xfrm>
            <a:off x="4231847" y="3643251"/>
            <a:ext cx="2431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Lesson 5  Chromatography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DE6FACE-92CA-4A80-A4B8-8EB4A6F86BE5}"/>
              </a:ext>
            </a:extLst>
          </p:cNvPr>
          <p:cNvSpPr txBox="1"/>
          <p:nvPr/>
        </p:nvSpPr>
        <p:spPr>
          <a:xfrm>
            <a:off x="576289" y="3661503"/>
            <a:ext cx="1921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Lesson 6  Distillation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7047071-ED1E-4F9C-9F37-01065D2F0B63}"/>
              </a:ext>
            </a:extLst>
          </p:cNvPr>
          <p:cNvSpPr txBox="1"/>
          <p:nvPr/>
        </p:nvSpPr>
        <p:spPr>
          <a:xfrm>
            <a:off x="4143588" y="6472432"/>
            <a:ext cx="2307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Lesson 7  Purifying water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3DAEC92-9C79-4B75-9F67-CC8333260389}"/>
              </a:ext>
            </a:extLst>
          </p:cNvPr>
          <p:cNvSpPr txBox="1"/>
          <p:nvPr/>
        </p:nvSpPr>
        <p:spPr>
          <a:xfrm>
            <a:off x="4251905" y="3973855"/>
            <a:ext cx="3826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Chromatography is used to separate a mixture of substances.  E.g. a mixture of different dyes in an ink.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1C72118-864D-42AE-9EAE-43C9E10D2A94}"/>
              </a:ext>
            </a:extLst>
          </p:cNvPr>
          <p:cNvSpPr txBox="1"/>
          <p:nvPr/>
        </p:nvSpPr>
        <p:spPr>
          <a:xfrm>
            <a:off x="6157897" y="5102798"/>
            <a:ext cx="2345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 dot represents a dye</a:t>
            </a:r>
          </a:p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same dye will travel the same distance up the paper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8CDFEB6-67E9-4422-AD83-6E97DE39ABFB}"/>
              </a:ext>
            </a:extLst>
          </p:cNvPr>
          <p:cNvSpPr txBox="1"/>
          <p:nvPr/>
        </p:nvSpPr>
        <p:spPr>
          <a:xfrm>
            <a:off x="362297" y="3981582"/>
            <a:ext cx="3647639" cy="54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7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Distillation is used to separate a solvent from a solution</a:t>
            </a:r>
          </a:p>
        </p:txBody>
      </p:sp>
      <p:sp>
        <p:nvSpPr>
          <p:cNvPr id="102" name="Right Arrow 17">
            <a:extLst>
              <a:ext uri="{FF2B5EF4-FFF2-40B4-BE49-F238E27FC236}">
                <a16:creationId xmlns:a16="http://schemas.microsoft.com/office/drawing/2014/main" id="{9E633B47-51D0-4684-94A5-E08CD82D9C62}"/>
              </a:ext>
            </a:extLst>
          </p:cNvPr>
          <p:cNvSpPr/>
          <p:nvPr/>
        </p:nvSpPr>
        <p:spPr>
          <a:xfrm>
            <a:off x="6508354" y="770119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ight Arrow 17">
            <a:extLst>
              <a:ext uri="{FF2B5EF4-FFF2-40B4-BE49-F238E27FC236}">
                <a16:creationId xmlns:a16="http://schemas.microsoft.com/office/drawing/2014/main" id="{197371D6-2DCC-412C-9E9A-BB57AEE82239}"/>
              </a:ext>
            </a:extLst>
          </p:cNvPr>
          <p:cNvSpPr/>
          <p:nvPr/>
        </p:nvSpPr>
        <p:spPr>
          <a:xfrm>
            <a:off x="10046257" y="2283133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ight Arrow 17">
            <a:extLst>
              <a:ext uri="{FF2B5EF4-FFF2-40B4-BE49-F238E27FC236}">
                <a16:creationId xmlns:a16="http://schemas.microsoft.com/office/drawing/2014/main" id="{6CAFE478-9A9C-488E-9532-DF50F5D3D789}"/>
              </a:ext>
            </a:extLst>
          </p:cNvPr>
          <p:cNvSpPr/>
          <p:nvPr/>
        </p:nvSpPr>
        <p:spPr>
          <a:xfrm rot="5400000">
            <a:off x="13467194" y="3395237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ight Arrow 17">
            <a:extLst>
              <a:ext uri="{FF2B5EF4-FFF2-40B4-BE49-F238E27FC236}">
                <a16:creationId xmlns:a16="http://schemas.microsoft.com/office/drawing/2014/main" id="{9D717AB3-D3D9-4139-9CCA-284EB5DF54F9}"/>
              </a:ext>
            </a:extLst>
          </p:cNvPr>
          <p:cNvSpPr/>
          <p:nvPr/>
        </p:nvSpPr>
        <p:spPr>
          <a:xfrm rot="10800000">
            <a:off x="9860363" y="4459650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ight Arrow 17">
            <a:extLst>
              <a:ext uri="{FF2B5EF4-FFF2-40B4-BE49-F238E27FC236}">
                <a16:creationId xmlns:a16="http://schemas.microsoft.com/office/drawing/2014/main" id="{884ECA7C-DC3D-4663-80B1-1A3E07CB07E5}"/>
              </a:ext>
            </a:extLst>
          </p:cNvPr>
          <p:cNvSpPr/>
          <p:nvPr/>
        </p:nvSpPr>
        <p:spPr>
          <a:xfrm rot="10800000">
            <a:off x="3773741" y="4648022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Right Arrow 17">
            <a:extLst>
              <a:ext uri="{FF2B5EF4-FFF2-40B4-BE49-F238E27FC236}">
                <a16:creationId xmlns:a16="http://schemas.microsoft.com/office/drawing/2014/main" id="{0F46673E-63A9-4802-93A2-2825C563981A}"/>
              </a:ext>
            </a:extLst>
          </p:cNvPr>
          <p:cNvSpPr/>
          <p:nvPr/>
        </p:nvSpPr>
        <p:spPr>
          <a:xfrm>
            <a:off x="3926070" y="6840298"/>
            <a:ext cx="542108" cy="463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9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26D37F3-9419-414B-805C-009501412B26}"/>
              </a:ext>
            </a:extLst>
          </p:cNvPr>
          <p:cNvSpPr txBox="1"/>
          <p:nvPr/>
        </p:nvSpPr>
        <p:spPr>
          <a:xfrm>
            <a:off x="393765" y="7293402"/>
            <a:ext cx="3406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changes involved in distillation  - boiling/evaporation and condensation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A59959F-7775-4EBD-B135-E34B243068EC}"/>
              </a:ext>
            </a:extLst>
          </p:cNvPr>
          <p:cNvSpPr txBox="1"/>
          <p:nvPr/>
        </p:nvSpPr>
        <p:spPr>
          <a:xfrm>
            <a:off x="365932" y="7940066"/>
            <a:ext cx="37866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Risk Assessment</a:t>
            </a:r>
          </a:p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Hazard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what is dangerous e.g. Bunsen Burner</a:t>
            </a:r>
          </a:p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Risk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the harm it could do e.g. Hair could catch fire</a:t>
            </a:r>
          </a:p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Control measure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How you make it safe e.g. tie your hair back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17312CF-9F41-41F5-A48E-1E2208E4479B}"/>
              </a:ext>
            </a:extLst>
          </p:cNvPr>
          <p:cNvSpPr txBox="1"/>
          <p:nvPr/>
        </p:nvSpPr>
        <p:spPr>
          <a:xfrm>
            <a:off x="4315849" y="9097300"/>
            <a:ext cx="3668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filtration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filtered to remove solid</a:t>
            </a:r>
          </a:p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Sedimentation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solid sinks to bottom</a:t>
            </a:r>
          </a:p>
          <a:p>
            <a:pPr marL="0" marR="0" lvl="0" indent="0" algn="l" defTabSz="4800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Chlorination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to kill bacteria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69BAB205-3196-4806-B882-F43C73DAAC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33702" y="4986688"/>
            <a:ext cx="1424195" cy="129088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78B3460-01C2-40CA-BDE8-58F701645527}"/>
              </a:ext>
            </a:extLst>
          </p:cNvPr>
          <p:cNvSpPr txBox="1"/>
          <p:nvPr/>
        </p:nvSpPr>
        <p:spPr>
          <a:xfrm>
            <a:off x="2271071" y="4969709"/>
            <a:ext cx="1082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Condenser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DE9E14D-81CE-4539-A01A-3821AE18EE03}"/>
              </a:ext>
            </a:extLst>
          </p:cNvPr>
          <p:cNvCxnSpPr/>
          <p:nvPr/>
        </p:nvCxnSpPr>
        <p:spPr>
          <a:xfrm flipH="1">
            <a:off x="2448636" y="5286480"/>
            <a:ext cx="228048" cy="345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3DD63937-716B-4FF4-9379-AB0A1788DD46}"/>
              </a:ext>
            </a:extLst>
          </p:cNvPr>
          <p:cNvSpPr txBox="1"/>
          <p:nvPr/>
        </p:nvSpPr>
        <p:spPr>
          <a:xfrm>
            <a:off x="762587" y="6777236"/>
            <a:ext cx="580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Heat</a:t>
            </a:r>
          </a:p>
        </p:txBody>
      </p:sp>
    </p:spTree>
    <p:extLst>
      <p:ext uri="{BB962C8B-B14F-4D97-AF65-F5344CB8AC3E}">
        <p14:creationId xmlns:p14="http://schemas.microsoft.com/office/powerpoint/2010/main" val="15347339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454BB384403743940092F72ED5B2A9" ma:contentTypeVersion="17" ma:contentTypeDescription="Create a new document." ma:contentTypeScope="" ma:versionID="52c50464867e4bece49ae4850a3b9624">
  <xsd:schema xmlns:xsd="http://www.w3.org/2001/XMLSchema" xmlns:xs="http://www.w3.org/2001/XMLSchema" xmlns:p="http://schemas.microsoft.com/office/2006/metadata/properties" xmlns:ns2="c1b52ac7-d377-4d0c-ba18-3bd84841ac02" xmlns:ns3="1ce2b004-633a-4215-9b6f-e0c5ea72e044" targetNamespace="http://schemas.microsoft.com/office/2006/metadata/properties" ma:root="true" ma:fieldsID="cd222c7cd1eca1282d6778acc5957887" ns2:_="" ns3:_="">
    <xsd:import namespace="c1b52ac7-d377-4d0c-ba18-3bd84841ac02"/>
    <xsd:import namespace="1ce2b004-633a-4215-9b6f-e0c5ea72e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52ac7-d377-4d0c-ba18-3bd84841ac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e2b004-633a-4215-9b6f-e0c5ea72e0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ea1bc9a-7093-4cff-b5f4-fbe86cd39ce9}" ma:internalName="TaxCatchAll" ma:showField="CatchAllData" ma:web="1ce2b004-633a-4215-9b6f-e0c5ea72e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c1b52ac7-d377-4d0c-ba18-3bd84841ac02" xsi:nil="true"/>
    <lcf76f155ced4ddcb4097134ff3c332f xmlns="c1b52ac7-d377-4d0c-ba18-3bd84841ac02">
      <Terms xmlns="http://schemas.microsoft.com/office/infopath/2007/PartnerControls"/>
    </lcf76f155ced4ddcb4097134ff3c332f>
    <TaxCatchAll xmlns="1ce2b004-633a-4215-9b6f-e0c5ea72e044" xsi:nil="true"/>
  </documentManagement>
</p:properties>
</file>

<file path=customXml/itemProps1.xml><?xml version="1.0" encoding="utf-8"?>
<ds:datastoreItem xmlns:ds="http://schemas.openxmlformats.org/officeDocument/2006/customXml" ds:itemID="{11985A25-CB43-40CC-A5ED-0D8518AE8997}"/>
</file>

<file path=customXml/itemProps2.xml><?xml version="1.0" encoding="utf-8"?>
<ds:datastoreItem xmlns:ds="http://schemas.openxmlformats.org/officeDocument/2006/customXml" ds:itemID="{6179F766-A103-45E0-B453-129D1B6540AB}"/>
</file>

<file path=customXml/itemProps3.xml><?xml version="1.0" encoding="utf-8"?>
<ds:datastoreItem xmlns:ds="http://schemas.openxmlformats.org/officeDocument/2006/customXml" ds:itemID="{2A09C2E9-36C4-4E42-90E8-EFCA84ADFAC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726</TotalTime>
  <Words>1072</Words>
  <Application>Microsoft Office PowerPoint</Application>
  <PresentationFormat>Custom</PresentationFormat>
  <Paragraphs>154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nigel comfort</dc:creator>
  <cp:lastModifiedBy>nigel comfort</cp:lastModifiedBy>
  <cp:revision>79</cp:revision>
  <cp:lastPrinted>2018-04-03T10:59:13Z</cp:lastPrinted>
  <dcterms:created xsi:type="dcterms:W3CDTF">2017-10-22T00:36:20Z</dcterms:created>
  <dcterms:modified xsi:type="dcterms:W3CDTF">2018-04-05T18:47:00Z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0x0101005C454BB384403743940092F72ED5B2A9</vt:lpwstr>
  </property>
  <property fmtid="{D5CDD505-2E9C-101B-9397-08002B2CF9AE}" pid="3" name="Order">
    <vt:r8>3036400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