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62" r:id="rId5"/>
  </p:sldIdLst>
  <p:sldSz cx="10261600" cy="7200900"/>
  <p:notesSz cx="6797675" cy="9926638"/>
  <p:defaultTextStyle>
    <a:defPPr>
      <a:defRPr lang="en-US"/>
    </a:defPPr>
    <a:lvl1pPr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68">
          <p15:clr>
            <a:srgbClr val="A4A3A4"/>
          </p15:clr>
        </p15:guide>
        <p15:guide id="2" pos="3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972" autoAdjust="0"/>
    <p:restoredTop sz="90233" autoAdjust="0"/>
  </p:normalViewPr>
  <p:slideViewPr>
    <p:cSldViewPr>
      <p:cViewPr varScale="1">
        <p:scale>
          <a:sx n="73" d="100"/>
          <a:sy n="73" d="100"/>
        </p:scale>
        <p:origin x="1464" y="72"/>
      </p:cViewPr>
      <p:guideLst>
        <p:guide orient="horz" pos="2268"/>
        <p:guide pos="32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9219" name="Rectangle 3"/>
          <p:cNvSpPr>
            <a:spLocks noGrp="1" noChangeArrowheads="1"/>
          </p:cNvSpPr>
          <p:nvPr>
            <p:ph type="dt" idx="1"/>
          </p:nvPr>
        </p:nvSpPr>
        <p:spPr bwMode="auto">
          <a:xfrm>
            <a:off x="3851098" y="0"/>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746125" y="744538"/>
            <a:ext cx="53054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606" y="4715710"/>
            <a:ext cx="5438464" cy="446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9428242"/>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51098" y="9428242"/>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BF799C-F58C-42DE-AA49-6FE8F7E5EF56}" type="slidenum">
              <a:rPr lang="en-US" altLang="en-US"/>
              <a:pPr/>
              <a:t>‹#›</a:t>
            </a:fld>
            <a:endParaRPr lang="en-US" altLang="en-US"/>
          </a:p>
        </p:txBody>
      </p:sp>
    </p:spTree>
    <p:extLst>
      <p:ext uri="{BB962C8B-B14F-4D97-AF65-F5344CB8AC3E}">
        <p14:creationId xmlns:p14="http://schemas.microsoft.com/office/powerpoint/2010/main" val="4036139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Things to add:</a:t>
            </a:r>
            <a:r>
              <a:rPr lang="en-GB" baseline="0" dirty="0"/>
              <a:t>  how our telescopes have improved so we know more; </a:t>
            </a:r>
            <a:r>
              <a:rPr lang="en-GB" baseline="0"/>
              <a:t>spectral absorption </a:t>
            </a:r>
            <a:r>
              <a:rPr lang="en-GB" baseline="0" dirty="0"/>
              <a:t>lines confirm red-shift</a:t>
            </a:r>
            <a:endParaRPr lang="en-GB" dirty="0"/>
          </a:p>
        </p:txBody>
      </p:sp>
      <p:sp>
        <p:nvSpPr>
          <p:cNvPr id="4" name="Slide Number Placeholder 3"/>
          <p:cNvSpPr>
            <a:spLocks noGrp="1"/>
          </p:cNvSpPr>
          <p:nvPr>
            <p:ph type="sldNum" sz="quarter" idx="10"/>
          </p:nvPr>
        </p:nvSpPr>
        <p:spPr/>
        <p:txBody>
          <a:bodyPr/>
          <a:lstStyle/>
          <a:p>
            <a:fld id="{65BF799C-F58C-42DE-AA49-6FE8F7E5EF56}" type="slidenum">
              <a:rPr lang="en-US" altLang="en-US" smtClean="0"/>
              <a:pPr/>
              <a:t>1</a:t>
            </a:fld>
            <a:endParaRPr lang="en-US" altLang="en-US"/>
          </a:p>
        </p:txBody>
      </p:sp>
    </p:spTree>
    <p:extLst>
      <p:ext uri="{BB962C8B-B14F-4D97-AF65-F5344CB8AC3E}">
        <p14:creationId xmlns:p14="http://schemas.microsoft.com/office/powerpoint/2010/main" val="27585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9938" y="2236788"/>
            <a:ext cx="8721725" cy="1543050"/>
          </a:xfrm>
        </p:spPr>
        <p:txBody>
          <a:bodyPr/>
          <a:lstStyle/>
          <a:p>
            <a:r>
              <a:rPr lang="en-US"/>
              <a:t>Click to edit Master title style</a:t>
            </a:r>
            <a:endParaRPr lang="en-GB"/>
          </a:p>
        </p:txBody>
      </p:sp>
      <p:sp>
        <p:nvSpPr>
          <p:cNvPr id="3" name="Subtitle 2"/>
          <p:cNvSpPr>
            <a:spLocks noGrp="1"/>
          </p:cNvSpPr>
          <p:nvPr>
            <p:ph type="subTitle" idx="1"/>
          </p:nvPr>
        </p:nvSpPr>
        <p:spPr>
          <a:xfrm>
            <a:off x="1539875" y="4079875"/>
            <a:ext cx="7181850" cy="1841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D28612-6CBF-46A3-A24B-098DBC377661}" type="slidenum">
              <a:rPr lang="en-US" altLang="en-US"/>
              <a:pPr/>
              <a:t>‹#›</a:t>
            </a:fld>
            <a:endParaRPr lang="en-US" altLang="en-US"/>
          </a:p>
        </p:txBody>
      </p:sp>
    </p:spTree>
    <p:extLst>
      <p:ext uri="{BB962C8B-B14F-4D97-AF65-F5344CB8AC3E}">
        <p14:creationId xmlns:p14="http://schemas.microsoft.com/office/powerpoint/2010/main" val="169435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AC4314-C650-438A-AD78-D71F16B8F311}" type="slidenum">
              <a:rPr lang="en-US" altLang="en-US"/>
              <a:pPr/>
              <a:t>‹#›</a:t>
            </a:fld>
            <a:endParaRPr lang="en-US" altLang="en-US"/>
          </a:p>
        </p:txBody>
      </p:sp>
    </p:spTree>
    <p:extLst>
      <p:ext uri="{BB962C8B-B14F-4D97-AF65-F5344CB8AC3E}">
        <p14:creationId xmlns:p14="http://schemas.microsoft.com/office/powerpoint/2010/main" val="376416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0613" y="288925"/>
            <a:ext cx="2308225" cy="61436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2763" y="288925"/>
            <a:ext cx="6775450" cy="6143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807293-A5A4-44B6-AB68-2A1A917A5D2C}" type="slidenum">
              <a:rPr lang="en-US" altLang="en-US"/>
              <a:pPr/>
              <a:t>‹#›</a:t>
            </a:fld>
            <a:endParaRPr lang="en-US" altLang="en-US"/>
          </a:p>
        </p:txBody>
      </p:sp>
    </p:spTree>
    <p:extLst>
      <p:ext uri="{BB962C8B-B14F-4D97-AF65-F5344CB8AC3E}">
        <p14:creationId xmlns:p14="http://schemas.microsoft.com/office/powerpoint/2010/main" val="383633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2763" y="288925"/>
            <a:ext cx="9236075" cy="614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7AEF55E-C47F-4F4E-9828-7972A7B58546}" type="slidenum">
              <a:rPr lang="en-US" altLang="en-US"/>
              <a:pPr/>
              <a:t>‹#›</a:t>
            </a:fld>
            <a:endParaRPr lang="en-US" altLang="en-US"/>
          </a:p>
        </p:txBody>
      </p:sp>
    </p:spTree>
    <p:extLst>
      <p:ext uri="{BB962C8B-B14F-4D97-AF65-F5344CB8AC3E}">
        <p14:creationId xmlns:p14="http://schemas.microsoft.com/office/powerpoint/2010/main" val="379350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8822D0-57CD-4E87-8AEA-D559F56A8EB7}" type="slidenum">
              <a:rPr lang="en-US" altLang="en-US"/>
              <a:pPr/>
              <a:t>‹#›</a:t>
            </a:fld>
            <a:endParaRPr lang="en-US" altLang="en-US"/>
          </a:p>
        </p:txBody>
      </p:sp>
    </p:spTree>
    <p:extLst>
      <p:ext uri="{BB962C8B-B14F-4D97-AF65-F5344CB8AC3E}">
        <p14:creationId xmlns:p14="http://schemas.microsoft.com/office/powerpoint/2010/main" val="265791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213" y="4627563"/>
            <a:ext cx="8721725" cy="1430337"/>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11213" y="3052763"/>
            <a:ext cx="8721725" cy="1574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67BA76-A3C2-40CF-A026-2193B7317EC6}" type="slidenum">
              <a:rPr lang="en-US" altLang="en-US"/>
              <a:pPr/>
              <a:t>‹#›</a:t>
            </a:fld>
            <a:endParaRPr lang="en-US" altLang="en-US"/>
          </a:p>
        </p:txBody>
      </p:sp>
    </p:spTree>
    <p:extLst>
      <p:ext uri="{BB962C8B-B14F-4D97-AF65-F5344CB8AC3E}">
        <p14:creationId xmlns:p14="http://schemas.microsoft.com/office/powerpoint/2010/main" val="154242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2763" y="1679575"/>
            <a:ext cx="4541837"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07000" y="1679575"/>
            <a:ext cx="454183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5D3DA39-EDDF-45B4-9E83-B8B0213E30A8}" type="slidenum">
              <a:rPr lang="en-US" altLang="en-US"/>
              <a:pPr/>
              <a:t>‹#›</a:t>
            </a:fld>
            <a:endParaRPr lang="en-US" altLang="en-US"/>
          </a:p>
        </p:txBody>
      </p:sp>
    </p:spTree>
    <p:extLst>
      <p:ext uri="{BB962C8B-B14F-4D97-AF65-F5344CB8AC3E}">
        <p14:creationId xmlns:p14="http://schemas.microsoft.com/office/powerpoint/2010/main" val="300277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12763" y="1611313"/>
            <a:ext cx="4533900"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763" y="2284413"/>
            <a:ext cx="4533900"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213350" y="1611313"/>
            <a:ext cx="4535488"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13350" y="2284413"/>
            <a:ext cx="4535488"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1D0B84F-B8B2-4A89-B7E3-CDCA79F9DCB7}" type="slidenum">
              <a:rPr lang="en-US" altLang="en-US"/>
              <a:pPr/>
              <a:t>‹#›</a:t>
            </a:fld>
            <a:endParaRPr lang="en-US" altLang="en-US"/>
          </a:p>
        </p:txBody>
      </p:sp>
    </p:spTree>
    <p:extLst>
      <p:ext uri="{BB962C8B-B14F-4D97-AF65-F5344CB8AC3E}">
        <p14:creationId xmlns:p14="http://schemas.microsoft.com/office/powerpoint/2010/main" val="76046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C5E1F85-5513-4FD9-87A2-D6B67B606081}" type="slidenum">
              <a:rPr lang="en-US" altLang="en-US"/>
              <a:pPr/>
              <a:t>‹#›</a:t>
            </a:fld>
            <a:endParaRPr lang="en-US" altLang="en-US"/>
          </a:p>
        </p:txBody>
      </p:sp>
    </p:spTree>
    <p:extLst>
      <p:ext uri="{BB962C8B-B14F-4D97-AF65-F5344CB8AC3E}">
        <p14:creationId xmlns:p14="http://schemas.microsoft.com/office/powerpoint/2010/main" val="70984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EACE5EF-7A30-4550-85EA-0FCB9AB75D0D}" type="slidenum">
              <a:rPr lang="en-US" altLang="en-US"/>
              <a:pPr/>
              <a:t>‹#›</a:t>
            </a:fld>
            <a:endParaRPr lang="en-US" altLang="en-US"/>
          </a:p>
        </p:txBody>
      </p:sp>
    </p:spTree>
    <p:extLst>
      <p:ext uri="{BB962C8B-B14F-4D97-AF65-F5344CB8AC3E}">
        <p14:creationId xmlns:p14="http://schemas.microsoft.com/office/powerpoint/2010/main" val="407601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763" y="287338"/>
            <a:ext cx="3376612" cy="12192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11613" y="287338"/>
            <a:ext cx="5737225" cy="6145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12763" y="1506538"/>
            <a:ext cx="3376612" cy="4926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F43BD75-58D1-4548-B29B-8448CB664E73}" type="slidenum">
              <a:rPr lang="en-US" altLang="en-US"/>
              <a:pPr/>
              <a:t>‹#›</a:t>
            </a:fld>
            <a:endParaRPr lang="en-US" altLang="en-US"/>
          </a:p>
        </p:txBody>
      </p:sp>
    </p:spTree>
    <p:extLst>
      <p:ext uri="{BB962C8B-B14F-4D97-AF65-F5344CB8AC3E}">
        <p14:creationId xmlns:p14="http://schemas.microsoft.com/office/powerpoint/2010/main" val="424749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5040313"/>
            <a:ext cx="6156325" cy="59531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11363" y="642938"/>
            <a:ext cx="6156325" cy="432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011363" y="5635625"/>
            <a:ext cx="6156325"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E105DF-CCAE-4524-96C0-FBB6DA9334E6}" type="slidenum">
              <a:rPr lang="en-US" altLang="en-US"/>
              <a:pPr/>
              <a:t>‹#›</a:t>
            </a:fld>
            <a:endParaRPr lang="en-US" altLang="en-US"/>
          </a:p>
        </p:txBody>
      </p:sp>
    </p:spTree>
    <p:extLst>
      <p:ext uri="{BB962C8B-B14F-4D97-AF65-F5344CB8AC3E}">
        <p14:creationId xmlns:p14="http://schemas.microsoft.com/office/powerpoint/2010/main" val="249158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2763" y="288925"/>
            <a:ext cx="92360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2763" y="1679575"/>
            <a:ext cx="92360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512763" y="6557963"/>
            <a:ext cx="23939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lvl1pPr defTabSz="952500">
              <a:defRPr sz="15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506788" y="6557963"/>
            <a:ext cx="324802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lvl1pPr algn="ctr" defTabSz="952500">
              <a:defRPr sz="15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354888" y="6557963"/>
            <a:ext cx="23939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lvl1pPr algn="r" defTabSz="952500">
              <a:defRPr sz="1500"/>
            </a:lvl1pPr>
          </a:lstStyle>
          <a:p>
            <a:fld id="{88C0E74F-B808-4BC9-8757-4A24B6121F4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52500" rtl="0" eaLnBrk="0" fontAlgn="base" hangingPunct="0">
        <a:spcBef>
          <a:spcPct val="0"/>
        </a:spcBef>
        <a:spcAft>
          <a:spcPct val="0"/>
        </a:spcAft>
        <a:defRPr sz="4600">
          <a:solidFill>
            <a:schemeClr val="tx2"/>
          </a:solidFill>
          <a:latin typeface="+mj-lt"/>
          <a:ea typeface="+mj-ea"/>
          <a:cs typeface="+mj-cs"/>
        </a:defRPr>
      </a:lvl1pPr>
      <a:lvl2pPr algn="ctr" defTabSz="952500" rtl="0" eaLnBrk="0" fontAlgn="base" hangingPunct="0">
        <a:spcBef>
          <a:spcPct val="0"/>
        </a:spcBef>
        <a:spcAft>
          <a:spcPct val="0"/>
        </a:spcAft>
        <a:defRPr sz="4600">
          <a:solidFill>
            <a:schemeClr val="tx2"/>
          </a:solidFill>
          <a:latin typeface="Arial" charset="0"/>
          <a:cs typeface="Arial" charset="0"/>
        </a:defRPr>
      </a:lvl2pPr>
      <a:lvl3pPr algn="ctr" defTabSz="952500" rtl="0" eaLnBrk="0" fontAlgn="base" hangingPunct="0">
        <a:spcBef>
          <a:spcPct val="0"/>
        </a:spcBef>
        <a:spcAft>
          <a:spcPct val="0"/>
        </a:spcAft>
        <a:defRPr sz="4600">
          <a:solidFill>
            <a:schemeClr val="tx2"/>
          </a:solidFill>
          <a:latin typeface="Arial" charset="0"/>
          <a:cs typeface="Arial" charset="0"/>
        </a:defRPr>
      </a:lvl3pPr>
      <a:lvl4pPr algn="ctr" defTabSz="952500" rtl="0" eaLnBrk="0" fontAlgn="base" hangingPunct="0">
        <a:spcBef>
          <a:spcPct val="0"/>
        </a:spcBef>
        <a:spcAft>
          <a:spcPct val="0"/>
        </a:spcAft>
        <a:defRPr sz="4600">
          <a:solidFill>
            <a:schemeClr val="tx2"/>
          </a:solidFill>
          <a:latin typeface="Arial" charset="0"/>
          <a:cs typeface="Arial" charset="0"/>
        </a:defRPr>
      </a:lvl4pPr>
      <a:lvl5pPr algn="ctr" defTabSz="952500" rtl="0" eaLnBrk="0" fontAlgn="base" hangingPunct="0">
        <a:spcBef>
          <a:spcPct val="0"/>
        </a:spcBef>
        <a:spcAft>
          <a:spcPct val="0"/>
        </a:spcAft>
        <a:defRPr sz="4600">
          <a:solidFill>
            <a:schemeClr val="tx2"/>
          </a:solidFill>
          <a:latin typeface="Arial" charset="0"/>
          <a:cs typeface="Arial" charset="0"/>
        </a:defRPr>
      </a:lvl5pPr>
      <a:lvl6pPr marL="457200" algn="ctr" defTabSz="952500" rtl="0" fontAlgn="base">
        <a:spcBef>
          <a:spcPct val="0"/>
        </a:spcBef>
        <a:spcAft>
          <a:spcPct val="0"/>
        </a:spcAft>
        <a:defRPr sz="4600">
          <a:solidFill>
            <a:schemeClr val="tx2"/>
          </a:solidFill>
          <a:latin typeface="Arial" charset="0"/>
          <a:cs typeface="Arial" charset="0"/>
        </a:defRPr>
      </a:lvl6pPr>
      <a:lvl7pPr marL="914400" algn="ctr" defTabSz="952500" rtl="0" fontAlgn="base">
        <a:spcBef>
          <a:spcPct val="0"/>
        </a:spcBef>
        <a:spcAft>
          <a:spcPct val="0"/>
        </a:spcAft>
        <a:defRPr sz="4600">
          <a:solidFill>
            <a:schemeClr val="tx2"/>
          </a:solidFill>
          <a:latin typeface="Arial" charset="0"/>
          <a:cs typeface="Arial" charset="0"/>
        </a:defRPr>
      </a:lvl7pPr>
      <a:lvl8pPr marL="1371600" algn="ctr" defTabSz="952500" rtl="0" fontAlgn="base">
        <a:spcBef>
          <a:spcPct val="0"/>
        </a:spcBef>
        <a:spcAft>
          <a:spcPct val="0"/>
        </a:spcAft>
        <a:defRPr sz="4600">
          <a:solidFill>
            <a:schemeClr val="tx2"/>
          </a:solidFill>
          <a:latin typeface="Arial" charset="0"/>
          <a:cs typeface="Arial" charset="0"/>
        </a:defRPr>
      </a:lvl8pPr>
      <a:lvl9pPr marL="1828800" algn="ctr" defTabSz="952500" rtl="0" fontAlgn="base">
        <a:spcBef>
          <a:spcPct val="0"/>
        </a:spcBef>
        <a:spcAft>
          <a:spcPct val="0"/>
        </a:spcAft>
        <a:defRPr sz="4600">
          <a:solidFill>
            <a:schemeClr val="tx2"/>
          </a:solidFill>
          <a:latin typeface="Arial" charset="0"/>
          <a:cs typeface="Arial" charset="0"/>
        </a:defRPr>
      </a:lvl9pPr>
    </p:titleStyle>
    <p:bodyStyle>
      <a:lvl1pPr marL="357188" indent="-357188" algn="l" defTabSz="952500" rtl="0" eaLnBrk="0" fontAlgn="base" hangingPunct="0">
        <a:spcBef>
          <a:spcPct val="20000"/>
        </a:spcBef>
        <a:spcAft>
          <a:spcPct val="0"/>
        </a:spcAft>
        <a:buChar char="•"/>
        <a:defRPr sz="3300">
          <a:solidFill>
            <a:schemeClr val="tx1"/>
          </a:solidFill>
          <a:latin typeface="+mn-lt"/>
          <a:ea typeface="+mn-ea"/>
          <a:cs typeface="+mn-cs"/>
        </a:defRPr>
      </a:lvl1pPr>
      <a:lvl2pPr marL="773113" indent="-296863" algn="l" defTabSz="952500" rtl="0" eaLnBrk="0" fontAlgn="base" hangingPunct="0">
        <a:spcBef>
          <a:spcPct val="20000"/>
        </a:spcBef>
        <a:spcAft>
          <a:spcPct val="0"/>
        </a:spcAft>
        <a:buChar char="–"/>
        <a:defRPr sz="2900">
          <a:solidFill>
            <a:schemeClr val="tx1"/>
          </a:solidFill>
          <a:latin typeface="+mn-lt"/>
          <a:cs typeface="+mn-cs"/>
        </a:defRPr>
      </a:lvl2pPr>
      <a:lvl3pPr marL="1190625" indent="-238125" algn="l" defTabSz="952500" rtl="0" eaLnBrk="0" fontAlgn="base" hangingPunct="0">
        <a:spcBef>
          <a:spcPct val="20000"/>
        </a:spcBef>
        <a:spcAft>
          <a:spcPct val="0"/>
        </a:spcAft>
        <a:buChar char="•"/>
        <a:defRPr sz="2500">
          <a:solidFill>
            <a:schemeClr val="tx1"/>
          </a:solidFill>
          <a:latin typeface="+mn-lt"/>
          <a:cs typeface="+mn-cs"/>
        </a:defRPr>
      </a:lvl3pPr>
      <a:lvl4pPr marL="1666875" indent="-238125" algn="l" defTabSz="952500" rtl="0" eaLnBrk="0" fontAlgn="base" hangingPunct="0">
        <a:spcBef>
          <a:spcPct val="20000"/>
        </a:spcBef>
        <a:spcAft>
          <a:spcPct val="0"/>
        </a:spcAft>
        <a:buChar char="–"/>
        <a:defRPr sz="2100">
          <a:solidFill>
            <a:schemeClr val="tx1"/>
          </a:solidFill>
          <a:latin typeface="+mn-lt"/>
          <a:cs typeface="+mn-cs"/>
        </a:defRPr>
      </a:lvl4pPr>
      <a:lvl5pPr marL="2143125" indent="-238125" algn="l" defTabSz="952500" rtl="0" eaLnBrk="0" fontAlgn="base" hangingPunct="0">
        <a:spcBef>
          <a:spcPct val="20000"/>
        </a:spcBef>
        <a:spcAft>
          <a:spcPct val="0"/>
        </a:spcAft>
        <a:buChar char="»"/>
        <a:defRPr sz="2100">
          <a:solidFill>
            <a:schemeClr val="tx1"/>
          </a:solidFill>
          <a:latin typeface="+mn-lt"/>
          <a:cs typeface="+mn-cs"/>
        </a:defRPr>
      </a:lvl5pPr>
      <a:lvl6pPr marL="2600325" indent="-238125" algn="l" defTabSz="952500" rtl="0" fontAlgn="base">
        <a:spcBef>
          <a:spcPct val="20000"/>
        </a:spcBef>
        <a:spcAft>
          <a:spcPct val="0"/>
        </a:spcAft>
        <a:buChar char="»"/>
        <a:defRPr sz="2100">
          <a:solidFill>
            <a:schemeClr val="tx1"/>
          </a:solidFill>
          <a:latin typeface="+mn-lt"/>
          <a:cs typeface="+mn-cs"/>
        </a:defRPr>
      </a:lvl6pPr>
      <a:lvl7pPr marL="3057525" indent="-238125" algn="l" defTabSz="952500" rtl="0" fontAlgn="base">
        <a:spcBef>
          <a:spcPct val="20000"/>
        </a:spcBef>
        <a:spcAft>
          <a:spcPct val="0"/>
        </a:spcAft>
        <a:buChar char="»"/>
        <a:defRPr sz="2100">
          <a:solidFill>
            <a:schemeClr val="tx1"/>
          </a:solidFill>
          <a:latin typeface="+mn-lt"/>
          <a:cs typeface="+mn-cs"/>
        </a:defRPr>
      </a:lvl7pPr>
      <a:lvl8pPr marL="3514725" indent="-238125" algn="l" defTabSz="952500" rtl="0" fontAlgn="base">
        <a:spcBef>
          <a:spcPct val="20000"/>
        </a:spcBef>
        <a:spcAft>
          <a:spcPct val="0"/>
        </a:spcAft>
        <a:buChar char="»"/>
        <a:defRPr sz="2100">
          <a:solidFill>
            <a:schemeClr val="tx1"/>
          </a:solidFill>
          <a:latin typeface="+mn-lt"/>
          <a:cs typeface="+mn-cs"/>
        </a:defRPr>
      </a:lvl8pPr>
      <a:lvl9pPr marL="3971925" indent="-238125" algn="l" defTabSz="952500" rtl="0" fontAlgn="base">
        <a:spcBef>
          <a:spcPct val="20000"/>
        </a:spcBef>
        <a:spcAft>
          <a:spcPct val="0"/>
        </a:spcAft>
        <a:buChar char="»"/>
        <a:defRPr sz="2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life cycle of a 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438" y="4742129"/>
            <a:ext cx="3518517" cy="24512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srcRect l="4791" t="10210" r="2280" b="7871"/>
          <a:stretch/>
        </p:blipFill>
        <p:spPr>
          <a:xfrm>
            <a:off x="3095402" y="21158"/>
            <a:ext cx="2155764" cy="1019618"/>
          </a:xfrm>
          <a:prstGeom prst="rect">
            <a:avLst/>
          </a:prstGeom>
        </p:spPr>
      </p:pic>
      <p:sp>
        <p:nvSpPr>
          <p:cNvPr id="3" name="Text Box 93"/>
          <p:cNvSpPr txBox="1">
            <a:spLocks noChangeArrowheads="1"/>
          </p:cNvSpPr>
          <p:nvPr/>
        </p:nvSpPr>
        <p:spPr bwMode="auto">
          <a:xfrm>
            <a:off x="46502" y="44004"/>
            <a:ext cx="3096344" cy="3115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charset="0"/>
                <a:cs typeface="Arial" charset="0"/>
              </a:defRPr>
            </a:lvl1pPr>
            <a:lvl2pPr marL="742950" indent="-285750" defTabSz="952500" eaLnBrk="0" hangingPunct="0">
              <a:defRPr sz="1000">
                <a:solidFill>
                  <a:schemeClr val="tx1"/>
                </a:solidFill>
                <a:latin typeface="Arial" charset="0"/>
                <a:cs typeface="Arial" charset="0"/>
              </a:defRPr>
            </a:lvl2pPr>
            <a:lvl3pPr marL="1143000" indent="-228600" defTabSz="952500" eaLnBrk="0" hangingPunct="0">
              <a:defRPr sz="1000">
                <a:solidFill>
                  <a:schemeClr val="tx1"/>
                </a:solidFill>
                <a:latin typeface="Arial" charset="0"/>
                <a:cs typeface="Arial" charset="0"/>
              </a:defRPr>
            </a:lvl3pPr>
            <a:lvl4pPr marL="1600200" indent="-228600" defTabSz="952500" eaLnBrk="0" hangingPunct="0">
              <a:defRPr sz="1000">
                <a:solidFill>
                  <a:schemeClr val="tx1"/>
                </a:solidFill>
                <a:latin typeface="Arial" charset="0"/>
                <a:cs typeface="Arial" charset="0"/>
              </a:defRPr>
            </a:lvl4pPr>
            <a:lvl5pPr marL="2057400" indent="-228600" defTabSz="952500" eaLnBrk="0" hangingPunct="0">
              <a:defRPr sz="1000">
                <a:solidFill>
                  <a:schemeClr val="tx1"/>
                </a:solidFill>
                <a:latin typeface="Arial" charset="0"/>
                <a:cs typeface="Arial" charset="0"/>
              </a:defRPr>
            </a:lvl5pPr>
            <a:lvl6pPr marL="2514600" indent="-228600" defTabSz="952500" eaLnBrk="0" fontAlgn="base" hangingPunct="0">
              <a:spcBef>
                <a:spcPct val="0"/>
              </a:spcBef>
              <a:spcAft>
                <a:spcPct val="0"/>
              </a:spcAft>
              <a:defRPr sz="1000">
                <a:solidFill>
                  <a:schemeClr val="tx1"/>
                </a:solidFill>
                <a:latin typeface="Arial" charset="0"/>
                <a:cs typeface="Arial" charset="0"/>
              </a:defRPr>
            </a:lvl6pPr>
            <a:lvl7pPr marL="2971800" indent="-228600" defTabSz="952500" eaLnBrk="0" fontAlgn="base" hangingPunct="0">
              <a:spcBef>
                <a:spcPct val="0"/>
              </a:spcBef>
              <a:spcAft>
                <a:spcPct val="0"/>
              </a:spcAft>
              <a:defRPr sz="1000">
                <a:solidFill>
                  <a:schemeClr val="tx1"/>
                </a:solidFill>
                <a:latin typeface="Arial" charset="0"/>
                <a:cs typeface="Arial" charset="0"/>
              </a:defRPr>
            </a:lvl7pPr>
            <a:lvl8pPr marL="3429000" indent="-228600" defTabSz="952500" eaLnBrk="0" fontAlgn="base" hangingPunct="0">
              <a:spcBef>
                <a:spcPct val="0"/>
              </a:spcBef>
              <a:spcAft>
                <a:spcPct val="0"/>
              </a:spcAft>
              <a:defRPr sz="1000">
                <a:solidFill>
                  <a:schemeClr val="tx1"/>
                </a:solidFill>
                <a:latin typeface="Arial" charset="0"/>
                <a:cs typeface="Arial" charset="0"/>
              </a:defRPr>
            </a:lvl8pPr>
            <a:lvl9pPr marL="3886200" indent="-228600" defTabSz="9525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50000"/>
              </a:spcBef>
              <a:defRPr/>
            </a:pPr>
            <a:r>
              <a:rPr lang="en-GB" sz="1400" b="1" u="sng" dirty="0">
                <a:latin typeface="Comic Sans MS" pitchFamily="66" charset="0"/>
              </a:rPr>
              <a:t>Topic 7: Astronomy (Triple Only)</a:t>
            </a:r>
          </a:p>
        </p:txBody>
      </p:sp>
      <p:sp>
        <p:nvSpPr>
          <p:cNvPr id="4" name="Text Box 274"/>
          <p:cNvSpPr txBox="1">
            <a:spLocks noChangeArrowheads="1"/>
          </p:cNvSpPr>
          <p:nvPr/>
        </p:nvSpPr>
        <p:spPr bwMode="auto">
          <a:xfrm>
            <a:off x="35508" y="396352"/>
            <a:ext cx="2952328" cy="680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The planets are (in order) Mercury, Venus, Earth, Mars, Jupiter, Saturn, Neptune, Uranus.  Pluto is now classed as a dwarf planet. </a:t>
            </a:r>
            <a:r>
              <a:rPr lang="en-GB" altLang="en-US" sz="950" b="1" dirty="0">
                <a:latin typeface="Comic Sans MS" panose="030F0702030302020204" pitchFamily="66" charset="0"/>
              </a:rPr>
              <a:t>M</a:t>
            </a:r>
            <a:r>
              <a:rPr lang="en-GB" altLang="en-US" sz="950" dirty="0">
                <a:latin typeface="Comic Sans MS" panose="030F0702030302020204" pitchFamily="66" charset="0"/>
              </a:rPr>
              <a:t>y </a:t>
            </a:r>
            <a:r>
              <a:rPr lang="en-GB" altLang="en-US" sz="950" b="1" dirty="0">
                <a:latin typeface="Comic Sans MS" panose="030F0702030302020204" pitchFamily="66" charset="0"/>
              </a:rPr>
              <a:t>V</a:t>
            </a:r>
            <a:r>
              <a:rPr lang="en-GB" altLang="en-US" sz="950" dirty="0">
                <a:latin typeface="Comic Sans MS" panose="030F0702030302020204" pitchFamily="66" charset="0"/>
              </a:rPr>
              <a:t>ery </a:t>
            </a:r>
            <a:r>
              <a:rPr lang="en-GB" altLang="en-US" sz="950" b="1" dirty="0">
                <a:latin typeface="Comic Sans MS" panose="030F0702030302020204" pitchFamily="66" charset="0"/>
              </a:rPr>
              <a:t>E</a:t>
            </a:r>
            <a:r>
              <a:rPr lang="en-GB" altLang="en-US" sz="950" dirty="0">
                <a:latin typeface="Comic Sans MS" panose="030F0702030302020204" pitchFamily="66" charset="0"/>
              </a:rPr>
              <a:t>asy </a:t>
            </a:r>
            <a:r>
              <a:rPr lang="en-GB" altLang="en-US" sz="950" b="1" dirty="0">
                <a:latin typeface="Comic Sans MS" panose="030F0702030302020204" pitchFamily="66" charset="0"/>
              </a:rPr>
              <a:t>M</a:t>
            </a:r>
            <a:r>
              <a:rPr lang="en-GB" altLang="en-US" sz="950" dirty="0">
                <a:latin typeface="Comic Sans MS" panose="030F0702030302020204" pitchFamily="66" charset="0"/>
              </a:rPr>
              <a:t>ethod </a:t>
            </a:r>
            <a:r>
              <a:rPr lang="en-GB" altLang="en-US" sz="950" b="1" dirty="0">
                <a:latin typeface="Comic Sans MS" panose="030F0702030302020204" pitchFamily="66" charset="0"/>
              </a:rPr>
              <a:t>J</a:t>
            </a:r>
            <a:r>
              <a:rPr lang="en-GB" altLang="en-US" sz="950" dirty="0">
                <a:latin typeface="Comic Sans MS" panose="030F0702030302020204" pitchFamily="66" charset="0"/>
              </a:rPr>
              <a:t>ust </a:t>
            </a:r>
            <a:r>
              <a:rPr lang="en-GB" altLang="en-US" sz="950" b="1" dirty="0">
                <a:latin typeface="Comic Sans MS" panose="030F0702030302020204" pitchFamily="66" charset="0"/>
              </a:rPr>
              <a:t>S</a:t>
            </a:r>
            <a:r>
              <a:rPr lang="en-GB" altLang="en-US" sz="950" dirty="0">
                <a:latin typeface="Comic Sans MS" panose="030F0702030302020204" pitchFamily="66" charset="0"/>
              </a:rPr>
              <a:t>peeds </a:t>
            </a:r>
            <a:r>
              <a:rPr lang="en-GB" altLang="en-US" sz="950" b="1" dirty="0">
                <a:latin typeface="Comic Sans MS" panose="030F0702030302020204" pitchFamily="66" charset="0"/>
              </a:rPr>
              <a:t>U</a:t>
            </a:r>
            <a:r>
              <a:rPr lang="en-GB" altLang="en-US" sz="950" dirty="0">
                <a:latin typeface="Comic Sans MS" panose="030F0702030302020204" pitchFamily="66" charset="0"/>
              </a:rPr>
              <a:t>p </a:t>
            </a:r>
            <a:r>
              <a:rPr lang="en-GB" altLang="en-US" sz="950" b="1" dirty="0">
                <a:latin typeface="Comic Sans MS" panose="030F0702030302020204" pitchFamily="66" charset="0"/>
              </a:rPr>
              <a:t>N</a:t>
            </a:r>
            <a:r>
              <a:rPr lang="en-GB" altLang="en-US" sz="950" dirty="0">
                <a:latin typeface="Comic Sans MS" panose="030F0702030302020204" pitchFamily="66" charset="0"/>
              </a:rPr>
              <a:t>aming </a:t>
            </a:r>
            <a:r>
              <a:rPr lang="en-GB" altLang="en-US" sz="950" b="1" dirty="0">
                <a:latin typeface="Comic Sans MS" panose="030F0702030302020204" pitchFamily="66" charset="0"/>
              </a:rPr>
              <a:t>P</a:t>
            </a:r>
            <a:r>
              <a:rPr lang="en-GB" altLang="en-US" sz="950" dirty="0">
                <a:latin typeface="Comic Sans MS" panose="030F0702030302020204" pitchFamily="66" charset="0"/>
              </a:rPr>
              <a:t>lanets. </a:t>
            </a:r>
          </a:p>
        </p:txBody>
      </p:sp>
      <p:pic>
        <p:nvPicPr>
          <p:cNvPr id="5" name="Picture 4"/>
          <p:cNvPicPr>
            <a:picLocks noChangeAspect="1"/>
          </p:cNvPicPr>
          <p:nvPr/>
        </p:nvPicPr>
        <p:blipFill>
          <a:blip r:embed="rId5"/>
          <a:stretch>
            <a:fillRect/>
          </a:stretch>
        </p:blipFill>
        <p:spPr>
          <a:xfrm>
            <a:off x="46502" y="1113572"/>
            <a:ext cx="2942035" cy="1737272"/>
          </a:xfrm>
          <a:prstGeom prst="rect">
            <a:avLst/>
          </a:prstGeom>
        </p:spPr>
      </p:pic>
      <p:pic>
        <p:nvPicPr>
          <p:cNvPr id="7" name="Picture 6"/>
          <p:cNvPicPr>
            <a:picLocks noChangeAspect="1"/>
          </p:cNvPicPr>
          <p:nvPr/>
        </p:nvPicPr>
        <p:blipFill rotWithShape="1">
          <a:blip r:embed="rId6"/>
          <a:srcRect l="10897" t="16307" r="15637" b="5777"/>
          <a:stretch/>
        </p:blipFill>
        <p:spPr>
          <a:xfrm>
            <a:off x="5883" y="3960490"/>
            <a:ext cx="3019364" cy="1801878"/>
          </a:xfrm>
          <a:prstGeom prst="rect">
            <a:avLst/>
          </a:prstGeom>
        </p:spPr>
      </p:pic>
      <p:sp>
        <p:nvSpPr>
          <p:cNvPr id="8" name="Text Box 274"/>
          <p:cNvSpPr txBox="1">
            <a:spLocks noChangeArrowheads="1"/>
          </p:cNvSpPr>
          <p:nvPr/>
        </p:nvSpPr>
        <p:spPr bwMode="auto">
          <a:xfrm>
            <a:off x="25935" y="5751519"/>
            <a:ext cx="2596272" cy="1411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Until around the year 1500 people thought that the Earth was the centre of the solar system because they thought if the Earth was moving it would leave the moon behind.  This was called the </a:t>
            </a:r>
            <a:r>
              <a:rPr lang="en-GB" altLang="en-US" sz="950" b="1" dirty="0">
                <a:latin typeface="Comic Sans MS" panose="030F0702030302020204" pitchFamily="66" charset="0"/>
              </a:rPr>
              <a:t>Geocentric</a:t>
            </a:r>
            <a:r>
              <a:rPr lang="en-GB" altLang="en-US" sz="950" dirty="0">
                <a:latin typeface="Comic Sans MS" panose="030F0702030302020204" pitchFamily="66" charset="0"/>
              </a:rPr>
              <a:t> model.  </a:t>
            </a:r>
            <a:r>
              <a:rPr lang="en-GB" altLang="en-US" sz="950" b="1" dirty="0">
                <a:latin typeface="Comic Sans MS" panose="030F0702030302020204" pitchFamily="66" charset="0"/>
              </a:rPr>
              <a:t>Galileo</a:t>
            </a:r>
            <a:r>
              <a:rPr lang="en-GB" altLang="en-US" sz="950" dirty="0">
                <a:latin typeface="Comic Sans MS" panose="030F0702030302020204" pitchFamily="66" charset="0"/>
              </a:rPr>
              <a:t> </a:t>
            </a:r>
            <a:r>
              <a:rPr lang="en-GB" altLang="en-US" sz="950" b="1" dirty="0">
                <a:latin typeface="Comic Sans MS" panose="030F0702030302020204" pitchFamily="66" charset="0"/>
              </a:rPr>
              <a:t>disproved</a:t>
            </a:r>
            <a:r>
              <a:rPr lang="en-GB" altLang="en-US" sz="950" dirty="0">
                <a:latin typeface="Comic Sans MS" panose="030F0702030302020204" pitchFamily="66" charset="0"/>
              </a:rPr>
              <a:t> the geocentric model and we now know that the sun is the centre of the solar system, which is called the </a:t>
            </a:r>
            <a:r>
              <a:rPr lang="en-GB" altLang="en-US" sz="950" b="1" dirty="0">
                <a:latin typeface="Comic Sans MS" panose="030F0702030302020204" pitchFamily="66" charset="0"/>
              </a:rPr>
              <a:t>heliocentric model</a:t>
            </a:r>
            <a:r>
              <a:rPr lang="en-GB" altLang="en-US" sz="950" dirty="0">
                <a:latin typeface="Comic Sans MS" panose="030F0702030302020204" pitchFamily="66" charset="0"/>
              </a:rPr>
              <a:t>.</a:t>
            </a:r>
          </a:p>
        </p:txBody>
      </p:sp>
      <p:sp>
        <p:nvSpPr>
          <p:cNvPr id="6" name="Text Box 274"/>
          <p:cNvSpPr txBox="1">
            <a:spLocks noChangeArrowheads="1"/>
          </p:cNvSpPr>
          <p:nvPr/>
        </p:nvSpPr>
        <p:spPr bwMode="auto">
          <a:xfrm>
            <a:off x="32550" y="2869158"/>
            <a:ext cx="2942036" cy="11451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ts val="0"/>
              </a:spcBef>
            </a:pPr>
            <a:r>
              <a:rPr lang="en-GB" altLang="en-US" sz="950" dirty="0">
                <a:latin typeface="Comic Sans MS" panose="030F0702030302020204" pitchFamily="66" charset="0"/>
              </a:rPr>
              <a:t>The diagram above shows the sun and the planets.  The </a:t>
            </a:r>
            <a:r>
              <a:rPr lang="en-GB" altLang="en-US" sz="950" b="1" dirty="0">
                <a:latin typeface="Comic Sans MS" panose="030F0702030302020204" pitchFamily="66" charset="0"/>
              </a:rPr>
              <a:t>sizes</a:t>
            </a:r>
            <a:r>
              <a:rPr lang="en-GB" altLang="en-US" sz="950" dirty="0">
                <a:latin typeface="Comic Sans MS" panose="030F0702030302020204" pitchFamily="66" charset="0"/>
              </a:rPr>
              <a:t> are shown </a:t>
            </a:r>
            <a:r>
              <a:rPr lang="en-GB" altLang="en-US" sz="950" b="1" dirty="0">
                <a:latin typeface="Comic Sans MS" panose="030F0702030302020204" pitchFamily="66" charset="0"/>
              </a:rPr>
              <a:t>to scale</a:t>
            </a:r>
            <a:r>
              <a:rPr lang="en-GB" altLang="en-US" sz="950" dirty="0">
                <a:latin typeface="Comic Sans MS" panose="030F0702030302020204" pitchFamily="66" charset="0"/>
              </a:rPr>
              <a:t>, but the </a:t>
            </a:r>
            <a:r>
              <a:rPr lang="en-GB" altLang="en-US" sz="950" b="1" dirty="0">
                <a:latin typeface="Comic Sans MS" panose="030F0702030302020204" pitchFamily="66" charset="0"/>
              </a:rPr>
              <a:t>space</a:t>
            </a:r>
            <a:r>
              <a:rPr lang="en-GB" altLang="en-US" sz="950" dirty="0">
                <a:latin typeface="Comic Sans MS" panose="030F0702030302020204" pitchFamily="66" charset="0"/>
              </a:rPr>
              <a:t> between them is </a:t>
            </a:r>
            <a:r>
              <a:rPr lang="en-GB" altLang="en-US" sz="950" b="1" dirty="0">
                <a:latin typeface="Comic Sans MS" panose="030F0702030302020204" pitchFamily="66" charset="0"/>
              </a:rPr>
              <a:t>not</a:t>
            </a:r>
            <a:r>
              <a:rPr lang="en-GB" altLang="en-US" sz="950" dirty="0">
                <a:latin typeface="Comic Sans MS" panose="030F0702030302020204" pitchFamily="66" charset="0"/>
              </a:rPr>
              <a:t>.</a:t>
            </a:r>
          </a:p>
          <a:p>
            <a:pPr eaLnBrk="1" hangingPunct="1">
              <a:spcBef>
                <a:spcPts val="200"/>
              </a:spcBef>
            </a:pPr>
            <a:r>
              <a:rPr lang="en-GB" altLang="en-US" sz="950" dirty="0">
                <a:latin typeface="Comic Sans MS" panose="030F0702030302020204" pitchFamily="66" charset="0"/>
              </a:rPr>
              <a:t>Our </a:t>
            </a:r>
            <a:r>
              <a:rPr lang="en-GB" altLang="en-US" sz="950" b="1" dirty="0">
                <a:latin typeface="Comic Sans MS" panose="030F0702030302020204" pitchFamily="66" charset="0"/>
              </a:rPr>
              <a:t>solar system </a:t>
            </a:r>
            <a:r>
              <a:rPr lang="en-GB" altLang="en-US" sz="950" dirty="0">
                <a:latin typeface="Comic Sans MS" panose="030F0702030302020204" pitchFamily="66" charset="0"/>
              </a:rPr>
              <a:t>is the sun and everything that orbits the sun.  As well as planets there are </a:t>
            </a:r>
            <a:r>
              <a:rPr lang="en-GB" altLang="en-US" sz="950" b="1" dirty="0">
                <a:latin typeface="Comic Sans MS" panose="030F0702030302020204" pitchFamily="66" charset="0"/>
              </a:rPr>
              <a:t>natural satellites </a:t>
            </a:r>
            <a:r>
              <a:rPr lang="en-GB" altLang="en-US" sz="950" dirty="0">
                <a:latin typeface="Comic Sans MS" panose="030F0702030302020204" pitchFamily="66" charset="0"/>
              </a:rPr>
              <a:t>(moons), </a:t>
            </a:r>
            <a:r>
              <a:rPr lang="en-GB" altLang="en-US" sz="950" b="1" dirty="0">
                <a:latin typeface="Comic Sans MS" panose="030F0702030302020204" pitchFamily="66" charset="0"/>
              </a:rPr>
              <a:t>asteroids</a:t>
            </a:r>
            <a:r>
              <a:rPr lang="en-GB" altLang="en-US" sz="950" dirty="0">
                <a:latin typeface="Comic Sans MS" panose="030F0702030302020204" pitchFamily="66" charset="0"/>
              </a:rPr>
              <a:t> and </a:t>
            </a:r>
            <a:r>
              <a:rPr lang="en-GB" altLang="en-US" sz="950" b="1" dirty="0">
                <a:latin typeface="Comic Sans MS" panose="030F0702030302020204" pitchFamily="66" charset="0"/>
              </a:rPr>
              <a:t>comets</a:t>
            </a:r>
            <a:r>
              <a:rPr lang="en-GB" altLang="en-US" sz="950" dirty="0">
                <a:latin typeface="Comic Sans MS" panose="030F0702030302020204" pitchFamily="66" charset="0"/>
              </a:rPr>
              <a:t>.</a:t>
            </a:r>
          </a:p>
        </p:txBody>
      </p:sp>
      <p:sp>
        <p:nvSpPr>
          <p:cNvPr id="10" name="Text Box 274"/>
          <p:cNvSpPr txBox="1">
            <a:spLocks noChangeArrowheads="1"/>
          </p:cNvSpPr>
          <p:nvPr/>
        </p:nvSpPr>
        <p:spPr bwMode="auto">
          <a:xfrm>
            <a:off x="3083056" y="1091056"/>
            <a:ext cx="2233902" cy="11195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Orbits are rarely perfect circles, they are usually elliptical (stretched out on one side).  Most moons and planets have orbits that are nearly circular.  Many smaller objects (e.g. comets) have very elliptical orbits.</a:t>
            </a:r>
          </a:p>
        </p:txBody>
      </p:sp>
      <p:pic>
        <p:nvPicPr>
          <p:cNvPr id="11" name="Picture 10"/>
          <p:cNvPicPr>
            <a:picLocks noChangeAspect="1"/>
          </p:cNvPicPr>
          <p:nvPr/>
        </p:nvPicPr>
        <p:blipFill rotWithShape="1">
          <a:blip r:embed="rId7"/>
          <a:srcRect l="2472" t="1782" r="2472" b="10392"/>
          <a:stretch/>
        </p:blipFill>
        <p:spPr>
          <a:xfrm>
            <a:off x="3121383" y="2260843"/>
            <a:ext cx="2220006" cy="1769068"/>
          </a:xfrm>
          <a:prstGeom prst="rect">
            <a:avLst/>
          </a:prstGeom>
        </p:spPr>
      </p:pic>
      <p:sp>
        <p:nvSpPr>
          <p:cNvPr id="13" name="Text Box 274"/>
          <p:cNvSpPr txBox="1">
            <a:spLocks noChangeArrowheads="1"/>
          </p:cNvSpPr>
          <p:nvPr/>
        </p:nvSpPr>
        <p:spPr bwMode="auto">
          <a:xfrm>
            <a:off x="5303999" y="37027"/>
            <a:ext cx="4867361" cy="8271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Orbiting objects have a constantly </a:t>
            </a:r>
            <a:r>
              <a:rPr lang="en-GB" altLang="en-US" sz="950" b="1" dirty="0">
                <a:latin typeface="Comic Sans MS" panose="030F0702030302020204" pitchFamily="66" charset="0"/>
              </a:rPr>
              <a:t>changing velocity</a:t>
            </a:r>
            <a:r>
              <a:rPr lang="en-GB" altLang="en-US" sz="950" dirty="0">
                <a:latin typeface="Comic Sans MS" panose="030F0702030302020204" pitchFamily="66" charset="0"/>
              </a:rPr>
              <a:t>, even though their speed is often unchanged.  Remember that velocity is a </a:t>
            </a:r>
            <a:r>
              <a:rPr lang="en-GB" altLang="en-US" sz="950" b="1" dirty="0">
                <a:latin typeface="Comic Sans MS" panose="030F0702030302020204" pitchFamily="66" charset="0"/>
              </a:rPr>
              <a:t>vector</a:t>
            </a:r>
            <a:r>
              <a:rPr lang="en-GB" altLang="en-US" sz="950" dirty="0">
                <a:latin typeface="Comic Sans MS" panose="030F0702030302020204" pitchFamily="66" charset="0"/>
              </a:rPr>
              <a:t>, so a change of </a:t>
            </a:r>
            <a:r>
              <a:rPr lang="en-GB" altLang="en-US" sz="950" b="1" dirty="0">
                <a:latin typeface="Comic Sans MS" panose="030F0702030302020204" pitchFamily="66" charset="0"/>
              </a:rPr>
              <a:t>direction</a:t>
            </a:r>
            <a:r>
              <a:rPr lang="en-GB" altLang="en-US" sz="950" dirty="0">
                <a:latin typeface="Comic Sans MS" panose="030F0702030302020204" pitchFamily="66" charset="0"/>
              </a:rPr>
              <a:t> (curving) means a constantly changing velocity, even though the magnitude (the number part) may not change.  This also means that orbiting objects are always </a:t>
            </a:r>
            <a:r>
              <a:rPr lang="en-GB" altLang="en-US" sz="950" b="1" dirty="0">
                <a:latin typeface="Comic Sans MS" panose="030F0702030302020204" pitchFamily="66" charset="0"/>
              </a:rPr>
              <a:t>accelerating</a:t>
            </a:r>
            <a:r>
              <a:rPr lang="en-GB" altLang="en-US" sz="950" dirty="0">
                <a:latin typeface="Comic Sans MS" panose="030F0702030302020204" pitchFamily="66" charset="0"/>
              </a:rPr>
              <a:t>.</a:t>
            </a:r>
          </a:p>
        </p:txBody>
      </p:sp>
      <p:pic>
        <p:nvPicPr>
          <p:cNvPr id="14" name="Picture 13"/>
          <p:cNvPicPr>
            <a:picLocks noChangeAspect="1"/>
          </p:cNvPicPr>
          <p:nvPr/>
        </p:nvPicPr>
        <p:blipFill>
          <a:blip r:embed="rId8"/>
          <a:stretch>
            <a:fillRect/>
          </a:stretch>
        </p:blipFill>
        <p:spPr>
          <a:xfrm>
            <a:off x="5370725" y="906986"/>
            <a:ext cx="2536398" cy="1597528"/>
          </a:xfrm>
          <a:prstGeom prst="rect">
            <a:avLst/>
          </a:prstGeom>
        </p:spPr>
      </p:pic>
      <p:sp>
        <p:nvSpPr>
          <p:cNvPr id="15" name="Text Box 274"/>
          <p:cNvSpPr txBox="1">
            <a:spLocks noChangeArrowheads="1"/>
          </p:cNvSpPr>
          <p:nvPr/>
        </p:nvSpPr>
        <p:spPr bwMode="auto">
          <a:xfrm>
            <a:off x="7960890" y="942291"/>
            <a:ext cx="2215877" cy="15580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There are 2 theories of the universe.  The </a:t>
            </a:r>
            <a:r>
              <a:rPr lang="en-GB" altLang="en-US" sz="950" b="1" dirty="0">
                <a:latin typeface="Comic Sans MS" panose="030F0702030302020204" pitchFamily="66" charset="0"/>
              </a:rPr>
              <a:t>Steady state </a:t>
            </a:r>
            <a:r>
              <a:rPr lang="en-GB" altLang="en-US" sz="950" dirty="0">
                <a:latin typeface="Comic Sans MS" panose="030F0702030302020204" pitchFamily="66" charset="0"/>
              </a:rPr>
              <a:t>theory says the universe has </a:t>
            </a:r>
            <a:r>
              <a:rPr lang="en-GB" altLang="en-US" sz="950" b="1" dirty="0">
                <a:latin typeface="Comic Sans MS" panose="030F0702030302020204" pitchFamily="66" charset="0"/>
              </a:rPr>
              <a:t>always existed</a:t>
            </a:r>
            <a:r>
              <a:rPr lang="en-GB" altLang="en-US" sz="950" dirty="0">
                <a:latin typeface="Comic Sans MS" panose="030F0702030302020204" pitchFamily="66" charset="0"/>
              </a:rPr>
              <a:t>, is expanding, and that more </a:t>
            </a:r>
            <a:r>
              <a:rPr lang="en-GB" altLang="en-US" sz="950" b="1" dirty="0">
                <a:latin typeface="Comic Sans MS" panose="030F0702030302020204" pitchFamily="66" charset="0"/>
              </a:rPr>
              <a:t>matter is created</a:t>
            </a:r>
            <a:r>
              <a:rPr lang="en-GB" altLang="en-US" sz="950" dirty="0">
                <a:latin typeface="Comic Sans MS" panose="030F0702030302020204" pitchFamily="66" charset="0"/>
              </a:rPr>
              <a:t> all the time.  The </a:t>
            </a:r>
            <a:r>
              <a:rPr lang="en-GB" altLang="en-US" sz="950" b="1" dirty="0">
                <a:latin typeface="Comic Sans MS" panose="030F0702030302020204" pitchFamily="66" charset="0"/>
              </a:rPr>
              <a:t>big bang theory </a:t>
            </a:r>
            <a:r>
              <a:rPr lang="en-GB" altLang="en-US" sz="950" dirty="0">
                <a:latin typeface="Comic Sans MS" panose="030F0702030302020204" pitchFamily="66" charset="0"/>
              </a:rPr>
              <a:t>says the universe </a:t>
            </a:r>
            <a:r>
              <a:rPr lang="en-GB" altLang="en-US" sz="950" b="1" dirty="0">
                <a:latin typeface="Comic Sans MS" panose="030F0702030302020204" pitchFamily="66" charset="0"/>
              </a:rPr>
              <a:t>began</a:t>
            </a:r>
            <a:r>
              <a:rPr lang="en-GB" altLang="en-US" sz="950" dirty="0">
                <a:latin typeface="Comic Sans MS" panose="030F0702030302020204" pitchFamily="66" charset="0"/>
              </a:rPr>
              <a:t> around 14 billion years ago, is expanding, and that all the matter was </a:t>
            </a:r>
            <a:r>
              <a:rPr lang="en-GB" altLang="en-US" sz="950" b="1" dirty="0">
                <a:latin typeface="Comic Sans MS" panose="030F0702030302020204" pitchFamily="66" charset="0"/>
              </a:rPr>
              <a:t>created at the start.</a:t>
            </a:r>
          </a:p>
        </p:txBody>
      </p:sp>
      <p:sp>
        <p:nvSpPr>
          <p:cNvPr id="16" name="Text Box 274"/>
          <p:cNvSpPr txBox="1">
            <a:spLocks noChangeArrowheads="1"/>
          </p:cNvSpPr>
          <p:nvPr/>
        </p:nvSpPr>
        <p:spPr bwMode="auto">
          <a:xfrm>
            <a:off x="5370726" y="2537754"/>
            <a:ext cx="4806042" cy="680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Both theories predict </a:t>
            </a:r>
            <a:r>
              <a:rPr lang="en-GB" altLang="en-US" sz="950" b="1" dirty="0">
                <a:latin typeface="Comic Sans MS" panose="030F0702030302020204" pitchFamily="66" charset="0"/>
              </a:rPr>
              <a:t>red shift </a:t>
            </a:r>
            <a:r>
              <a:rPr lang="en-GB" altLang="en-US" sz="950" dirty="0">
                <a:latin typeface="Comic Sans MS" panose="030F0702030302020204" pitchFamily="66" charset="0"/>
              </a:rPr>
              <a:t>(see below) due to the universe expanding.  However, </a:t>
            </a:r>
            <a:r>
              <a:rPr lang="en-GB" altLang="en-US" sz="950" b="1" dirty="0">
                <a:latin typeface="Comic Sans MS" panose="030F0702030302020204" pitchFamily="66" charset="0"/>
              </a:rPr>
              <a:t>Cosmic Microwave Background </a:t>
            </a:r>
            <a:r>
              <a:rPr lang="en-GB" altLang="en-US" sz="950" dirty="0">
                <a:latin typeface="Comic Sans MS" panose="030F0702030302020204" pitchFamily="66" charset="0"/>
              </a:rPr>
              <a:t>(CMB) Radiation supports the </a:t>
            </a:r>
            <a:r>
              <a:rPr lang="en-GB" altLang="en-US" sz="950" b="1" dirty="0">
                <a:latin typeface="Comic Sans MS" panose="030F0702030302020204" pitchFamily="66" charset="0"/>
              </a:rPr>
              <a:t>big bang </a:t>
            </a:r>
            <a:r>
              <a:rPr lang="en-GB" altLang="en-US" sz="950" dirty="0">
                <a:latin typeface="Comic Sans MS" panose="030F0702030302020204" pitchFamily="66" charset="0"/>
              </a:rPr>
              <a:t>theory as it is an echo of the bang.  The big bang theory is accepted because it is the only theory that can explain the CMB</a:t>
            </a:r>
            <a:endParaRPr lang="en-GB" altLang="en-US" sz="950" b="1" dirty="0">
              <a:latin typeface="Comic Sans MS" panose="030F0702030302020204" pitchFamily="66" charset="0"/>
            </a:endParaRPr>
          </a:p>
        </p:txBody>
      </p:sp>
      <p:pic>
        <p:nvPicPr>
          <p:cNvPr id="17" name="Picture 16"/>
          <p:cNvPicPr>
            <a:picLocks noChangeAspect="1"/>
          </p:cNvPicPr>
          <p:nvPr/>
        </p:nvPicPr>
        <p:blipFill rotWithShape="1">
          <a:blip r:embed="rId9"/>
          <a:srcRect l="3561" t="26961" r="2481" b="3919"/>
          <a:stretch/>
        </p:blipFill>
        <p:spPr>
          <a:xfrm>
            <a:off x="8515176" y="3266633"/>
            <a:ext cx="1568490" cy="865373"/>
          </a:xfrm>
          <a:prstGeom prst="rect">
            <a:avLst/>
          </a:prstGeom>
        </p:spPr>
      </p:pic>
      <p:sp>
        <p:nvSpPr>
          <p:cNvPr id="18" name="Text Box 274"/>
          <p:cNvSpPr txBox="1">
            <a:spLocks noChangeArrowheads="1"/>
          </p:cNvSpPr>
          <p:nvPr/>
        </p:nvSpPr>
        <p:spPr bwMode="auto">
          <a:xfrm>
            <a:off x="5366925" y="3266633"/>
            <a:ext cx="2932227" cy="8271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b="1" dirty="0">
                <a:latin typeface="Comic Sans MS" panose="030F0702030302020204" pitchFamily="66" charset="0"/>
              </a:rPr>
              <a:t>Red shift </a:t>
            </a:r>
            <a:r>
              <a:rPr lang="en-GB" altLang="en-US" sz="950" dirty="0">
                <a:latin typeface="Comic Sans MS" panose="030F0702030302020204" pitchFamily="66" charset="0"/>
              </a:rPr>
              <a:t>is a lot like the </a:t>
            </a:r>
            <a:r>
              <a:rPr lang="en-GB" altLang="en-US" sz="950" b="1" dirty="0">
                <a:latin typeface="Comic Sans MS" panose="030F0702030302020204" pitchFamily="66" charset="0"/>
              </a:rPr>
              <a:t>Doppler effect</a:t>
            </a:r>
            <a:r>
              <a:rPr lang="en-GB" altLang="en-US" sz="950" dirty="0">
                <a:latin typeface="Comic Sans MS" panose="030F0702030302020204" pitchFamily="66" charset="0"/>
              </a:rPr>
              <a:t>, which we hear when a vehicle goes past us.  The pitch of the sound changes because the </a:t>
            </a:r>
            <a:r>
              <a:rPr lang="en-GB" altLang="en-US" sz="950" b="1" dirty="0">
                <a:latin typeface="Comic Sans MS" panose="030F0702030302020204" pitchFamily="66" charset="0"/>
              </a:rPr>
              <a:t>wavelength</a:t>
            </a:r>
            <a:r>
              <a:rPr lang="en-GB" altLang="en-US" sz="950" dirty="0">
                <a:latin typeface="Comic Sans MS" panose="030F0702030302020204" pitchFamily="66" charset="0"/>
              </a:rPr>
              <a:t> has been </a:t>
            </a:r>
            <a:r>
              <a:rPr lang="en-GB" altLang="en-US" sz="950" b="1" dirty="0">
                <a:latin typeface="Comic Sans MS" panose="030F0702030302020204" pitchFamily="66" charset="0"/>
              </a:rPr>
              <a:t>squashed</a:t>
            </a:r>
            <a:r>
              <a:rPr lang="en-GB" altLang="en-US" sz="950" dirty="0">
                <a:latin typeface="Comic Sans MS" panose="030F0702030302020204" pitchFamily="66" charset="0"/>
              </a:rPr>
              <a:t> or </a:t>
            </a:r>
            <a:r>
              <a:rPr lang="en-GB" altLang="en-US" sz="950" b="1" dirty="0">
                <a:latin typeface="Comic Sans MS" panose="030F0702030302020204" pitchFamily="66" charset="0"/>
              </a:rPr>
              <a:t>stretched</a:t>
            </a:r>
            <a:r>
              <a:rPr lang="en-GB" altLang="en-US" sz="950" dirty="0">
                <a:latin typeface="Comic Sans MS" panose="030F0702030302020204" pitchFamily="66" charset="0"/>
              </a:rPr>
              <a:t>.  When light is stretched its wavelength is stretched.</a:t>
            </a:r>
            <a:endParaRPr lang="en-GB" altLang="en-US" sz="950" b="1" dirty="0">
              <a:latin typeface="Comic Sans MS" panose="030F0702030302020204" pitchFamily="66" charset="0"/>
            </a:endParaRPr>
          </a:p>
        </p:txBody>
      </p:sp>
      <p:sp>
        <p:nvSpPr>
          <p:cNvPr id="19" name="Text Box 274"/>
          <p:cNvSpPr txBox="1">
            <a:spLocks noChangeArrowheads="1"/>
          </p:cNvSpPr>
          <p:nvPr/>
        </p:nvSpPr>
        <p:spPr bwMode="auto">
          <a:xfrm>
            <a:off x="5809014" y="4128432"/>
            <a:ext cx="4320337" cy="5347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b="1" dirty="0">
                <a:latin typeface="Comic Sans MS" panose="030F0702030302020204" pitchFamily="66" charset="0"/>
              </a:rPr>
              <a:t>Red </a:t>
            </a:r>
            <a:r>
              <a:rPr lang="en-GB" altLang="en-US" sz="950" dirty="0">
                <a:latin typeface="Comic Sans MS" panose="030F0702030302020204" pitchFamily="66" charset="0"/>
              </a:rPr>
              <a:t>light has a </a:t>
            </a:r>
            <a:r>
              <a:rPr lang="en-GB" altLang="en-US" sz="950" b="1" dirty="0">
                <a:latin typeface="Comic Sans MS" panose="030F0702030302020204" pitchFamily="66" charset="0"/>
              </a:rPr>
              <a:t>longer wavelength </a:t>
            </a:r>
            <a:r>
              <a:rPr lang="en-GB" altLang="en-US" sz="950" dirty="0">
                <a:latin typeface="Comic Sans MS" panose="030F0702030302020204" pitchFamily="66" charset="0"/>
              </a:rPr>
              <a:t>than blue.  Objects moving away from us very fast have the colour of their light changed as the wavelength is stretched.  Objects moving rapidly towards us experience </a:t>
            </a:r>
            <a:r>
              <a:rPr lang="en-GB" altLang="en-US" sz="950" b="1" dirty="0">
                <a:latin typeface="Comic Sans MS" panose="030F0702030302020204" pitchFamily="66" charset="0"/>
              </a:rPr>
              <a:t>blue-shift</a:t>
            </a:r>
            <a:r>
              <a:rPr lang="en-GB" altLang="en-US" sz="950" dirty="0">
                <a:latin typeface="Comic Sans MS" panose="030F0702030302020204" pitchFamily="66" charset="0"/>
              </a:rPr>
              <a:t>.</a:t>
            </a:r>
          </a:p>
        </p:txBody>
      </p:sp>
      <p:sp>
        <p:nvSpPr>
          <p:cNvPr id="23" name="Text Box 274"/>
          <p:cNvSpPr txBox="1">
            <a:spLocks noChangeArrowheads="1"/>
          </p:cNvSpPr>
          <p:nvPr/>
        </p:nvSpPr>
        <p:spPr bwMode="auto">
          <a:xfrm>
            <a:off x="7637955" y="6154024"/>
            <a:ext cx="1453285" cy="973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b="1" dirty="0">
                <a:latin typeface="Comic Sans MS" panose="030F0702030302020204" pitchFamily="66" charset="0"/>
              </a:rPr>
              <a:t>CMB</a:t>
            </a:r>
            <a:r>
              <a:rPr lang="en-GB" altLang="en-US" sz="950" dirty="0">
                <a:latin typeface="Comic Sans MS" panose="030F0702030302020204" pitchFamily="66" charset="0"/>
              </a:rPr>
              <a:t> radiation is gamma waves that have been </a:t>
            </a:r>
            <a:r>
              <a:rPr lang="en-GB" altLang="en-US" sz="950" b="1" dirty="0">
                <a:latin typeface="Comic Sans MS" panose="030F0702030302020204" pitchFamily="66" charset="0"/>
              </a:rPr>
              <a:t>red-shifted</a:t>
            </a:r>
            <a:r>
              <a:rPr lang="en-GB" altLang="en-US" sz="950" dirty="0">
                <a:latin typeface="Comic Sans MS" panose="030F0702030302020204" pitchFamily="66" charset="0"/>
              </a:rPr>
              <a:t> (stretched) so much they have become </a:t>
            </a:r>
            <a:r>
              <a:rPr lang="en-GB" altLang="en-US" sz="950" b="1" dirty="0">
                <a:latin typeface="Comic Sans MS" panose="030F0702030302020204" pitchFamily="66" charset="0"/>
              </a:rPr>
              <a:t>microwaves.</a:t>
            </a:r>
          </a:p>
        </p:txBody>
      </p:sp>
      <p:sp>
        <p:nvSpPr>
          <p:cNvPr id="24" name="Text Box 274"/>
          <p:cNvSpPr txBox="1">
            <a:spLocks noChangeArrowheads="1"/>
          </p:cNvSpPr>
          <p:nvPr/>
        </p:nvSpPr>
        <p:spPr bwMode="auto">
          <a:xfrm>
            <a:off x="7637956" y="4699253"/>
            <a:ext cx="2561080" cy="1411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More </a:t>
            </a:r>
            <a:r>
              <a:rPr lang="en-GB" altLang="en-US" sz="950" b="1" dirty="0">
                <a:latin typeface="Comic Sans MS" panose="030F0702030302020204" pitchFamily="66" charset="0"/>
              </a:rPr>
              <a:t>distant</a:t>
            </a:r>
            <a:r>
              <a:rPr lang="en-GB" altLang="en-US" sz="950" dirty="0">
                <a:latin typeface="Comic Sans MS" panose="030F0702030302020204" pitchFamily="66" charset="0"/>
              </a:rPr>
              <a:t> objects are more </a:t>
            </a:r>
            <a:r>
              <a:rPr lang="en-GB" altLang="en-US" sz="950" b="1" dirty="0">
                <a:latin typeface="Comic Sans MS" panose="030F0702030302020204" pitchFamily="66" charset="0"/>
              </a:rPr>
              <a:t>red-shifted</a:t>
            </a:r>
            <a:r>
              <a:rPr lang="en-GB" altLang="en-US" sz="950" dirty="0">
                <a:latin typeface="Comic Sans MS" panose="030F0702030302020204" pitchFamily="66" charset="0"/>
              </a:rPr>
              <a:t> than nearer objects.  This means more distant objects are </a:t>
            </a:r>
            <a:r>
              <a:rPr lang="en-GB" altLang="en-US" sz="950" b="1" dirty="0">
                <a:latin typeface="Comic Sans MS" panose="030F0702030302020204" pitchFamily="66" charset="0"/>
              </a:rPr>
              <a:t>travelling away faster</a:t>
            </a:r>
            <a:r>
              <a:rPr lang="en-GB" altLang="en-US" sz="950" dirty="0">
                <a:latin typeface="Comic Sans MS" panose="030F0702030302020204" pitchFamily="66" charset="0"/>
              </a:rPr>
              <a:t>.  Imagine a series of dots on a balloon.  As the balloon inflates the dots get further away from each other.  The most distant dots at the start move away fastest.  This tells us the </a:t>
            </a:r>
            <a:r>
              <a:rPr lang="en-GB" altLang="en-US" sz="950" b="1" dirty="0">
                <a:latin typeface="Comic Sans MS" panose="030F0702030302020204" pitchFamily="66" charset="0"/>
              </a:rPr>
              <a:t>universe is expanding</a:t>
            </a:r>
          </a:p>
        </p:txBody>
      </p:sp>
      <p:pic>
        <p:nvPicPr>
          <p:cNvPr id="2" name="Picture 1"/>
          <p:cNvPicPr>
            <a:picLocks noChangeAspect="1"/>
          </p:cNvPicPr>
          <p:nvPr/>
        </p:nvPicPr>
        <p:blipFill rotWithShape="1">
          <a:blip r:embed="rId10"/>
          <a:srcRect l="11413" t="20600" r="20863" b="6601"/>
          <a:stretch/>
        </p:blipFill>
        <p:spPr>
          <a:xfrm>
            <a:off x="2661077" y="5682540"/>
            <a:ext cx="1488591" cy="900078"/>
          </a:xfrm>
          <a:prstGeom prst="rect">
            <a:avLst/>
          </a:prstGeom>
        </p:spPr>
      </p:pic>
      <p:pic>
        <p:nvPicPr>
          <p:cNvPr id="25" name="Picture 2" descr="Image result for balloon dot universe expandi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9272" t="9547" r="5674" b="8987"/>
          <a:stretch/>
        </p:blipFill>
        <p:spPr bwMode="auto">
          <a:xfrm>
            <a:off x="9649168" y="6573144"/>
            <a:ext cx="612431" cy="6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alloon dot universe expanding"/>
          <p:cNvPicPr>
            <a:picLocks noChangeAspect="1" noChangeArrowheads="1"/>
          </p:cNvPicPr>
          <p:nvPr/>
        </p:nvPicPr>
        <p:blipFill rotWithShape="1">
          <a:blip r:embed="rId12">
            <a:extLst>
              <a:ext uri="{28A0092B-C50C-407E-A947-70E740481C1C}">
                <a14:useLocalDpi xmlns:a14="http://schemas.microsoft.com/office/drawing/2010/main" val="0"/>
              </a:ext>
            </a:extLst>
          </a:blip>
          <a:srcRect l="5187" t="29914" r="65671" b="26808"/>
          <a:stretch/>
        </p:blipFill>
        <p:spPr bwMode="auto">
          <a:xfrm>
            <a:off x="9113446" y="6154024"/>
            <a:ext cx="553057" cy="553057"/>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274"/>
          <p:cNvSpPr txBox="1">
            <a:spLocks noChangeArrowheads="1"/>
          </p:cNvSpPr>
          <p:nvPr/>
        </p:nvSpPr>
        <p:spPr bwMode="auto">
          <a:xfrm>
            <a:off x="2642258" y="6622101"/>
            <a:ext cx="1624446" cy="5347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Large stars ‘burn’ (fuse) their fuel faster and have shorter lives.</a:t>
            </a:r>
          </a:p>
        </p:txBody>
      </p:sp>
      <p:pic>
        <p:nvPicPr>
          <p:cNvPr id="27" name="Picture 4" descr="Image result for life cycle of a star"/>
          <p:cNvPicPr>
            <a:picLocks noChangeAspect="1" noChangeArrowheads="1"/>
          </p:cNvPicPr>
          <p:nvPr/>
        </p:nvPicPr>
        <p:blipFill rotWithShape="1">
          <a:blip r:embed="rId3">
            <a:extLst>
              <a:ext uri="{28A0092B-C50C-407E-A947-70E740481C1C}">
                <a14:useLocalDpi xmlns:a14="http://schemas.microsoft.com/office/drawing/2010/main" val="0"/>
              </a:ext>
            </a:extLst>
          </a:blip>
          <a:srcRect l="35583" t="1560" r="37045" b="92488"/>
          <a:stretch/>
        </p:blipFill>
        <p:spPr bwMode="auto">
          <a:xfrm>
            <a:off x="5660558" y="4768653"/>
            <a:ext cx="1040084" cy="1575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74"/>
          <p:cNvSpPr txBox="1">
            <a:spLocks noChangeArrowheads="1"/>
          </p:cNvSpPr>
          <p:nvPr/>
        </p:nvSpPr>
        <p:spPr bwMode="auto">
          <a:xfrm>
            <a:off x="3038479" y="4123817"/>
            <a:ext cx="2724850" cy="1265701"/>
          </a:xfrm>
          <a:prstGeom prst="rect">
            <a:avLst/>
          </a:prstGeom>
          <a:solidFill>
            <a:schemeClr val="bg1"/>
          </a:solidFill>
          <a:ln w="9525">
            <a:solidFill>
              <a:schemeClr val="tx1"/>
            </a:solidFill>
            <a:miter lim="800000"/>
            <a:headEnd/>
            <a:tailEnd/>
          </a:ln>
          <a:effectLs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The </a:t>
            </a:r>
            <a:r>
              <a:rPr lang="en-GB" altLang="en-US" sz="950" b="1" dirty="0">
                <a:latin typeface="Comic Sans MS" panose="030F0702030302020204" pitchFamily="66" charset="0"/>
              </a:rPr>
              <a:t>closer</a:t>
            </a:r>
            <a:r>
              <a:rPr lang="en-GB" altLang="en-US" sz="950" dirty="0">
                <a:latin typeface="Comic Sans MS" panose="030F0702030302020204" pitchFamily="66" charset="0"/>
              </a:rPr>
              <a:t> a planet is to the sun the </a:t>
            </a:r>
            <a:r>
              <a:rPr lang="en-GB" altLang="en-US" sz="950" b="1" dirty="0">
                <a:latin typeface="Comic Sans MS" panose="030F0702030302020204" pitchFamily="66" charset="0"/>
              </a:rPr>
              <a:t>faster</a:t>
            </a:r>
            <a:r>
              <a:rPr lang="en-GB" altLang="en-US" sz="950" dirty="0">
                <a:latin typeface="Comic Sans MS" panose="030F0702030302020204" pitchFamily="66" charset="0"/>
              </a:rPr>
              <a:t> it will be orbiting.  Imagine a horn-shaped well with a coin rolling in it (see below).  The closer the coin is to the centre the faster it will travel.  In the ‘wishing well’ below the coin eventually falls in because friction slows it down.  In space there is </a:t>
            </a:r>
            <a:r>
              <a:rPr lang="en-GB" altLang="en-US" sz="950" b="1" dirty="0">
                <a:latin typeface="Comic Sans MS" panose="030F0702030302020204" pitchFamily="66" charset="0"/>
              </a:rPr>
              <a:t>no friction </a:t>
            </a:r>
            <a:r>
              <a:rPr lang="en-GB" altLang="en-US" sz="950" dirty="0">
                <a:latin typeface="Comic Sans MS" panose="030F0702030302020204" pitchFamily="66" charset="0"/>
              </a:rPr>
              <a:t>to slow objects and they keep orbiting.</a:t>
            </a:r>
          </a:p>
        </p:txBody>
      </p:sp>
    </p:spTree>
    <p:extLst>
      <p:ext uri="{BB962C8B-B14F-4D97-AF65-F5344CB8AC3E}">
        <p14:creationId xmlns:p14="http://schemas.microsoft.com/office/powerpoint/2010/main" val="320905609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25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25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454BB384403743940092F72ED5B2A9" ma:contentTypeVersion="16" ma:contentTypeDescription="Create a new document." ma:contentTypeScope="" ma:versionID="2013115519a47d3e9e7bc78677431257">
  <xsd:schema xmlns:xsd="http://www.w3.org/2001/XMLSchema" xmlns:xs="http://www.w3.org/2001/XMLSchema" xmlns:p="http://schemas.microsoft.com/office/2006/metadata/properties" xmlns:ns2="c1b52ac7-d377-4d0c-ba18-3bd84841ac02" xmlns:ns3="1ce2b004-633a-4215-9b6f-e0c5ea72e044" targetNamespace="http://schemas.microsoft.com/office/2006/metadata/properties" ma:root="true" ma:fieldsID="1482676c15c9113da0e3fb49d60d3404" ns2:_="" ns3:_="">
    <xsd:import namespace="c1b52ac7-d377-4d0c-ba18-3bd84841ac02"/>
    <xsd:import namespace="1ce2b004-633a-4215-9b6f-e0c5ea72e0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52ac7-d377-4d0c-ba18-3bd84841ac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1f1963f-ccb5-4819-9e21-bf4988d6d0e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e2b004-633a-4215-9b6f-e0c5ea72e04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ea1bc9a-7093-4cff-b5f4-fbe86cd39ce9}" ma:internalName="TaxCatchAll" ma:showField="CatchAllData" ma:web="1ce2b004-633a-4215-9b6f-e0c5ea72e0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b52ac7-d377-4d0c-ba18-3bd84841ac02">
      <Terms xmlns="http://schemas.microsoft.com/office/infopath/2007/PartnerControls"/>
    </lcf76f155ced4ddcb4097134ff3c332f>
    <TaxCatchAll xmlns="1ce2b004-633a-4215-9b6f-e0c5ea72e044" xsi:nil="true"/>
    <SharedWithUsers xmlns="1ce2b004-633a-4215-9b6f-e0c5ea72e044">
      <UserInfo>
        <DisplayName/>
        <AccountId xsi:nil="true"/>
        <AccountType/>
      </UserInfo>
    </SharedWithUsers>
    <MediaLengthInSeconds xmlns="c1b52ac7-d377-4d0c-ba18-3bd84841ac02" xsi:nil="true"/>
  </documentManagement>
</p:properties>
</file>

<file path=customXml/itemProps1.xml><?xml version="1.0" encoding="utf-8"?>
<ds:datastoreItem xmlns:ds="http://schemas.openxmlformats.org/officeDocument/2006/customXml" ds:itemID="{CCA1FA2D-DA62-4BD8-BD2C-1EBF530C4D48}"/>
</file>

<file path=customXml/itemProps2.xml><?xml version="1.0" encoding="utf-8"?>
<ds:datastoreItem xmlns:ds="http://schemas.openxmlformats.org/officeDocument/2006/customXml" ds:itemID="{ED9A9F90-1695-4452-9A99-01327ABD8861}">
  <ds:schemaRefs>
    <ds:schemaRef ds:uri="http://schemas.microsoft.com/sharepoint/v3/contenttype/forms"/>
  </ds:schemaRefs>
</ds:datastoreItem>
</file>

<file path=customXml/itemProps3.xml><?xml version="1.0" encoding="utf-8"?>
<ds:datastoreItem xmlns:ds="http://schemas.openxmlformats.org/officeDocument/2006/customXml" ds:itemID="{CF1E7605-CFD7-4D35-BF44-FAF3C0CBA051}">
  <ds:schemaRefs>
    <ds:schemaRef ds:uri="2a83226f-6992-4fa4-8efd-95975f959323"/>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3430872e-2b3a-467e-9dea-6be605f639b8"/>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3266</TotalTime>
  <Words>658</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Comic Sans MS</vt:lpstr>
      <vt:lpstr>Default Design</vt:lpstr>
      <vt:lpstr>PowerPoint Presentation</vt:lpstr>
    </vt:vector>
  </TitlesOfParts>
  <Company>Laptops for Teachers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jra</dc:creator>
  <cp:lastModifiedBy>Mrs A Hinch</cp:lastModifiedBy>
  <cp:revision>217</cp:revision>
  <cp:lastPrinted>2018-02-01T13:58:25Z</cp:lastPrinted>
  <dcterms:created xsi:type="dcterms:W3CDTF">2007-01-08T21:22:33Z</dcterms:created>
  <dcterms:modified xsi:type="dcterms:W3CDTF">2021-05-11T11:06:15Z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0x0101005C454BB384403743940092F72ED5B2A9</vt:lpwstr>
  </property>
  <property fmtid="{D5CDD505-2E9C-101B-9397-08002B2CF9AE}" pid="3" name="Order">
    <vt:r8>885800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