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63" r:id="rId5"/>
    <p:sldId id="264" r:id="rId6"/>
  </p:sldIdLst>
  <p:sldSz cx="10261600" cy="7200900"/>
  <p:notesSz cx="6797675" cy="9926638"/>
  <p:defaultTextStyle>
    <a:defPPr>
      <a:defRPr lang="en-US"/>
    </a:defPPr>
    <a:lvl1pPr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sz="10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68">
          <p15:clr>
            <a:srgbClr val="A4A3A4"/>
          </p15:clr>
        </p15:guide>
        <p15:guide id="2" pos="32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17321F-8092-CC02-F26D-30188B77DEC6}" v="2" dt="2021-05-19T16:01:39.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972" autoAdjust="0"/>
    <p:restoredTop sz="94660"/>
  </p:normalViewPr>
  <p:slideViewPr>
    <p:cSldViewPr>
      <p:cViewPr varScale="1">
        <p:scale>
          <a:sx n="81" d="100"/>
          <a:sy n="81" d="100"/>
        </p:scale>
        <p:origin x="1230" y="90"/>
      </p:cViewPr>
      <p:guideLst>
        <p:guide orient="horz" pos="2268"/>
        <p:guide pos="32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 Hinch" userId="S::ahinch@psf.wirral.sch.uk::cc4b0c28-ccbc-4800-9704-b3e57f00d387" providerId="AD" clId="Web-{7F17321F-8092-CC02-F26D-30188B77DEC6}"/>
    <pc:docChg chg="modSld">
      <pc:chgData name="Mrs A Hinch" userId="S::ahinch@psf.wirral.sch.uk::cc4b0c28-ccbc-4800-9704-b3e57f00d387" providerId="AD" clId="Web-{7F17321F-8092-CC02-F26D-30188B77DEC6}" dt="2021-05-19T16:01:39.048" v="1"/>
      <pc:docMkLst>
        <pc:docMk/>
      </pc:docMkLst>
      <pc:sldChg chg="delSp">
        <pc:chgData name="Mrs A Hinch" userId="S::ahinch@psf.wirral.sch.uk::cc4b0c28-ccbc-4800-9704-b3e57f00d387" providerId="AD" clId="Web-{7F17321F-8092-CC02-F26D-30188B77DEC6}" dt="2021-05-19T16:01:39.048" v="1"/>
        <pc:sldMkLst>
          <pc:docMk/>
          <pc:sldMk cId="3687906734" sldId="263"/>
        </pc:sldMkLst>
        <pc:spChg chg="del">
          <ac:chgData name="Mrs A Hinch" userId="S::ahinch@psf.wirral.sch.uk::cc4b0c28-ccbc-4800-9704-b3e57f00d387" providerId="AD" clId="Web-{7F17321F-8092-CC02-F26D-30188B77DEC6}" dt="2021-05-19T16:01:36.580" v="0"/>
          <ac:spMkLst>
            <pc:docMk/>
            <pc:sldMk cId="3687906734" sldId="263"/>
            <ac:spMk id="26" creationId="{00000000-0000-0000-0000-000000000000}"/>
          </ac:spMkLst>
        </pc:spChg>
        <pc:picChg chg="del">
          <ac:chgData name="Mrs A Hinch" userId="S::ahinch@psf.wirral.sch.uk::cc4b0c28-ccbc-4800-9704-b3e57f00d387" providerId="AD" clId="Web-{7F17321F-8092-CC02-F26D-30188B77DEC6}" dt="2021-05-19T16:01:39.048" v="1"/>
          <ac:picMkLst>
            <pc:docMk/>
            <pc:sldMk cId="3687906734" sldId="263"/>
            <ac:picMk id="27"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9219" name="Rectangle 3"/>
          <p:cNvSpPr>
            <a:spLocks noGrp="1" noChangeArrowheads="1"/>
          </p:cNvSpPr>
          <p:nvPr>
            <p:ph type="dt" idx="1"/>
          </p:nvPr>
        </p:nvSpPr>
        <p:spPr bwMode="auto">
          <a:xfrm>
            <a:off x="3851098" y="0"/>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746125" y="744538"/>
            <a:ext cx="53054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79606" y="4715710"/>
            <a:ext cx="5438464" cy="4466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9223" name="Rectangle 7"/>
          <p:cNvSpPr>
            <a:spLocks noGrp="1" noChangeArrowheads="1"/>
          </p:cNvSpPr>
          <p:nvPr>
            <p:ph type="sldNum" sz="quarter" idx="5"/>
          </p:nvPr>
        </p:nvSpPr>
        <p:spPr bwMode="auto">
          <a:xfrm>
            <a:off x="3851098" y="9428242"/>
            <a:ext cx="2944958" cy="496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5BF799C-F58C-42DE-AA49-6FE8F7E5EF56}" type="slidenum">
              <a:rPr lang="en-US" altLang="en-US"/>
              <a:pPr/>
              <a:t>‹#›</a:t>
            </a:fld>
            <a:endParaRPr lang="en-US" altLang="en-US"/>
          </a:p>
        </p:txBody>
      </p:sp>
    </p:spTree>
    <p:extLst>
      <p:ext uri="{BB962C8B-B14F-4D97-AF65-F5344CB8AC3E}">
        <p14:creationId xmlns:p14="http://schemas.microsoft.com/office/powerpoint/2010/main" val="40361394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9938" y="2236788"/>
            <a:ext cx="8721725" cy="1543050"/>
          </a:xfrm>
        </p:spPr>
        <p:txBody>
          <a:bodyPr/>
          <a:lstStyle/>
          <a:p>
            <a:r>
              <a:rPr lang="en-US"/>
              <a:t>Click to edit Master title style</a:t>
            </a:r>
            <a:endParaRPr lang="en-GB"/>
          </a:p>
        </p:txBody>
      </p:sp>
      <p:sp>
        <p:nvSpPr>
          <p:cNvPr id="3" name="Subtitle 2"/>
          <p:cNvSpPr>
            <a:spLocks noGrp="1"/>
          </p:cNvSpPr>
          <p:nvPr>
            <p:ph type="subTitle" idx="1"/>
          </p:nvPr>
        </p:nvSpPr>
        <p:spPr>
          <a:xfrm>
            <a:off x="1539875" y="4079875"/>
            <a:ext cx="7181850" cy="18415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D28612-6CBF-46A3-A24B-098DBC377661}" type="slidenum">
              <a:rPr lang="en-US" altLang="en-US"/>
              <a:pPr/>
              <a:t>‹#›</a:t>
            </a:fld>
            <a:endParaRPr lang="en-US" altLang="en-US"/>
          </a:p>
        </p:txBody>
      </p:sp>
    </p:spTree>
    <p:extLst>
      <p:ext uri="{BB962C8B-B14F-4D97-AF65-F5344CB8AC3E}">
        <p14:creationId xmlns:p14="http://schemas.microsoft.com/office/powerpoint/2010/main" val="1694351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AC4314-C650-438A-AD78-D71F16B8F311}" type="slidenum">
              <a:rPr lang="en-US" altLang="en-US"/>
              <a:pPr/>
              <a:t>‹#›</a:t>
            </a:fld>
            <a:endParaRPr lang="en-US" altLang="en-US"/>
          </a:p>
        </p:txBody>
      </p:sp>
    </p:spTree>
    <p:extLst>
      <p:ext uri="{BB962C8B-B14F-4D97-AF65-F5344CB8AC3E}">
        <p14:creationId xmlns:p14="http://schemas.microsoft.com/office/powerpoint/2010/main" val="376416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0613" y="288925"/>
            <a:ext cx="2308225" cy="61436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12763" y="288925"/>
            <a:ext cx="6775450" cy="61436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A807293-A5A4-44B6-AB68-2A1A917A5D2C}" type="slidenum">
              <a:rPr lang="en-US" altLang="en-US"/>
              <a:pPr/>
              <a:t>‹#›</a:t>
            </a:fld>
            <a:endParaRPr lang="en-US" altLang="en-US"/>
          </a:p>
        </p:txBody>
      </p:sp>
    </p:spTree>
    <p:extLst>
      <p:ext uri="{BB962C8B-B14F-4D97-AF65-F5344CB8AC3E}">
        <p14:creationId xmlns:p14="http://schemas.microsoft.com/office/powerpoint/2010/main" val="38363346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12763" y="288925"/>
            <a:ext cx="9236075" cy="614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7AEF55E-C47F-4F4E-9828-7972A7B58546}" type="slidenum">
              <a:rPr lang="en-US" altLang="en-US"/>
              <a:pPr/>
              <a:t>‹#›</a:t>
            </a:fld>
            <a:endParaRPr lang="en-US" altLang="en-US"/>
          </a:p>
        </p:txBody>
      </p:sp>
    </p:spTree>
    <p:extLst>
      <p:ext uri="{BB962C8B-B14F-4D97-AF65-F5344CB8AC3E}">
        <p14:creationId xmlns:p14="http://schemas.microsoft.com/office/powerpoint/2010/main" val="379350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8822D0-57CD-4E87-8AEA-D559F56A8EB7}" type="slidenum">
              <a:rPr lang="en-US" altLang="en-US"/>
              <a:pPr/>
              <a:t>‹#›</a:t>
            </a:fld>
            <a:endParaRPr lang="en-US" altLang="en-US"/>
          </a:p>
        </p:txBody>
      </p:sp>
    </p:spTree>
    <p:extLst>
      <p:ext uri="{BB962C8B-B14F-4D97-AF65-F5344CB8AC3E}">
        <p14:creationId xmlns:p14="http://schemas.microsoft.com/office/powerpoint/2010/main" val="265791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1213" y="4627563"/>
            <a:ext cx="8721725" cy="1430337"/>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811213" y="3052763"/>
            <a:ext cx="8721725" cy="15748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F67BA76-A3C2-40CF-A026-2193B7317EC6}" type="slidenum">
              <a:rPr lang="en-US" altLang="en-US"/>
              <a:pPr/>
              <a:t>‹#›</a:t>
            </a:fld>
            <a:endParaRPr lang="en-US" altLang="en-US"/>
          </a:p>
        </p:txBody>
      </p:sp>
    </p:spTree>
    <p:extLst>
      <p:ext uri="{BB962C8B-B14F-4D97-AF65-F5344CB8AC3E}">
        <p14:creationId xmlns:p14="http://schemas.microsoft.com/office/powerpoint/2010/main" val="1542429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12763" y="1679575"/>
            <a:ext cx="4541837"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207000" y="1679575"/>
            <a:ext cx="454183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5D3DA39-EDDF-45B4-9E83-B8B0213E30A8}" type="slidenum">
              <a:rPr lang="en-US" altLang="en-US"/>
              <a:pPr/>
              <a:t>‹#›</a:t>
            </a:fld>
            <a:endParaRPr lang="en-US" altLang="en-US"/>
          </a:p>
        </p:txBody>
      </p:sp>
    </p:spTree>
    <p:extLst>
      <p:ext uri="{BB962C8B-B14F-4D97-AF65-F5344CB8AC3E}">
        <p14:creationId xmlns:p14="http://schemas.microsoft.com/office/powerpoint/2010/main" val="300277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12763" y="1611313"/>
            <a:ext cx="4533900"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12763" y="2284413"/>
            <a:ext cx="4533900"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213350" y="1611313"/>
            <a:ext cx="4535488" cy="6731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13350" y="2284413"/>
            <a:ext cx="4535488" cy="41481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1D0B84F-B8B2-4A89-B7E3-CDCA79F9DCB7}" type="slidenum">
              <a:rPr lang="en-US" altLang="en-US"/>
              <a:pPr/>
              <a:t>‹#›</a:t>
            </a:fld>
            <a:endParaRPr lang="en-US" altLang="en-US"/>
          </a:p>
        </p:txBody>
      </p:sp>
    </p:spTree>
    <p:extLst>
      <p:ext uri="{BB962C8B-B14F-4D97-AF65-F5344CB8AC3E}">
        <p14:creationId xmlns:p14="http://schemas.microsoft.com/office/powerpoint/2010/main" val="76046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C5E1F85-5513-4FD9-87A2-D6B67B606081}" type="slidenum">
              <a:rPr lang="en-US" altLang="en-US"/>
              <a:pPr/>
              <a:t>‹#›</a:t>
            </a:fld>
            <a:endParaRPr lang="en-US" altLang="en-US"/>
          </a:p>
        </p:txBody>
      </p:sp>
    </p:spTree>
    <p:extLst>
      <p:ext uri="{BB962C8B-B14F-4D97-AF65-F5344CB8AC3E}">
        <p14:creationId xmlns:p14="http://schemas.microsoft.com/office/powerpoint/2010/main" val="709848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EEACE5EF-7A30-4550-85EA-0FCB9AB75D0D}" type="slidenum">
              <a:rPr lang="en-US" altLang="en-US"/>
              <a:pPr/>
              <a:t>‹#›</a:t>
            </a:fld>
            <a:endParaRPr lang="en-US" altLang="en-US"/>
          </a:p>
        </p:txBody>
      </p:sp>
    </p:spTree>
    <p:extLst>
      <p:ext uri="{BB962C8B-B14F-4D97-AF65-F5344CB8AC3E}">
        <p14:creationId xmlns:p14="http://schemas.microsoft.com/office/powerpoint/2010/main" val="4076017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763" y="287338"/>
            <a:ext cx="3376612" cy="12192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011613" y="287338"/>
            <a:ext cx="5737225" cy="61452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12763" y="1506538"/>
            <a:ext cx="3376612" cy="49260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43BD75-58D1-4548-B29B-8448CB664E73}" type="slidenum">
              <a:rPr lang="en-US" altLang="en-US"/>
              <a:pPr/>
              <a:t>‹#›</a:t>
            </a:fld>
            <a:endParaRPr lang="en-US" altLang="en-US"/>
          </a:p>
        </p:txBody>
      </p:sp>
    </p:spTree>
    <p:extLst>
      <p:ext uri="{BB962C8B-B14F-4D97-AF65-F5344CB8AC3E}">
        <p14:creationId xmlns:p14="http://schemas.microsoft.com/office/powerpoint/2010/main" val="4247493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5040313"/>
            <a:ext cx="6156325" cy="595312"/>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011363" y="642938"/>
            <a:ext cx="6156325" cy="43211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011363" y="5635625"/>
            <a:ext cx="6156325" cy="8445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E105DF-CCAE-4524-96C0-FBB6DA9334E6}" type="slidenum">
              <a:rPr lang="en-US" altLang="en-US"/>
              <a:pPr/>
              <a:t>‹#›</a:t>
            </a:fld>
            <a:endParaRPr lang="en-US" altLang="en-US"/>
          </a:p>
        </p:txBody>
      </p:sp>
    </p:spTree>
    <p:extLst>
      <p:ext uri="{BB962C8B-B14F-4D97-AF65-F5344CB8AC3E}">
        <p14:creationId xmlns:p14="http://schemas.microsoft.com/office/powerpoint/2010/main" val="249158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12763" y="288925"/>
            <a:ext cx="92360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12763" y="1679575"/>
            <a:ext cx="9236075"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512763"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defTabSz="952500">
              <a:defRPr sz="15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506788" y="6557963"/>
            <a:ext cx="3248025"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ctr" defTabSz="952500">
              <a:defRPr sz="15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7354888" y="6557963"/>
            <a:ext cx="2393950"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218" tIns="47610" rIns="95218" bIns="47610" numCol="1" anchor="t" anchorCtr="0" compatLnSpc="1">
            <a:prstTxWarp prst="textNoShape">
              <a:avLst/>
            </a:prstTxWarp>
          </a:bodyPr>
          <a:lstStyle>
            <a:lvl1pPr algn="r" defTabSz="952500">
              <a:defRPr sz="1500"/>
            </a:lvl1pPr>
          </a:lstStyle>
          <a:p>
            <a:fld id="{88C0E74F-B808-4BC9-8757-4A24B6121F4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52500" rtl="0" eaLnBrk="0" fontAlgn="base" hangingPunct="0">
        <a:spcBef>
          <a:spcPct val="0"/>
        </a:spcBef>
        <a:spcAft>
          <a:spcPct val="0"/>
        </a:spcAft>
        <a:defRPr sz="4600">
          <a:solidFill>
            <a:schemeClr val="tx2"/>
          </a:solidFill>
          <a:latin typeface="+mj-lt"/>
          <a:ea typeface="+mj-ea"/>
          <a:cs typeface="+mj-cs"/>
        </a:defRPr>
      </a:lvl1pPr>
      <a:lvl2pPr algn="ctr" defTabSz="952500" rtl="0" eaLnBrk="0" fontAlgn="base" hangingPunct="0">
        <a:spcBef>
          <a:spcPct val="0"/>
        </a:spcBef>
        <a:spcAft>
          <a:spcPct val="0"/>
        </a:spcAft>
        <a:defRPr sz="4600">
          <a:solidFill>
            <a:schemeClr val="tx2"/>
          </a:solidFill>
          <a:latin typeface="Arial" charset="0"/>
          <a:cs typeface="Arial" charset="0"/>
        </a:defRPr>
      </a:lvl2pPr>
      <a:lvl3pPr algn="ctr" defTabSz="952500" rtl="0" eaLnBrk="0" fontAlgn="base" hangingPunct="0">
        <a:spcBef>
          <a:spcPct val="0"/>
        </a:spcBef>
        <a:spcAft>
          <a:spcPct val="0"/>
        </a:spcAft>
        <a:defRPr sz="4600">
          <a:solidFill>
            <a:schemeClr val="tx2"/>
          </a:solidFill>
          <a:latin typeface="Arial" charset="0"/>
          <a:cs typeface="Arial" charset="0"/>
        </a:defRPr>
      </a:lvl3pPr>
      <a:lvl4pPr algn="ctr" defTabSz="952500" rtl="0" eaLnBrk="0" fontAlgn="base" hangingPunct="0">
        <a:spcBef>
          <a:spcPct val="0"/>
        </a:spcBef>
        <a:spcAft>
          <a:spcPct val="0"/>
        </a:spcAft>
        <a:defRPr sz="4600">
          <a:solidFill>
            <a:schemeClr val="tx2"/>
          </a:solidFill>
          <a:latin typeface="Arial" charset="0"/>
          <a:cs typeface="Arial" charset="0"/>
        </a:defRPr>
      </a:lvl4pPr>
      <a:lvl5pPr algn="ctr" defTabSz="952500" rtl="0" eaLnBrk="0" fontAlgn="base" hangingPunct="0">
        <a:spcBef>
          <a:spcPct val="0"/>
        </a:spcBef>
        <a:spcAft>
          <a:spcPct val="0"/>
        </a:spcAft>
        <a:defRPr sz="4600">
          <a:solidFill>
            <a:schemeClr val="tx2"/>
          </a:solidFill>
          <a:latin typeface="Arial" charset="0"/>
          <a:cs typeface="Arial" charset="0"/>
        </a:defRPr>
      </a:lvl5pPr>
      <a:lvl6pPr marL="457200" algn="ctr" defTabSz="952500" rtl="0" fontAlgn="base">
        <a:spcBef>
          <a:spcPct val="0"/>
        </a:spcBef>
        <a:spcAft>
          <a:spcPct val="0"/>
        </a:spcAft>
        <a:defRPr sz="4600">
          <a:solidFill>
            <a:schemeClr val="tx2"/>
          </a:solidFill>
          <a:latin typeface="Arial" charset="0"/>
          <a:cs typeface="Arial" charset="0"/>
        </a:defRPr>
      </a:lvl6pPr>
      <a:lvl7pPr marL="914400" algn="ctr" defTabSz="952500" rtl="0" fontAlgn="base">
        <a:spcBef>
          <a:spcPct val="0"/>
        </a:spcBef>
        <a:spcAft>
          <a:spcPct val="0"/>
        </a:spcAft>
        <a:defRPr sz="4600">
          <a:solidFill>
            <a:schemeClr val="tx2"/>
          </a:solidFill>
          <a:latin typeface="Arial" charset="0"/>
          <a:cs typeface="Arial" charset="0"/>
        </a:defRPr>
      </a:lvl7pPr>
      <a:lvl8pPr marL="1371600" algn="ctr" defTabSz="952500" rtl="0" fontAlgn="base">
        <a:spcBef>
          <a:spcPct val="0"/>
        </a:spcBef>
        <a:spcAft>
          <a:spcPct val="0"/>
        </a:spcAft>
        <a:defRPr sz="4600">
          <a:solidFill>
            <a:schemeClr val="tx2"/>
          </a:solidFill>
          <a:latin typeface="Arial" charset="0"/>
          <a:cs typeface="Arial" charset="0"/>
        </a:defRPr>
      </a:lvl8pPr>
      <a:lvl9pPr marL="1828800" algn="ctr" defTabSz="952500" rtl="0" fontAlgn="base">
        <a:spcBef>
          <a:spcPct val="0"/>
        </a:spcBef>
        <a:spcAft>
          <a:spcPct val="0"/>
        </a:spcAft>
        <a:defRPr sz="4600">
          <a:solidFill>
            <a:schemeClr val="tx2"/>
          </a:solidFill>
          <a:latin typeface="Arial" charset="0"/>
          <a:cs typeface="Arial" charset="0"/>
        </a:defRPr>
      </a:lvl9pPr>
    </p:titleStyle>
    <p:bodyStyle>
      <a:lvl1pPr marL="357188" indent="-357188" algn="l" defTabSz="952500" rtl="0" eaLnBrk="0" fontAlgn="base" hangingPunct="0">
        <a:spcBef>
          <a:spcPct val="20000"/>
        </a:spcBef>
        <a:spcAft>
          <a:spcPct val="0"/>
        </a:spcAft>
        <a:buChar char="•"/>
        <a:defRPr sz="3300">
          <a:solidFill>
            <a:schemeClr val="tx1"/>
          </a:solidFill>
          <a:latin typeface="+mn-lt"/>
          <a:ea typeface="+mn-ea"/>
          <a:cs typeface="+mn-cs"/>
        </a:defRPr>
      </a:lvl1pPr>
      <a:lvl2pPr marL="773113" indent="-296863" algn="l" defTabSz="952500" rtl="0" eaLnBrk="0" fontAlgn="base" hangingPunct="0">
        <a:spcBef>
          <a:spcPct val="20000"/>
        </a:spcBef>
        <a:spcAft>
          <a:spcPct val="0"/>
        </a:spcAft>
        <a:buChar char="–"/>
        <a:defRPr sz="2900">
          <a:solidFill>
            <a:schemeClr val="tx1"/>
          </a:solidFill>
          <a:latin typeface="+mn-lt"/>
          <a:cs typeface="+mn-cs"/>
        </a:defRPr>
      </a:lvl2pPr>
      <a:lvl3pPr marL="1190625" indent="-238125" algn="l" defTabSz="952500" rtl="0" eaLnBrk="0" fontAlgn="base" hangingPunct="0">
        <a:spcBef>
          <a:spcPct val="20000"/>
        </a:spcBef>
        <a:spcAft>
          <a:spcPct val="0"/>
        </a:spcAft>
        <a:buChar char="•"/>
        <a:defRPr sz="2500">
          <a:solidFill>
            <a:schemeClr val="tx1"/>
          </a:solidFill>
          <a:latin typeface="+mn-lt"/>
          <a:cs typeface="+mn-cs"/>
        </a:defRPr>
      </a:lvl3pPr>
      <a:lvl4pPr marL="1666875" indent="-238125" algn="l" defTabSz="952500" rtl="0" eaLnBrk="0" fontAlgn="base" hangingPunct="0">
        <a:spcBef>
          <a:spcPct val="20000"/>
        </a:spcBef>
        <a:spcAft>
          <a:spcPct val="0"/>
        </a:spcAft>
        <a:buChar char="–"/>
        <a:defRPr sz="2100">
          <a:solidFill>
            <a:schemeClr val="tx1"/>
          </a:solidFill>
          <a:latin typeface="+mn-lt"/>
          <a:cs typeface="+mn-cs"/>
        </a:defRPr>
      </a:lvl4pPr>
      <a:lvl5pPr marL="2143125" indent="-238125" algn="l" defTabSz="952500" rtl="0" eaLnBrk="0" fontAlgn="base" hangingPunct="0">
        <a:spcBef>
          <a:spcPct val="20000"/>
        </a:spcBef>
        <a:spcAft>
          <a:spcPct val="0"/>
        </a:spcAft>
        <a:buChar char="»"/>
        <a:defRPr sz="2100">
          <a:solidFill>
            <a:schemeClr val="tx1"/>
          </a:solidFill>
          <a:latin typeface="+mn-lt"/>
          <a:cs typeface="+mn-cs"/>
        </a:defRPr>
      </a:lvl5pPr>
      <a:lvl6pPr marL="2600325" indent="-238125" algn="l" defTabSz="952500" rtl="0" fontAlgn="base">
        <a:spcBef>
          <a:spcPct val="20000"/>
        </a:spcBef>
        <a:spcAft>
          <a:spcPct val="0"/>
        </a:spcAft>
        <a:buChar char="»"/>
        <a:defRPr sz="2100">
          <a:solidFill>
            <a:schemeClr val="tx1"/>
          </a:solidFill>
          <a:latin typeface="+mn-lt"/>
          <a:cs typeface="+mn-cs"/>
        </a:defRPr>
      </a:lvl6pPr>
      <a:lvl7pPr marL="3057525" indent="-238125" algn="l" defTabSz="952500" rtl="0" fontAlgn="base">
        <a:spcBef>
          <a:spcPct val="20000"/>
        </a:spcBef>
        <a:spcAft>
          <a:spcPct val="0"/>
        </a:spcAft>
        <a:buChar char="»"/>
        <a:defRPr sz="2100">
          <a:solidFill>
            <a:schemeClr val="tx1"/>
          </a:solidFill>
          <a:latin typeface="+mn-lt"/>
          <a:cs typeface="+mn-cs"/>
        </a:defRPr>
      </a:lvl7pPr>
      <a:lvl8pPr marL="3514725" indent="-238125" algn="l" defTabSz="952500" rtl="0" fontAlgn="base">
        <a:spcBef>
          <a:spcPct val="20000"/>
        </a:spcBef>
        <a:spcAft>
          <a:spcPct val="0"/>
        </a:spcAft>
        <a:buChar char="»"/>
        <a:defRPr sz="2100">
          <a:solidFill>
            <a:schemeClr val="tx1"/>
          </a:solidFill>
          <a:latin typeface="+mn-lt"/>
          <a:cs typeface="+mn-cs"/>
        </a:defRPr>
      </a:lvl8pPr>
      <a:lvl9pPr marL="3971925" indent="-238125" algn="l" defTabSz="952500"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plum pudding model bohr at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1032"/>
          <a:stretch/>
        </p:blipFill>
        <p:spPr bwMode="auto">
          <a:xfrm>
            <a:off x="4659558" y="1678676"/>
            <a:ext cx="2419358" cy="136423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93"/>
          <p:cNvSpPr txBox="1">
            <a:spLocks noChangeArrowheads="1"/>
          </p:cNvSpPr>
          <p:nvPr/>
        </p:nvSpPr>
        <p:spPr bwMode="auto">
          <a:xfrm>
            <a:off x="90240" y="71438"/>
            <a:ext cx="2160240" cy="3115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400" b="1" u="sng" dirty="0">
                <a:latin typeface="Comic Sans MS" pitchFamily="66" charset="0"/>
              </a:rPr>
              <a:t>Topic 6: Radioactivity</a:t>
            </a:r>
          </a:p>
        </p:txBody>
      </p:sp>
      <p:pic>
        <p:nvPicPr>
          <p:cNvPr id="5" name="Picture 4"/>
          <p:cNvPicPr>
            <a:picLocks noChangeAspect="1"/>
          </p:cNvPicPr>
          <p:nvPr/>
        </p:nvPicPr>
        <p:blipFill>
          <a:blip r:embed="rId3"/>
          <a:stretch>
            <a:fillRect/>
          </a:stretch>
        </p:blipFill>
        <p:spPr>
          <a:xfrm>
            <a:off x="2342863" y="0"/>
            <a:ext cx="2182761" cy="1818968"/>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47514535"/>
              </p:ext>
            </p:extLst>
          </p:nvPr>
        </p:nvGraphicFramePr>
        <p:xfrm>
          <a:off x="90240" y="432098"/>
          <a:ext cx="2232248" cy="1310640"/>
        </p:xfrm>
        <a:graphic>
          <a:graphicData uri="http://schemas.openxmlformats.org/drawingml/2006/table">
            <a:tbl>
              <a:tblPr firstRow="1" bandRow="1">
                <a:tableStyleId>{5C22544A-7EE6-4342-B048-85BDC9FD1C3A}</a:tableStyleId>
              </a:tblPr>
              <a:tblGrid>
                <a:gridCol w="520858">
                  <a:extLst>
                    <a:ext uri="{9D8B030D-6E8A-4147-A177-3AD203B41FA5}">
                      <a16:colId xmlns:a16="http://schemas.microsoft.com/office/drawing/2014/main" val="1261285185"/>
                    </a:ext>
                  </a:extLst>
                </a:gridCol>
                <a:gridCol w="520858">
                  <a:extLst>
                    <a:ext uri="{9D8B030D-6E8A-4147-A177-3AD203B41FA5}">
                      <a16:colId xmlns:a16="http://schemas.microsoft.com/office/drawing/2014/main" val="3638358120"/>
                    </a:ext>
                  </a:extLst>
                </a:gridCol>
                <a:gridCol w="470452">
                  <a:extLst>
                    <a:ext uri="{9D8B030D-6E8A-4147-A177-3AD203B41FA5}">
                      <a16:colId xmlns:a16="http://schemas.microsoft.com/office/drawing/2014/main" val="365849025"/>
                    </a:ext>
                  </a:extLst>
                </a:gridCol>
                <a:gridCol w="720080">
                  <a:extLst>
                    <a:ext uri="{9D8B030D-6E8A-4147-A177-3AD203B41FA5}">
                      <a16:colId xmlns:a16="http://schemas.microsoft.com/office/drawing/2014/main" val="3670319374"/>
                    </a:ext>
                  </a:extLst>
                </a:gridCol>
              </a:tblGrid>
              <a:tr h="126014">
                <a:tc>
                  <a:txBody>
                    <a:bodyPr/>
                    <a:lstStyle/>
                    <a:p>
                      <a:endParaRPr lang="en-GB" sz="700" dirty="0"/>
                    </a:p>
                  </a:txBody>
                  <a:tcPr/>
                </a:tc>
                <a:tc>
                  <a:txBody>
                    <a:bodyPr/>
                    <a:lstStyle/>
                    <a:p>
                      <a:r>
                        <a:rPr lang="en-GB" sz="700" b="0" dirty="0">
                          <a:solidFill>
                            <a:schemeClr val="tx1"/>
                          </a:solidFill>
                        </a:rPr>
                        <a:t>mass</a:t>
                      </a:r>
                    </a:p>
                  </a:txBody>
                  <a:tcPr/>
                </a:tc>
                <a:tc>
                  <a:txBody>
                    <a:bodyPr/>
                    <a:lstStyle/>
                    <a:p>
                      <a:r>
                        <a:rPr lang="en-GB" sz="700" b="0" dirty="0">
                          <a:solidFill>
                            <a:schemeClr val="tx1"/>
                          </a:solidFill>
                        </a:rPr>
                        <a:t>charge</a:t>
                      </a:r>
                    </a:p>
                  </a:txBody>
                  <a:tcPr/>
                </a:tc>
                <a:tc>
                  <a:txBody>
                    <a:bodyPr/>
                    <a:lstStyle/>
                    <a:p>
                      <a:r>
                        <a:rPr lang="en-GB" sz="700" b="0" dirty="0">
                          <a:solidFill>
                            <a:schemeClr val="tx1"/>
                          </a:solidFill>
                        </a:rPr>
                        <a:t>Made from</a:t>
                      </a:r>
                    </a:p>
                  </a:txBody>
                  <a:tcPr/>
                </a:tc>
                <a:extLst>
                  <a:ext uri="{0D108BD9-81ED-4DB2-BD59-A6C34878D82A}">
                    <a16:rowId xmlns:a16="http://schemas.microsoft.com/office/drawing/2014/main" val="945098953"/>
                  </a:ext>
                </a:extLst>
              </a:tr>
              <a:tr h="126014">
                <a:tc>
                  <a:txBody>
                    <a:bodyPr/>
                    <a:lstStyle/>
                    <a:p>
                      <a:r>
                        <a:rPr lang="en-GB" sz="700" dirty="0"/>
                        <a:t>proton</a:t>
                      </a:r>
                    </a:p>
                  </a:txBody>
                  <a:tcPr/>
                </a:tc>
                <a:tc>
                  <a:txBody>
                    <a:bodyPr/>
                    <a:lstStyle/>
                    <a:p>
                      <a:r>
                        <a:rPr lang="en-GB" sz="700" dirty="0"/>
                        <a:t>1</a:t>
                      </a:r>
                    </a:p>
                  </a:txBody>
                  <a:tcPr/>
                </a:tc>
                <a:tc>
                  <a:txBody>
                    <a:bodyPr/>
                    <a:lstStyle/>
                    <a:p>
                      <a:r>
                        <a:rPr lang="en-GB" sz="700" dirty="0"/>
                        <a:t>+1</a:t>
                      </a:r>
                    </a:p>
                  </a:txBody>
                  <a:tcPr/>
                </a:tc>
                <a:tc>
                  <a:txBody>
                    <a:bodyPr/>
                    <a:lstStyle/>
                    <a:p>
                      <a:r>
                        <a:rPr lang="en-GB" sz="700" dirty="0"/>
                        <a:t>Quarks: Up, Up, Down</a:t>
                      </a:r>
                    </a:p>
                  </a:txBody>
                  <a:tcPr/>
                </a:tc>
                <a:extLst>
                  <a:ext uri="{0D108BD9-81ED-4DB2-BD59-A6C34878D82A}">
                    <a16:rowId xmlns:a16="http://schemas.microsoft.com/office/drawing/2014/main" val="3408579261"/>
                  </a:ext>
                </a:extLst>
              </a:tr>
              <a:tr h="126014">
                <a:tc>
                  <a:txBody>
                    <a:bodyPr/>
                    <a:lstStyle/>
                    <a:p>
                      <a:r>
                        <a:rPr lang="en-GB" sz="700" dirty="0"/>
                        <a:t>neutron</a:t>
                      </a:r>
                    </a:p>
                  </a:txBody>
                  <a:tcPr/>
                </a:tc>
                <a:tc>
                  <a:txBody>
                    <a:bodyPr/>
                    <a:lstStyle/>
                    <a:p>
                      <a:r>
                        <a:rPr lang="en-GB" sz="700" dirty="0"/>
                        <a:t>1</a:t>
                      </a:r>
                    </a:p>
                  </a:txBody>
                  <a:tcPr/>
                </a:tc>
                <a:tc>
                  <a:txBody>
                    <a:bodyPr/>
                    <a:lstStyle/>
                    <a:p>
                      <a:r>
                        <a:rPr lang="en-GB" sz="700" dirty="0"/>
                        <a:t>0</a:t>
                      </a:r>
                    </a:p>
                  </a:txBody>
                  <a:tcPr/>
                </a:tc>
                <a:tc>
                  <a:txBody>
                    <a:bodyPr/>
                    <a:lstStyle/>
                    <a:p>
                      <a:r>
                        <a:rPr lang="en-GB" sz="700" dirty="0"/>
                        <a:t>Quarks:</a:t>
                      </a:r>
                      <a:r>
                        <a:rPr lang="en-GB" sz="700" baseline="0" dirty="0"/>
                        <a:t> Up, </a:t>
                      </a:r>
                      <a:r>
                        <a:rPr lang="en-GB" sz="700" dirty="0"/>
                        <a:t>Down, Down</a:t>
                      </a:r>
                    </a:p>
                  </a:txBody>
                  <a:tcPr/>
                </a:tc>
                <a:extLst>
                  <a:ext uri="{0D108BD9-81ED-4DB2-BD59-A6C34878D82A}">
                    <a16:rowId xmlns:a16="http://schemas.microsoft.com/office/drawing/2014/main" val="3004106019"/>
                  </a:ext>
                </a:extLst>
              </a:tr>
              <a:tr h="0">
                <a:tc>
                  <a:txBody>
                    <a:bodyPr/>
                    <a:lstStyle/>
                    <a:p>
                      <a:r>
                        <a:rPr lang="en-GB" sz="700" dirty="0"/>
                        <a:t>electron</a:t>
                      </a:r>
                    </a:p>
                  </a:txBody>
                  <a:tcPr/>
                </a:tc>
                <a:tc>
                  <a:txBody>
                    <a:bodyPr/>
                    <a:lstStyle/>
                    <a:p>
                      <a:r>
                        <a:rPr lang="en-GB" sz="700" dirty="0"/>
                        <a:t>1/2000</a:t>
                      </a:r>
                    </a:p>
                  </a:txBody>
                  <a:tcPr/>
                </a:tc>
                <a:tc>
                  <a:txBody>
                    <a:bodyPr/>
                    <a:lstStyle/>
                    <a:p>
                      <a:r>
                        <a:rPr lang="en-GB" sz="700" dirty="0"/>
                        <a:t>-1</a:t>
                      </a:r>
                    </a:p>
                  </a:txBody>
                  <a:tcPr/>
                </a:tc>
                <a:tc>
                  <a:txBody>
                    <a:bodyPr/>
                    <a:lstStyle/>
                    <a:p>
                      <a:endParaRPr lang="en-GB" sz="700" dirty="0"/>
                    </a:p>
                  </a:txBody>
                  <a:tcPr/>
                </a:tc>
                <a:extLst>
                  <a:ext uri="{0D108BD9-81ED-4DB2-BD59-A6C34878D82A}">
                    <a16:rowId xmlns:a16="http://schemas.microsoft.com/office/drawing/2014/main" val="4139877817"/>
                  </a:ext>
                </a:extLst>
              </a:tr>
              <a:tr h="0">
                <a:tc>
                  <a:txBody>
                    <a:bodyPr/>
                    <a:lstStyle/>
                    <a:p>
                      <a:r>
                        <a:rPr lang="en-GB" sz="700" dirty="0"/>
                        <a:t>positron</a:t>
                      </a:r>
                    </a:p>
                  </a:txBody>
                  <a:tcPr/>
                </a:tc>
                <a:tc>
                  <a:txBody>
                    <a:bodyPr/>
                    <a:lstStyle/>
                    <a:p>
                      <a:r>
                        <a:rPr lang="en-GB" sz="700" dirty="0"/>
                        <a:t>1/2000</a:t>
                      </a:r>
                    </a:p>
                  </a:txBody>
                  <a:tcPr/>
                </a:tc>
                <a:tc>
                  <a:txBody>
                    <a:bodyPr/>
                    <a:lstStyle/>
                    <a:p>
                      <a:r>
                        <a:rPr lang="en-GB" sz="700" dirty="0"/>
                        <a:t>+1</a:t>
                      </a:r>
                    </a:p>
                  </a:txBody>
                  <a:tcPr/>
                </a:tc>
                <a:tc>
                  <a:txBody>
                    <a:bodyPr/>
                    <a:lstStyle/>
                    <a:p>
                      <a:r>
                        <a:rPr lang="en-GB" sz="700" dirty="0"/>
                        <a:t>Antimatter</a:t>
                      </a:r>
                    </a:p>
                    <a:p>
                      <a:r>
                        <a:rPr lang="en-GB" sz="700" dirty="0"/>
                        <a:t>Anti</a:t>
                      </a:r>
                      <a:r>
                        <a:rPr lang="en-GB" sz="700" baseline="0" dirty="0"/>
                        <a:t> electron</a:t>
                      </a:r>
                      <a:endParaRPr lang="en-GB" sz="700" dirty="0"/>
                    </a:p>
                  </a:txBody>
                  <a:tcPr/>
                </a:tc>
                <a:extLst>
                  <a:ext uri="{0D108BD9-81ED-4DB2-BD59-A6C34878D82A}">
                    <a16:rowId xmlns:a16="http://schemas.microsoft.com/office/drawing/2014/main" val="1915078044"/>
                  </a:ext>
                </a:extLst>
              </a:tr>
            </a:tbl>
          </a:graphicData>
        </a:graphic>
      </p:graphicFrame>
      <p:sp>
        <p:nvSpPr>
          <p:cNvPr id="7" name="Text Box 274"/>
          <p:cNvSpPr txBox="1">
            <a:spLocks noChangeArrowheads="1"/>
          </p:cNvSpPr>
          <p:nvPr/>
        </p:nvSpPr>
        <p:spPr bwMode="auto">
          <a:xfrm>
            <a:off x="72181" y="1767819"/>
            <a:ext cx="4698579" cy="9425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An </a:t>
            </a:r>
            <a:r>
              <a:rPr lang="en-GB" altLang="en-US" b="1" dirty="0">
                <a:latin typeface="Comic Sans MS" panose="030F0702030302020204" pitchFamily="66" charset="0"/>
              </a:rPr>
              <a:t>ion</a:t>
            </a:r>
            <a:r>
              <a:rPr lang="en-GB" altLang="en-US" dirty="0">
                <a:latin typeface="Comic Sans MS" panose="030F0702030302020204" pitchFamily="66" charset="0"/>
              </a:rPr>
              <a:t> is an electrically charged atom – it has lost or gained electrons.  Atoms are usually neutral – they have equal numbers of protons &amp; electrons</a:t>
            </a:r>
          </a:p>
          <a:p>
            <a:pPr eaLnBrk="1" hangingPunct="1">
              <a:spcBef>
                <a:spcPct val="50000"/>
              </a:spcBef>
            </a:pPr>
            <a:r>
              <a:rPr lang="en-GB" altLang="en-US" dirty="0">
                <a:latin typeface="Comic Sans MS" panose="030F0702030302020204" pitchFamily="66" charset="0"/>
              </a:rPr>
              <a:t>I</a:t>
            </a:r>
            <a:r>
              <a:rPr lang="en-GB" altLang="en-US" b="1" dirty="0">
                <a:latin typeface="Comic Sans MS" panose="030F0702030302020204" pitchFamily="66" charset="0"/>
              </a:rPr>
              <a:t>sotopes</a:t>
            </a:r>
            <a:r>
              <a:rPr lang="en-GB" altLang="en-US" dirty="0">
                <a:latin typeface="Comic Sans MS" panose="030F0702030302020204" pitchFamily="66" charset="0"/>
              </a:rPr>
              <a:t> have the same number of protons but a different number of neutrons.  It has a different mass, but reacts the same way chemically.  It usually has an unstable nucleus.</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2248" y="4004466"/>
            <a:ext cx="1656184" cy="573040"/>
          </a:xfrm>
          <a:prstGeom prst="rect">
            <a:avLst/>
          </a:prstGeom>
        </p:spPr>
      </p:pic>
      <p:sp>
        <p:nvSpPr>
          <p:cNvPr id="12" name="Text Box 274"/>
          <p:cNvSpPr txBox="1">
            <a:spLocks noChangeArrowheads="1"/>
          </p:cNvSpPr>
          <p:nvPr/>
        </p:nvSpPr>
        <p:spPr bwMode="auto">
          <a:xfrm>
            <a:off x="1977802" y="4050551"/>
            <a:ext cx="2887731" cy="48087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a:t>
            </a:r>
            <a:r>
              <a:rPr lang="en-GB" altLang="en-US" b="1" dirty="0">
                <a:latin typeface="Comic Sans MS" panose="030F0702030302020204" pitchFamily="66" charset="0"/>
              </a:rPr>
              <a:t>atomic number </a:t>
            </a:r>
            <a:r>
              <a:rPr lang="en-GB" altLang="en-US" dirty="0">
                <a:latin typeface="Comic Sans MS" panose="030F0702030302020204" pitchFamily="66" charset="0"/>
              </a:rPr>
              <a:t>= the number of protons</a:t>
            </a:r>
          </a:p>
          <a:p>
            <a:pPr eaLnBrk="1" hangingPunct="1">
              <a:spcBef>
                <a:spcPct val="50000"/>
              </a:spcBef>
            </a:pPr>
            <a:r>
              <a:rPr lang="en-GB" altLang="en-US" dirty="0">
                <a:latin typeface="Comic Sans MS" panose="030F0702030302020204" pitchFamily="66" charset="0"/>
              </a:rPr>
              <a:t>The </a:t>
            </a:r>
            <a:r>
              <a:rPr lang="en-GB" altLang="en-US" b="1" dirty="0">
                <a:latin typeface="Comic Sans MS" panose="030F0702030302020204" pitchFamily="66" charset="0"/>
              </a:rPr>
              <a:t>mass number</a:t>
            </a:r>
            <a:r>
              <a:rPr lang="en-GB" altLang="en-US" dirty="0">
                <a:latin typeface="Comic Sans MS" panose="030F0702030302020204" pitchFamily="66" charset="0"/>
              </a:rPr>
              <a:t> = protons + neutrons</a:t>
            </a:r>
          </a:p>
        </p:txBody>
      </p:sp>
      <p:pic>
        <p:nvPicPr>
          <p:cNvPr id="13" name="Picture 12"/>
          <p:cNvPicPr>
            <a:picLocks noChangeAspect="1"/>
          </p:cNvPicPr>
          <p:nvPr/>
        </p:nvPicPr>
        <p:blipFill>
          <a:blip r:embed="rId5"/>
          <a:stretch>
            <a:fillRect/>
          </a:stretch>
        </p:blipFill>
        <p:spPr>
          <a:xfrm>
            <a:off x="7369775" y="215634"/>
            <a:ext cx="2880742" cy="1635518"/>
          </a:xfrm>
          <a:prstGeom prst="rect">
            <a:avLst/>
          </a:prstGeom>
        </p:spPr>
      </p:pic>
      <p:sp>
        <p:nvSpPr>
          <p:cNvPr id="15" name="Text Box 274"/>
          <p:cNvSpPr txBox="1">
            <a:spLocks noChangeArrowheads="1"/>
          </p:cNvSpPr>
          <p:nvPr/>
        </p:nvSpPr>
        <p:spPr bwMode="auto">
          <a:xfrm>
            <a:off x="6832026" y="1810206"/>
            <a:ext cx="3375930" cy="78864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Atoms can be made into ions – in other words they can be </a:t>
            </a:r>
            <a:r>
              <a:rPr lang="en-GB" altLang="en-US" b="1" dirty="0">
                <a:latin typeface="Comic Sans MS" panose="030F0702030302020204" pitchFamily="66" charset="0"/>
              </a:rPr>
              <a:t>ionised</a:t>
            </a:r>
            <a:r>
              <a:rPr lang="en-GB" altLang="en-US" dirty="0">
                <a:latin typeface="Comic Sans MS" panose="030F0702030302020204" pitchFamily="66" charset="0"/>
              </a:rPr>
              <a:t> - if electrons are added or removed</a:t>
            </a:r>
          </a:p>
          <a:p>
            <a:pPr eaLnBrk="1" hangingPunct="1">
              <a:spcBef>
                <a:spcPct val="50000"/>
              </a:spcBef>
            </a:pPr>
            <a:r>
              <a:rPr lang="en-GB" altLang="en-US" b="1" dirty="0">
                <a:latin typeface="Comic Sans MS" panose="030F0702030302020204" pitchFamily="66" charset="0"/>
              </a:rPr>
              <a:t>Ionising radiation </a:t>
            </a:r>
            <a:r>
              <a:rPr lang="en-GB" altLang="en-US" dirty="0">
                <a:latin typeface="Comic Sans MS" panose="030F0702030302020204" pitchFamily="66" charset="0"/>
              </a:rPr>
              <a:t>has enough energy to knock electrons out of their shells</a:t>
            </a:r>
          </a:p>
        </p:txBody>
      </p:sp>
      <p:graphicFrame>
        <p:nvGraphicFramePr>
          <p:cNvPr id="16" name="Table 15"/>
          <p:cNvGraphicFramePr>
            <a:graphicFrameLocks noGrp="1"/>
          </p:cNvGraphicFramePr>
          <p:nvPr>
            <p:extLst>
              <p:ext uri="{D42A27DB-BD31-4B8C-83A1-F6EECF244321}">
                <p14:modId xmlns:p14="http://schemas.microsoft.com/office/powerpoint/2010/main" val="3621202975"/>
              </p:ext>
            </p:extLst>
          </p:nvPr>
        </p:nvGraphicFramePr>
        <p:xfrm>
          <a:off x="34987" y="5706104"/>
          <a:ext cx="10172969" cy="1493520"/>
        </p:xfrm>
        <a:graphic>
          <a:graphicData uri="http://schemas.openxmlformats.org/drawingml/2006/table">
            <a:tbl>
              <a:tblPr firstRow="1" bandRow="1">
                <a:tableStyleId>{5C22544A-7EE6-4342-B048-85BDC9FD1C3A}</a:tableStyleId>
              </a:tblPr>
              <a:tblGrid>
                <a:gridCol w="668576">
                  <a:extLst>
                    <a:ext uri="{9D8B030D-6E8A-4147-A177-3AD203B41FA5}">
                      <a16:colId xmlns:a16="http://schemas.microsoft.com/office/drawing/2014/main" val="1367054371"/>
                    </a:ext>
                  </a:extLst>
                </a:gridCol>
                <a:gridCol w="1806806">
                  <a:extLst>
                    <a:ext uri="{9D8B030D-6E8A-4147-A177-3AD203B41FA5}">
                      <a16:colId xmlns:a16="http://schemas.microsoft.com/office/drawing/2014/main" val="627114664"/>
                    </a:ext>
                  </a:extLst>
                </a:gridCol>
                <a:gridCol w="2963162">
                  <a:extLst>
                    <a:ext uri="{9D8B030D-6E8A-4147-A177-3AD203B41FA5}">
                      <a16:colId xmlns:a16="http://schemas.microsoft.com/office/drawing/2014/main" val="2973761470"/>
                    </a:ext>
                  </a:extLst>
                </a:gridCol>
                <a:gridCol w="1373173">
                  <a:extLst>
                    <a:ext uri="{9D8B030D-6E8A-4147-A177-3AD203B41FA5}">
                      <a16:colId xmlns:a16="http://schemas.microsoft.com/office/drawing/2014/main" val="32900097"/>
                    </a:ext>
                  </a:extLst>
                </a:gridCol>
                <a:gridCol w="3361252">
                  <a:extLst>
                    <a:ext uri="{9D8B030D-6E8A-4147-A177-3AD203B41FA5}">
                      <a16:colId xmlns:a16="http://schemas.microsoft.com/office/drawing/2014/main" val="3933774102"/>
                    </a:ext>
                  </a:extLst>
                </a:gridCol>
              </a:tblGrid>
              <a:tr h="158678">
                <a:tc>
                  <a:txBody>
                    <a:bodyPr/>
                    <a:lstStyle/>
                    <a:p>
                      <a:endParaRPr lang="en-GB" sz="800" dirty="0">
                        <a:solidFill>
                          <a:schemeClr val="tx1"/>
                        </a:solidFill>
                      </a:endParaRPr>
                    </a:p>
                  </a:txBody>
                  <a:tcPr/>
                </a:tc>
                <a:tc>
                  <a:txBody>
                    <a:bodyPr/>
                    <a:lstStyle/>
                    <a:p>
                      <a:r>
                        <a:rPr lang="en-GB" sz="800" dirty="0">
                          <a:solidFill>
                            <a:schemeClr val="tx1"/>
                          </a:solidFill>
                        </a:rPr>
                        <a:t>What is it</a:t>
                      </a:r>
                    </a:p>
                  </a:txBody>
                  <a:tcPr/>
                </a:tc>
                <a:tc>
                  <a:txBody>
                    <a:bodyPr/>
                    <a:lstStyle/>
                    <a:p>
                      <a:r>
                        <a:rPr lang="en-GB" sz="800" dirty="0">
                          <a:solidFill>
                            <a:schemeClr val="tx1"/>
                          </a:solidFill>
                        </a:rPr>
                        <a:t>How ionising is it</a:t>
                      </a:r>
                    </a:p>
                  </a:txBody>
                  <a:tcPr/>
                </a:tc>
                <a:tc>
                  <a:txBody>
                    <a:bodyPr/>
                    <a:lstStyle/>
                    <a:p>
                      <a:r>
                        <a:rPr lang="en-GB" sz="800" dirty="0">
                          <a:solidFill>
                            <a:schemeClr val="tx1"/>
                          </a:solidFill>
                        </a:rPr>
                        <a:t>How can it be blocked</a:t>
                      </a:r>
                    </a:p>
                  </a:txBody>
                  <a:tcPr/>
                </a:tc>
                <a:tc>
                  <a:txBody>
                    <a:bodyPr/>
                    <a:lstStyle/>
                    <a:p>
                      <a:r>
                        <a:rPr lang="en-GB" sz="800" dirty="0">
                          <a:solidFill>
                            <a:schemeClr val="tx1"/>
                          </a:solidFill>
                        </a:rPr>
                        <a:t>Uses</a:t>
                      </a:r>
                    </a:p>
                  </a:txBody>
                  <a:tcPr/>
                </a:tc>
                <a:extLst>
                  <a:ext uri="{0D108BD9-81ED-4DB2-BD59-A6C34878D82A}">
                    <a16:rowId xmlns:a16="http://schemas.microsoft.com/office/drawing/2014/main" val="899026391"/>
                  </a:ext>
                </a:extLst>
              </a:tr>
              <a:tr h="158678">
                <a:tc>
                  <a:txBody>
                    <a:bodyPr/>
                    <a:lstStyle/>
                    <a:p>
                      <a:r>
                        <a:rPr lang="en-GB" sz="800" dirty="0"/>
                        <a:t>Alpha</a:t>
                      </a:r>
                    </a:p>
                  </a:txBody>
                  <a:tcPr/>
                </a:tc>
                <a:tc>
                  <a:txBody>
                    <a:bodyPr/>
                    <a:lstStyle/>
                    <a:p>
                      <a:r>
                        <a:rPr lang="en-GB" sz="700" dirty="0"/>
                        <a:t>2 protons + 2 neutrons:</a:t>
                      </a:r>
                      <a:r>
                        <a:rPr lang="en-GB" sz="700" baseline="0" dirty="0"/>
                        <a:t> </a:t>
                      </a:r>
                      <a:r>
                        <a:rPr lang="en-GB" sz="700" dirty="0"/>
                        <a:t>Helium nucleus</a:t>
                      </a:r>
                    </a:p>
                  </a:txBody>
                  <a:tcPr/>
                </a:tc>
                <a:tc>
                  <a:txBody>
                    <a:bodyPr/>
                    <a:lstStyle/>
                    <a:p>
                      <a:r>
                        <a:rPr lang="en-GB" sz="700" dirty="0"/>
                        <a:t>Very.</a:t>
                      </a:r>
                      <a:r>
                        <a:rPr lang="en-GB" sz="700" baseline="0" dirty="0"/>
                        <a:t>  It has +2 charge</a:t>
                      </a:r>
                      <a:endParaRPr lang="en-GB" sz="700" dirty="0"/>
                    </a:p>
                  </a:txBody>
                  <a:tcPr/>
                </a:tc>
                <a:tc>
                  <a:txBody>
                    <a:bodyPr/>
                    <a:lstStyle/>
                    <a:p>
                      <a:r>
                        <a:rPr lang="en-GB" sz="700" dirty="0"/>
                        <a:t>10cm of air.  Paper.  Skin</a:t>
                      </a:r>
                    </a:p>
                  </a:txBody>
                  <a:tcPr/>
                </a:tc>
                <a:tc>
                  <a:txBody>
                    <a:bodyPr/>
                    <a:lstStyle/>
                    <a:p>
                      <a:r>
                        <a:rPr lang="en-GB" sz="700" dirty="0"/>
                        <a:t>Smoke detectors</a:t>
                      </a:r>
                    </a:p>
                  </a:txBody>
                  <a:tcPr/>
                </a:tc>
                <a:extLst>
                  <a:ext uri="{0D108BD9-81ED-4DB2-BD59-A6C34878D82A}">
                    <a16:rowId xmlns:a16="http://schemas.microsoft.com/office/drawing/2014/main" val="225420122"/>
                  </a:ext>
                </a:extLst>
              </a:tr>
              <a:tr h="158678">
                <a:tc>
                  <a:txBody>
                    <a:bodyPr/>
                    <a:lstStyle/>
                    <a:p>
                      <a:r>
                        <a:rPr lang="en-GB" sz="800" dirty="0"/>
                        <a:t>Beta -</a:t>
                      </a:r>
                    </a:p>
                  </a:txBody>
                  <a:tcPr/>
                </a:tc>
                <a:tc>
                  <a:txBody>
                    <a:bodyPr/>
                    <a:lstStyle/>
                    <a:p>
                      <a:r>
                        <a:rPr lang="en-GB" sz="700" dirty="0"/>
                        <a:t>An electron</a:t>
                      </a:r>
                    </a:p>
                  </a:txBody>
                  <a:tcPr/>
                </a:tc>
                <a:tc>
                  <a:txBody>
                    <a:bodyPr/>
                    <a:lstStyle/>
                    <a:p>
                      <a:r>
                        <a:rPr lang="en-GB" sz="700" dirty="0"/>
                        <a:t>Medium</a:t>
                      </a:r>
                    </a:p>
                  </a:txBody>
                  <a:tcPr/>
                </a:tc>
                <a:tc>
                  <a:txBody>
                    <a:bodyPr/>
                    <a:lstStyle/>
                    <a:p>
                      <a:r>
                        <a:rPr lang="en-GB" sz="700" dirty="0"/>
                        <a:t>Aluminium</a:t>
                      </a:r>
                    </a:p>
                  </a:txBody>
                  <a:tcPr/>
                </a:tc>
                <a:tc>
                  <a:txBody>
                    <a:bodyPr/>
                    <a:lstStyle/>
                    <a:p>
                      <a:r>
                        <a:rPr lang="en-GB" sz="700" dirty="0"/>
                        <a:t>Thickness of materials</a:t>
                      </a:r>
                    </a:p>
                  </a:txBody>
                  <a:tcPr/>
                </a:tc>
                <a:extLst>
                  <a:ext uri="{0D108BD9-81ED-4DB2-BD59-A6C34878D82A}">
                    <a16:rowId xmlns:a16="http://schemas.microsoft.com/office/drawing/2014/main" val="2999917295"/>
                  </a:ext>
                </a:extLst>
              </a:tr>
              <a:tr h="158678">
                <a:tc>
                  <a:txBody>
                    <a:bodyPr/>
                    <a:lstStyle/>
                    <a:p>
                      <a:r>
                        <a:rPr lang="en-GB" sz="800" dirty="0"/>
                        <a:t>Beta +</a:t>
                      </a:r>
                    </a:p>
                  </a:txBody>
                  <a:tcPr/>
                </a:tc>
                <a:tc>
                  <a:txBody>
                    <a:bodyPr/>
                    <a:lstStyle/>
                    <a:p>
                      <a:r>
                        <a:rPr lang="en-GB" sz="700" dirty="0"/>
                        <a:t>A positron (an anti-electron)</a:t>
                      </a:r>
                    </a:p>
                  </a:txBody>
                  <a:tcPr/>
                </a:tc>
                <a:tc>
                  <a:txBody>
                    <a:bodyPr/>
                    <a:lstStyle/>
                    <a:p>
                      <a:r>
                        <a:rPr lang="en-GB" sz="700" dirty="0"/>
                        <a:t>Medium.</a:t>
                      </a:r>
                      <a:r>
                        <a:rPr lang="en-GB" sz="700" baseline="0" dirty="0"/>
                        <a:t>  It </a:t>
                      </a:r>
                      <a:r>
                        <a:rPr lang="en-GB" sz="700" b="1" baseline="0" dirty="0"/>
                        <a:t>annihilates</a:t>
                      </a:r>
                      <a:r>
                        <a:rPr lang="en-GB" sz="700" baseline="0" dirty="0"/>
                        <a:t> with an electron which produces gamma</a:t>
                      </a:r>
                      <a:endParaRPr lang="en-GB" sz="700" dirty="0"/>
                    </a:p>
                  </a:txBody>
                  <a:tcPr/>
                </a:tc>
                <a:tc>
                  <a:txBody>
                    <a:bodyPr/>
                    <a:lstStyle/>
                    <a:p>
                      <a:r>
                        <a:rPr lang="en-GB" sz="700" dirty="0"/>
                        <a:t>Aluminium</a:t>
                      </a:r>
                    </a:p>
                  </a:txBody>
                  <a:tcPr/>
                </a:tc>
                <a:tc>
                  <a:txBody>
                    <a:bodyPr/>
                    <a:lstStyle/>
                    <a:p>
                      <a:r>
                        <a:rPr lang="en-GB" sz="700" dirty="0"/>
                        <a:t>PET scanners – annihilates to produce</a:t>
                      </a:r>
                      <a:r>
                        <a:rPr lang="en-GB" sz="700" baseline="0" dirty="0"/>
                        <a:t> gamma</a:t>
                      </a:r>
                      <a:endParaRPr lang="en-GB" sz="700" dirty="0"/>
                    </a:p>
                  </a:txBody>
                  <a:tcPr/>
                </a:tc>
                <a:extLst>
                  <a:ext uri="{0D108BD9-81ED-4DB2-BD59-A6C34878D82A}">
                    <a16:rowId xmlns:a16="http://schemas.microsoft.com/office/drawing/2014/main" val="3403061928"/>
                  </a:ext>
                </a:extLst>
              </a:tr>
              <a:tr h="158678">
                <a:tc>
                  <a:txBody>
                    <a:bodyPr/>
                    <a:lstStyle/>
                    <a:p>
                      <a:r>
                        <a:rPr lang="en-GB" sz="800" dirty="0"/>
                        <a:t>Gamma</a:t>
                      </a:r>
                    </a:p>
                  </a:txBody>
                  <a:tcPr/>
                </a:tc>
                <a:tc>
                  <a:txBody>
                    <a:bodyPr/>
                    <a:lstStyle/>
                    <a:p>
                      <a:r>
                        <a:rPr lang="en-GB" sz="700" dirty="0"/>
                        <a:t>Electromagnetic wave</a:t>
                      </a:r>
                    </a:p>
                  </a:txBody>
                  <a:tcPr/>
                </a:tc>
                <a:tc>
                  <a:txBody>
                    <a:bodyPr/>
                    <a:lstStyle/>
                    <a:p>
                      <a:r>
                        <a:rPr lang="en-GB" sz="700" dirty="0"/>
                        <a:t>Usually low.  Depends on frequency and intensity</a:t>
                      </a:r>
                    </a:p>
                  </a:txBody>
                  <a:tcPr/>
                </a:tc>
                <a:tc>
                  <a:txBody>
                    <a:bodyPr/>
                    <a:lstStyle/>
                    <a:p>
                      <a:r>
                        <a:rPr lang="en-GB" sz="700" dirty="0"/>
                        <a:t>Lots of lead,</a:t>
                      </a:r>
                      <a:r>
                        <a:rPr lang="en-GB" sz="700" baseline="0" dirty="0"/>
                        <a:t> concrete, etc.</a:t>
                      </a:r>
                      <a:endParaRPr lang="en-GB" sz="700" dirty="0"/>
                    </a:p>
                  </a:txBody>
                  <a:tcPr/>
                </a:tc>
                <a:tc>
                  <a:txBody>
                    <a:bodyPr/>
                    <a:lstStyle/>
                    <a:p>
                      <a:r>
                        <a:rPr lang="en-GB" sz="700" dirty="0"/>
                        <a:t>Sterilisation, Tracers, Radiotherapy (treating cancer)</a:t>
                      </a:r>
                    </a:p>
                  </a:txBody>
                  <a:tcPr/>
                </a:tc>
                <a:extLst>
                  <a:ext uri="{0D108BD9-81ED-4DB2-BD59-A6C34878D82A}">
                    <a16:rowId xmlns:a16="http://schemas.microsoft.com/office/drawing/2014/main" val="6035894"/>
                  </a:ext>
                </a:extLst>
              </a:tr>
              <a:tr h="0">
                <a:tc>
                  <a:txBody>
                    <a:bodyPr/>
                    <a:lstStyle/>
                    <a:p>
                      <a:r>
                        <a:rPr lang="en-GB" sz="800" dirty="0"/>
                        <a:t>X-Rays</a:t>
                      </a:r>
                    </a:p>
                  </a:txBody>
                  <a:tcPr/>
                </a:tc>
                <a:tc>
                  <a:txBody>
                    <a:bodyPr/>
                    <a:lstStyle/>
                    <a:p>
                      <a:r>
                        <a:rPr lang="en-GB" sz="700" dirty="0"/>
                        <a:t>Electromagnetic wave</a:t>
                      </a:r>
                    </a:p>
                  </a:txBody>
                  <a:tcPr/>
                </a:tc>
                <a:tc>
                  <a:txBody>
                    <a:bodyPr/>
                    <a:lstStyle/>
                    <a:p>
                      <a:r>
                        <a:rPr lang="en-GB" sz="700" dirty="0"/>
                        <a:t>Lower than gamma</a:t>
                      </a:r>
                    </a:p>
                  </a:txBody>
                  <a:tcPr/>
                </a:tc>
                <a:tc>
                  <a:txBody>
                    <a:bodyPr/>
                    <a:lstStyle/>
                    <a:p>
                      <a:r>
                        <a:rPr lang="en-GB" sz="700" dirty="0"/>
                        <a:t>Lead, concrete</a:t>
                      </a:r>
                    </a:p>
                  </a:txBody>
                  <a:tcPr/>
                </a:tc>
                <a:tc>
                  <a:txBody>
                    <a:bodyPr/>
                    <a:lstStyle/>
                    <a:p>
                      <a:r>
                        <a:rPr lang="en-GB" sz="700" dirty="0"/>
                        <a:t>Medical imaging</a:t>
                      </a:r>
                    </a:p>
                  </a:txBody>
                  <a:tcPr/>
                </a:tc>
                <a:extLst>
                  <a:ext uri="{0D108BD9-81ED-4DB2-BD59-A6C34878D82A}">
                    <a16:rowId xmlns:a16="http://schemas.microsoft.com/office/drawing/2014/main" val="1208232253"/>
                  </a:ext>
                </a:extLst>
              </a:tr>
              <a:tr h="0">
                <a:tc>
                  <a:txBody>
                    <a:bodyPr/>
                    <a:lstStyle/>
                    <a:p>
                      <a:r>
                        <a:rPr lang="en-GB" sz="800" dirty="0"/>
                        <a:t>Neutron</a:t>
                      </a:r>
                    </a:p>
                  </a:txBody>
                  <a:tcPr/>
                </a:tc>
                <a:tc>
                  <a:txBody>
                    <a:bodyPr/>
                    <a:lstStyle/>
                    <a:p>
                      <a:endParaRPr lang="en-GB" sz="700" dirty="0"/>
                    </a:p>
                  </a:txBody>
                  <a:tcPr/>
                </a:tc>
                <a:tc>
                  <a:txBody>
                    <a:bodyPr/>
                    <a:lstStyle/>
                    <a:p>
                      <a:r>
                        <a:rPr lang="en-GB" sz="700" dirty="0"/>
                        <a:t>Not directly ionising, but can make a stable nucleus</a:t>
                      </a:r>
                      <a:r>
                        <a:rPr lang="en-GB" sz="700" baseline="0" dirty="0"/>
                        <a:t> become unstable</a:t>
                      </a:r>
                      <a:endParaRPr lang="en-GB" sz="700" dirty="0"/>
                    </a:p>
                  </a:txBody>
                  <a:tcPr/>
                </a:tc>
                <a:tc>
                  <a:txBody>
                    <a:bodyPr/>
                    <a:lstStyle/>
                    <a:p>
                      <a:endParaRPr lang="en-GB" sz="700" dirty="0"/>
                    </a:p>
                  </a:txBody>
                  <a:tcPr/>
                </a:tc>
                <a:tc>
                  <a:txBody>
                    <a:bodyPr/>
                    <a:lstStyle/>
                    <a:p>
                      <a:r>
                        <a:rPr lang="en-GB" sz="700" dirty="0"/>
                        <a:t>In nuclear reactors</a:t>
                      </a:r>
                    </a:p>
                  </a:txBody>
                  <a:tcPr/>
                </a:tc>
                <a:extLst>
                  <a:ext uri="{0D108BD9-81ED-4DB2-BD59-A6C34878D82A}">
                    <a16:rowId xmlns:a16="http://schemas.microsoft.com/office/drawing/2014/main" val="287937912"/>
                  </a:ext>
                </a:extLst>
              </a:tr>
            </a:tbl>
          </a:graphicData>
        </a:graphic>
      </p:graphicFrame>
      <p:pic>
        <p:nvPicPr>
          <p:cNvPr id="1032" name="Picture 8" descr="Image result for background radia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6464" y="2713349"/>
            <a:ext cx="2759069" cy="1258257"/>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274"/>
          <p:cNvSpPr txBox="1">
            <a:spLocks noChangeArrowheads="1"/>
          </p:cNvSpPr>
          <p:nvPr/>
        </p:nvSpPr>
        <p:spPr bwMode="auto">
          <a:xfrm>
            <a:off x="72181" y="2761538"/>
            <a:ext cx="1962274" cy="1250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b="1" dirty="0">
                <a:latin typeface="Comic Sans MS" panose="030F0702030302020204" pitchFamily="66" charset="0"/>
              </a:rPr>
              <a:t>Background radiation </a:t>
            </a:r>
            <a:r>
              <a:rPr lang="en-GB" altLang="en-US" dirty="0">
                <a:latin typeface="Comic Sans MS" panose="030F0702030302020204" pitchFamily="66" charset="0"/>
              </a:rPr>
              <a:t>is everywhere.</a:t>
            </a:r>
          </a:p>
          <a:p>
            <a:pPr eaLnBrk="1" hangingPunct="1">
              <a:spcBef>
                <a:spcPct val="50000"/>
              </a:spcBef>
            </a:pPr>
            <a:r>
              <a:rPr lang="en-GB" altLang="en-US" dirty="0">
                <a:latin typeface="Comic Sans MS" panose="030F0702030302020204" pitchFamily="66" charset="0"/>
              </a:rPr>
              <a:t>It varies from place to place.</a:t>
            </a:r>
          </a:p>
          <a:p>
            <a:pPr eaLnBrk="1" hangingPunct="1">
              <a:spcBef>
                <a:spcPct val="50000"/>
              </a:spcBef>
            </a:pPr>
            <a:r>
              <a:rPr lang="en-GB" altLang="en-US" dirty="0">
                <a:latin typeface="Comic Sans MS" panose="030F0702030302020204" pitchFamily="66" charset="0"/>
              </a:rPr>
              <a:t>It comes from many sources, but mostly </a:t>
            </a:r>
            <a:r>
              <a:rPr lang="en-GB" altLang="en-US" b="1" dirty="0">
                <a:latin typeface="Comic Sans MS" panose="030F0702030302020204" pitchFamily="66" charset="0"/>
              </a:rPr>
              <a:t>Radon gas</a:t>
            </a:r>
          </a:p>
          <a:p>
            <a:pPr eaLnBrk="1" hangingPunct="1">
              <a:spcBef>
                <a:spcPct val="50000"/>
              </a:spcBef>
            </a:pPr>
            <a:r>
              <a:rPr lang="en-GB" altLang="en-US" dirty="0">
                <a:latin typeface="Comic Sans MS" panose="030F0702030302020204" pitchFamily="66" charset="0"/>
              </a:rPr>
              <a:t>Radon emits </a:t>
            </a:r>
            <a:r>
              <a:rPr lang="en-GB" altLang="en-US" b="1" dirty="0">
                <a:latin typeface="Comic Sans MS" panose="030F0702030302020204" pitchFamily="66" charset="0"/>
              </a:rPr>
              <a:t>Alpha </a:t>
            </a:r>
            <a:r>
              <a:rPr lang="en-GB" altLang="en-US" dirty="0">
                <a:latin typeface="Comic Sans MS" panose="030F0702030302020204" pitchFamily="66" charset="0"/>
              </a:rPr>
              <a:t>particles</a:t>
            </a:r>
          </a:p>
        </p:txBody>
      </p:sp>
      <p:sp>
        <p:nvSpPr>
          <p:cNvPr id="21" name="Text Box 274"/>
          <p:cNvSpPr txBox="1">
            <a:spLocks noChangeArrowheads="1"/>
          </p:cNvSpPr>
          <p:nvPr/>
        </p:nvSpPr>
        <p:spPr bwMode="auto">
          <a:xfrm>
            <a:off x="54395" y="4593760"/>
            <a:ext cx="3492229" cy="10964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People can protect themselves from radiation in 2 ways</a:t>
            </a:r>
          </a:p>
          <a:p>
            <a:pPr eaLnBrk="1" hangingPunct="1">
              <a:spcBef>
                <a:spcPts val="0"/>
              </a:spcBef>
            </a:pPr>
            <a:r>
              <a:rPr lang="en-GB" altLang="en-US" dirty="0">
                <a:latin typeface="Comic Sans MS" panose="030F0702030302020204" pitchFamily="66" charset="0"/>
              </a:rPr>
              <a:t>1: Using </a:t>
            </a:r>
            <a:r>
              <a:rPr lang="en-GB" altLang="en-US" b="1" dirty="0">
                <a:latin typeface="Comic Sans MS" panose="030F0702030302020204" pitchFamily="66" charset="0"/>
              </a:rPr>
              <a:t>shielding</a:t>
            </a:r>
            <a:r>
              <a:rPr lang="en-GB" altLang="en-US" dirty="0">
                <a:latin typeface="Comic Sans MS" panose="030F0702030302020204" pitchFamily="66" charset="0"/>
              </a:rPr>
              <a:t> to block the radiation</a:t>
            </a:r>
          </a:p>
          <a:p>
            <a:pPr eaLnBrk="1" hangingPunct="1">
              <a:spcBef>
                <a:spcPts val="0"/>
              </a:spcBef>
            </a:pPr>
            <a:r>
              <a:rPr lang="en-GB" altLang="en-US" dirty="0">
                <a:latin typeface="Comic Sans MS" panose="030F0702030302020204" pitchFamily="66" charset="0"/>
              </a:rPr>
              <a:t>2: Limiting how much </a:t>
            </a:r>
            <a:r>
              <a:rPr lang="en-GB" altLang="en-US" b="1" dirty="0">
                <a:latin typeface="Comic Sans MS" panose="030F0702030302020204" pitchFamily="66" charset="0"/>
              </a:rPr>
              <a:t>time</a:t>
            </a:r>
            <a:r>
              <a:rPr lang="en-GB" altLang="en-US" dirty="0">
                <a:latin typeface="Comic Sans MS" panose="030F0702030302020204" pitchFamily="66" charset="0"/>
              </a:rPr>
              <a:t> we spend exposed to it</a:t>
            </a:r>
          </a:p>
          <a:p>
            <a:pPr eaLnBrk="1" hangingPunct="1">
              <a:spcBef>
                <a:spcPct val="50000"/>
              </a:spcBef>
            </a:pPr>
            <a:r>
              <a:rPr lang="en-GB" altLang="en-US" dirty="0">
                <a:latin typeface="Comic Sans MS" panose="030F0702030302020204" pitchFamily="66" charset="0"/>
              </a:rPr>
              <a:t>People can use </a:t>
            </a:r>
            <a:r>
              <a:rPr lang="en-GB" altLang="en-US" b="1" dirty="0">
                <a:latin typeface="Comic Sans MS" panose="030F0702030302020204" pitchFamily="66" charset="0"/>
              </a:rPr>
              <a:t>radiation detectors </a:t>
            </a:r>
            <a:r>
              <a:rPr lang="en-GB" altLang="en-US" dirty="0">
                <a:latin typeface="Comic Sans MS" panose="030F0702030302020204" pitchFamily="66" charset="0"/>
              </a:rPr>
              <a:t>to make sure they are safe.  We can use a Geiger counter, or photographic film to detect radiation</a:t>
            </a:r>
          </a:p>
        </p:txBody>
      </p:sp>
      <p:pic>
        <p:nvPicPr>
          <p:cNvPr id="22" name="Pictur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81501" y="2644822"/>
            <a:ext cx="2127498" cy="3045362"/>
          </a:xfrm>
          <a:prstGeom prst="rect">
            <a:avLst/>
          </a:prstGeom>
        </p:spPr>
      </p:pic>
      <p:sp>
        <p:nvSpPr>
          <p:cNvPr id="25" name="Text Box 274"/>
          <p:cNvSpPr txBox="1">
            <a:spLocks noChangeArrowheads="1"/>
          </p:cNvSpPr>
          <p:nvPr/>
        </p:nvSpPr>
        <p:spPr bwMode="auto">
          <a:xfrm>
            <a:off x="4898448" y="3106068"/>
            <a:ext cx="3040664" cy="1046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Different isotopes emit different types of radiation.  Large isotopes emit alpha, isotopes with too </a:t>
            </a:r>
            <a:r>
              <a:rPr lang="en-GB" altLang="en-US" sz="950" b="1" dirty="0">
                <a:latin typeface="Comic Sans MS" panose="030F0702030302020204" pitchFamily="66" charset="0"/>
              </a:rPr>
              <a:t>many neutrons emit B- </a:t>
            </a:r>
            <a:r>
              <a:rPr lang="en-GB" altLang="en-US" sz="950" dirty="0">
                <a:latin typeface="Comic Sans MS" panose="030F0702030302020204" pitchFamily="66" charset="0"/>
              </a:rPr>
              <a:t>and isotopes with too </a:t>
            </a:r>
            <a:r>
              <a:rPr lang="en-GB" altLang="en-US" sz="950" b="1" dirty="0">
                <a:latin typeface="Comic Sans MS" panose="030F0702030302020204" pitchFamily="66" charset="0"/>
              </a:rPr>
              <a:t>many protons emit B+</a:t>
            </a:r>
            <a:r>
              <a:rPr lang="en-GB" altLang="en-US" sz="950" dirty="0">
                <a:latin typeface="Comic Sans MS" panose="030F0702030302020204" pitchFamily="66" charset="0"/>
              </a:rPr>
              <a:t>.</a:t>
            </a:r>
          </a:p>
          <a:p>
            <a:pPr eaLnBrk="1" hangingPunct="1">
              <a:spcBef>
                <a:spcPct val="50000"/>
              </a:spcBef>
            </a:pPr>
            <a:r>
              <a:rPr lang="en-GB" altLang="en-US" sz="950" dirty="0">
                <a:latin typeface="Comic Sans MS" panose="030F0702030302020204" pitchFamily="66" charset="0"/>
              </a:rPr>
              <a:t>We can graph all known isotopes and see this pattern (see right)</a:t>
            </a:r>
          </a:p>
        </p:txBody>
      </p:sp>
      <p:sp>
        <p:nvSpPr>
          <p:cNvPr id="2" name="TextBox 1"/>
          <p:cNvSpPr txBox="1"/>
          <p:nvPr/>
        </p:nvSpPr>
        <p:spPr>
          <a:xfrm>
            <a:off x="3901623" y="155259"/>
            <a:ext cx="690968" cy="246221"/>
          </a:xfrm>
          <a:prstGeom prst="rect">
            <a:avLst/>
          </a:prstGeom>
          <a:solidFill>
            <a:schemeClr val="bg1"/>
          </a:solidFill>
          <a:ln>
            <a:noFill/>
          </a:ln>
        </p:spPr>
        <p:txBody>
          <a:bodyPr wrap="square" lIns="0" tIns="0" rIns="0" bIns="0" rtlCol="0">
            <a:spAutoFit/>
          </a:bodyPr>
          <a:lstStyle/>
          <a:p>
            <a:r>
              <a:rPr lang="en-GB" sz="800" dirty="0"/>
              <a:t>6 protons</a:t>
            </a:r>
          </a:p>
          <a:p>
            <a:r>
              <a:rPr lang="en-GB" sz="800" dirty="0"/>
              <a:t>&amp; 6 neutrons</a:t>
            </a:r>
          </a:p>
        </p:txBody>
      </p:sp>
      <p:sp>
        <p:nvSpPr>
          <p:cNvPr id="23" name="Text Box 274"/>
          <p:cNvSpPr txBox="1">
            <a:spLocks noChangeArrowheads="1"/>
          </p:cNvSpPr>
          <p:nvPr/>
        </p:nvSpPr>
        <p:spPr bwMode="auto">
          <a:xfrm>
            <a:off x="4546000" y="31829"/>
            <a:ext cx="5661956" cy="250038"/>
          </a:xfrm>
          <a:prstGeom prst="rect">
            <a:avLst/>
          </a:prstGeom>
          <a:solidFill>
            <a:schemeClr val="bg1"/>
          </a:solidFill>
          <a:ln w="9525">
            <a:solidFill>
              <a:schemeClr val="tx1"/>
            </a:solidFill>
            <a:miter lim="800000"/>
            <a:headEnd/>
            <a:tailEnd/>
          </a:ln>
          <a:effec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Atoms are very small.  A hydrogen atom has a diameter of approximately 1x10</a:t>
            </a:r>
            <a:r>
              <a:rPr lang="en-GB" altLang="en-US" baseline="30000" dirty="0">
                <a:latin typeface="Comic Sans MS" panose="030F0702030302020204" pitchFamily="66" charset="0"/>
              </a:rPr>
              <a:t>-10</a:t>
            </a:r>
            <a:r>
              <a:rPr lang="en-GB" altLang="en-US" dirty="0">
                <a:latin typeface="Comic Sans MS" panose="030F0702030302020204" pitchFamily="66" charset="0"/>
              </a:rPr>
              <a:t>m</a:t>
            </a:r>
          </a:p>
        </p:txBody>
      </p:sp>
      <p:sp>
        <p:nvSpPr>
          <p:cNvPr id="20" name="Text Box 274"/>
          <p:cNvSpPr txBox="1">
            <a:spLocks noChangeArrowheads="1"/>
          </p:cNvSpPr>
          <p:nvPr/>
        </p:nvSpPr>
        <p:spPr bwMode="auto">
          <a:xfrm>
            <a:off x="4527470" y="311214"/>
            <a:ext cx="2849212" cy="13980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47610" rIns="36000"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40" dirty="0">
                <a:latin typeface="Comic Sans MS" panose="030F0702030302020204" pitchFamily="66" charset="0"/>
              </a:rPr>
              <a:t>Our ideas about the structure of the atom have changed over time</a:t>
            </a:r>
          </a:p>
          <a:p>
            <a:pPr eaLnBrk="1" hangingPunct="1">
              <a:spcBef>
                <a:spcPct val="50000"/>
              </a:spcBef>
            </a:pPr>
            <a:r>
              <a:rPr lang="en-GB" altLang="en-US" sz="940" dirty="0">
                <a:latin typeface="Comic Sans MS" panose="030F0702030302020204" pitchFamily="66" charset="0"/>
              </a:rPr>
              <a:t>One of the first models was called the </a:t>
            </a:r>
            <a:r>
              <a:rPr lang="en-GB" altLang="en-US" sz="940" b="1" dirty="0">
                <a:latin typeface="Comic Sans MS" panose="030F0702030302020204" pitchFamily="66" charset="0"/>
              </a:rPr>
              <a:t>plum pudding</a:t>
            </a:r>
            <a:r>
              <a:rPr lang="en-GB" altLang="en-US" sz="940" dirty="0">
                <a:latin typeface="Comic Sans MS" panose="030F0702030302020204" pitchFamily="66" charset="0"/>
              </a:rPr>
              <a:t> model by a man called Thompson (below)</a:t>
            </a:r>
          </a:p>
          <a:p>
            <a:pPr eaLnBrk="1" hangingPunct="1">
              <a:spcBef>
                <a:spcPct val="50000"/>
              </a:spcBef>
            </a:pPr>
            <a:r>
              <a:rPr lang="en-GB" altLang="en-US" sz="940" dirty="0">
                <a:latin typeface="Comic Sans MS" panose="030F0702030302020204" pitchFamily="66" charset="0"/>
              </a:rPr>
              <a:t>The </a:t>
            </a:r>
            <a:r>
              <a:rPr lang="en-GB" altLang="en-US" sz="940" b="1" dirty="0">
                <a:latin typeface="Comic Sans MS" panose="030F0702030302020204" pitchFamily="66" charset="0"/>
              </a:rPr>
              <a:t>Rutherford alpha scattering experiment </a:t>
            </a:r>
            <a:r>
              <a:rPr lang="en-GB" altLang="en-US" sz="940" dirty="0">
                <a:latin typeface="Comic Sans MS" panose="030F0702030302020204" pitchFamily="66" charset="0"/>
              </a:rPr>
              <a:t>(see other side) proved the plum pudding model was wrong.  We now use a </a:t>
            </a:r>
            <a:r>
              <a:rPr lang="en-GB" altLang="en-US" sz="940" b="1" dirty="0">
                <a:latin typeface="Comic Sans MS" panose="030F0702030302020204" pitchFamily="66" charset="0"/>
              </a:rPr>
              <a:t>better</a:t>
            </a:r>
            <a:r>
              <a:rPr lang="en-GB" altLang="en-US" sz="940" dirty="0">
                <a:latin typeface="Comic Sans MS" panose="030F0702030302020204" pitchFamily="66" charset="0"/>
              </a:rPr>
              <a:t> model created by Niels Bohr (to the left).</a:t>
            </a:r>
          </a:p>
        </p:txBody>
      </p:sp>
    </p:spTree>
    <p:extLst>
      <p:ext uri="{BB962C8B-B14F-4D97-AF65-F5344CB8AC3E}">
        <p14:creationId xmlns:p14="http://schemas.microsoft.com/office/powerpoint/2010/main" val="3687906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5490840" y="81454"/>
            <a:ext cx="4722703" cy="7056000"/>
          </a:xfrm>
          <a:prstGeom prst="rect">
            <a:avLst/>
          </a:prstGeom>
          <a:ln w="38100">
            <a:solidFill>
              <a:schemeClr val="accent6">
                <a:lumMod val="60000"/>
                <a:lumOff val="40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pic>
        <p:nvPicPr>
          <p:cNvPr id="20" name="Picture 19"/>
          <p:cNvPicPr>
            <a:picLocks noChangeAspect="1"/>
          </p:cNvPicPr>
          <p:nvPr/>
        </p:nvPicPr>
        <p:blipFill rotWithShape="1">
          <a:blip r:embed="rId2"/>
          <a:srcRect r="2920"/>
          <a:stretch/>
        </p:blipFill>
        <p:spPr>
          <a:xfrm>
            <a:off x="8312125" y="4701041"/>
            <a:ext cx="1864499" cy="1243725"/>
          </a:xfrm>
          <a:prstGeom prst="rect">
            <a:avLst/>
          </a:prstGeom>
        </p:spPr>
      </p:pic>
      <p:sp>
        <p:nvSpPr>
          <p:cNvPr id="3" name="Text Box 274"/>
          <p:cNvSpPr txBox="1">
            <a:spLocks noChangeArrowheads="1"/>
          </p:cNvSpPr>
          <p:nvPr/>
        </p:nvSpPr>
        <p:spPr bwMode="auto">
          <a:xfrm>
            <a:off x="3062732" y="616236"/>
            <a:ext cx="2284092" cy="534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We can represent radioactive decay with nuclear equations, which balance just like chemical equations</a:t>
            </a:r>
          </a:p>
        </p:txBody>
      </p:sp>
      <p:sp>
        <p:nvSpPr>
          <p:cNvPr id="4" name="Text Box 274"/>
          <p:cNvSpPr txBox="1">
            <a:spLocks noChangeArrowheads="1"/>
          </p:cNvSpPr>
          <p:nvPr/>
        </p:nvSpPr>
        <p:spPr bwMode="auto">
          <a:xfrm>
            <a:off x="57179" y="2491939"/>
            <a:ext cx="2913381" cy="248295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40" dirty="0">
                <a:latin typeface="Comic Sans MS" panose="030F0702030302020204" pitchFamily="66" charset="0"/>
              </a:rPr>
              <a:t>The radioactivity of a source decreases over time, but will take an almost infinite amount of time to reach zero.</a:t>
            </a:r>
          </a:p>
          <a:p>
            <a:pPr eaLnBrk="1" hangingPunct="1">
              <a:spcBef>
                <a:spcPct val="50000"/>
              </a:spcBef>
            </a:pPr>
            <a:r>
              <a:rPr lang="en-GB" altLang="en-US" sz="940" dirty="0">
                <a:latin typeface="Comic Sans MS" panose="030F0702030302020204" pitchFamily="66" charset="0"/>
              </a:rPr>
              <a:t>We use a measurement called </a:t>
            </a:r>
            <a:r>
              <a:rPr lang="en-GB" altLang="en-US" sz="940" b="1" dirty="0">
                <a:latin typeface="Comic Sans MS" panose="030F0702030302020204" pitchFamily="66" charset="0"/>
              </a:rPr>
              <a:t>half-life.  </a:t>
            </a:r>
            <a:r>
              <a:rPr lang="en-GB" altLang="en-US" sz="940" dirty="0">
                <a:latin typeface="Comic Sans MS" panose="030F0702030302020204" pitchFamily="66" charset="0"/>
              </a:rPr>
              <a:t>Half-life is a measurement of time</a:t>
            </a:r>
          </a:p>
          <a:p>
            <a:pPr eaLnBrk="1" hangingPunct="1">
              <a:spcBef>
                <a:spcPct val="50000"/>
              </a:spcBef>
            </a:pPr>
            <a:r>
              <a:rPr lang="en-GB" altLang="en-US" sz="940" b="1" dirty="0">
                <a:latin typeface="Comic Sans MS" panose="030F0702030302020204" pitchFamily="66" charset="0"/>
              </a:rPr>
              <a:t>Half-life </a:t>
            </a:r>
            <a:r>
              <a:rPr lang="en-GB" altLang="en-US" sz="940" dirty="0">
                <a:latin typeface="Comic Sans MS" panose="030F0702030302020204" pitchFamily="66" charset="0"/>
              </a:rPr>
              <a:t>tells us how long it takes for the </a:t>
            </a:r>
            <a:r>
              <a:rPr lang="en-GB" altLang="en-US" sz="940" b="1" dirty="0">
                <a:latin typeface="Comic Sans MS" panose="030F0702030302020204" pitchFamily="66" charset="0"/>
              </a:rPr>
              <a:t>activity of the source to halve</a:t>
            </a:r>
            <a:r>
              <a:rPr lang="en-GB" altLang="en-US" sz="940" dirty="0">
                <a:latin typeface="Comic Sans MS" panose="030F0702030302020204" pitchFamily="66" charset="0"/>
              </a:rPr>
              <a:t>.  In other words </a:t>
            </a:r>
            <a:r>
              <a:rPr lang="en-GB" altLang="en-US" sz="940" b="1" dirty="0">
                <a:latin typeface="Comic Sans MS" panose="030F0702030302020204" pitchFamily="66" charset="0"/>
              </a:rPr>
              <a:t>half of the unstable nuclei will decay</a:t>
            </a:r>
            <a:r>
              <a:rPr lang="en-GB" altLang="en-US" sz="940" dirty="0">
                <a:latin typeface="Comic Sans MS" panose="030F0702030302020204" pitchFamily="66" charset="0"/>
              </a:rPr>
              <a:t> in 1 half-life.  In the next half-life, half of the remaining nuclei will decay.  The number will keep halving.</a:t>
            </a:r>
          </a:p>
          <a:p>
            <a:pPr eaLnBrk="1" hangingPunct="1">
              <a:spcBef>
                <a:spcPct val="50000"/>
              </a:spcBef>
            </a:pPr>
            <a:r>
              <a:rPr lang="en-GB" altLang="en-US" sz="940" dirty="0">
                <a:latin typeface="Comic Sans MS" panose="030F0702030302020204" pitchFamily="66" charset="0"/>
              </a:rPr>
              <a:t>We can use the half-life of radioactive materials to estimate age.  For example we use Carbon-14 to date how long ago something died.  The half-life of Carbon-14 is 5,700 years.</a:t>
            </a:r>
          </a:p>
        </p:txBody>
      </p:sp>
      <p:sp>
        <p:nvSpPr>
          <p:cNvPr id="5" name="Text Box 274"/>
          <p:cNvSpPr txBox="1">
            <a:spLocks noChangeArrowheads="1"/>
          </p:cNvSpPr>
          <p:nvPr/>
        </p:nvSpPr>
        <p:spPr bwMode="auto">
          <a:xfrm>
            <a:off x="3069541" y="46282"/>
            <a:ext cx="2277283" cy="5347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There are several different units for radioactivity, but the important one for you is the Becquerel</a:t>
            </a:r>
          </a:p>
        </p:txBody>
      </p:sp>
      <p:sp>
        <p:nvSpPr>
          <p:cNvPr id="7" name="Text Box 274"/>
          <p:cNvSpPr txBox="1">
            <a:spLocks noChangeArrowheads="1"/>
          </p:cNvSpPr>
          <p:nvPr/>
        </p:nvSpPr>
        <p:spPr bwMode="auto">
          <a:xfrm>
            <a:off x="3037518" y="2881277"/>
            <a:ext cx="2368933" cy="17042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Radiation is dangerous to us because it is ionising.  It can ionise and damage our cells which can cause cell death or cancer</a:t>
            </a:r>
          </a:p>
          <a:p>
            <a:pPr eaLnBrk="1" hangingPunct="1">
              <a:spcBef>
                <a:spcPct val="50000"/>
              </a:spcBef>
            </a:pPr>
            <a:r>
              <a:rPr lang="en-GB" altLang="en-US" sz="950" dirty="0">
                <a:latin typeface="Comic Sans MS" panose="030F0702030302020204" pitchFamily="66" charset="0"/>
              </a:rPr>
              <a:t>If the damage is done to us from outside our body this is called </a:t>
            </a:r>
            <a:r>
              <a:rPr lang="en-GB" altLang="en-US" sz="950" b="1" dirty="0">
                <a:latin typeface="Comic Sans MS" panose="030F0702030302020204" pitchFamily="66" charset="0"/>
              </a:rPr>
              <a:t>irradiation</a:t>
            </a:r>
          </a:p>
          <a:p>
            <a:pPr eaLnBrk="1" hangingPunct="1">
              <a:spcBef>
                <a:spcPct val="50000"/>
              </a:spcBef>
            </a:pPr>
            <a:r>
              <a:rPr lang="en-GB" altLang="en-US" sz="950" dirty="0">
                <a:latin typeface="Comic Sans MS" panose="030F0702030302020204" pitchFamily="66" charset="0"/>
              </a:rPr>
              <a:t>If something emitting radiation gets inside our body and harms us this is called </a:t>
            </a:r>
            <a:r>
              <a:rPr lang="en-GB" altLang="en-US" sz="950" b="1" dirty="0">
                <a:latin typeface="Comic Sans MS" panose="030F0702030302020204" pitchFamily="66" charset="0"/>
              </a:rPr>
              <a:t>contamination</a:t>
            </a:r>
          </a:p>
        </p:txBody>
      </p:sp>
      <p:sp>
        <p:nvSpPr>
          <p:cNvPr id="9" name="Text Box 274"/>
          <p:cNvSpPr txBox="1">
            <a:spLocks noChangeArrowheads="1"/>
          </p:cNvSpPr>
          <p:nvPr/>
        </p:nvSpPr>
        <p:spPr bwMode="auto">
          <a:xfrm>
            <a:off x="5594711" y="4680544"/>
            <a:ext cx="2721990" cy="1484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b="1" dirty="0">
                <a:latin typeface="Comic Sans MS" panose="030F0702030302020204" pitchFamily="66" charset="0"/>
              </a:rPr>
              <a:t>Fusion</a:t>
            </a:r>
            <a:r>
              <a:rPr lang="en-GB" altLang="en-US" sz="950" dirty="0">
                <a:latin typeface="Comic Sans MS" panose="030F0702030302020204" pitchFamily="66" charset="0"/>
              </a:rPr>
              <a:t> occurs when small nuclei are joined together to make a larger nucleus.</a:t>
            </a:r>
          </a:p>
          <a:p>
            <a:pPr eaLnBrk="1" hangingPunct="1">
              <a:spcBef>
                <a:spcPct val="50000"/>
              </a:spcBef>
            </a:pPr>
            <a:r>
              <a:rPr lang="en-GB" altLang="en-US" sz="950" dirty="0">
                <a:latin typeface="Comic Sans MS" panose="030F0702030302020204" pitchFamily="66" charset="0"/>
              </a:rPr>
              <a:t>It is difficult to make nuclei fuse.  Fusion requires very high temperatures (over 10 million degrees) and pressures because the positive nuclei repel.  Fusion happens in stars.  Most fusion involves turning hydrogen into helium.  Very large amounts of energy gets released.</a:t>
            </a:r>
          </a:p>
        </p:txBody>
      </p:sp>
      <p:sp>
        <p:nvSpPr>
          <p:cNvPr id="10" name="Text Box 274"/>
          <p:cNvSpPr txBox="1">
            <a:spLocks noChangeArrowheads="1"/>
          </p:cNvSpPr>
          <p:nvPr/>
        </p:nvSpPr>
        <p:spPr bwMode="auto">
          <a:xfrm>
            <a:off x="5594711" y="6191529"/>
            <a:ext cx="4501116" cy="90021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Isotopes used inside the body (e.g. in PET scanners) need to have a short half-life to limit the time patients are exposed to radiation.  They need to be made near the hospital because of their short half-life.</a:t>
            </a:r>
          </a:p>
          <a:p>
            <a:pPr eaLnBrk="1" hangingPunct="1">
              <a:spcBef>
                <a:spcPct val="50000"/>
              </a:spcBef>
            </a:pPr>
            <a:r>
              <a:rPr lang="en-GB" altLang="en-US" sz="950" dirty="0">
                <a:latin typeface="Comic Sans MS" panose="030F0702030302020204" pitchFamily="66" charset="0"/>
              </a:rPr>
              <a:t>Sources used to produce gamma rays for radiotherapy may have much longer half-lives.  Radiation can be used for both treatment and diagnosis.</a:t>
            </a:r>
          </a:p>
        </p:txBody>
      </p:sp>
      <p:pic>
        <p:nvPicPr>
          <p:cNvPr id="11" name="Picture 10"/>
          <p:cNvPicPr>
            <a:picLocks noChangeAspect="1"/>
          </p:cNvPicPr>
          <p:nvPr/>
        </p:nvPicPr>
        <p:blipFill rotWithShape="1">
          <a:blip r:embed="rId3"/>
          <a:srcRect l="57137" t="25137" r="9288" b="33500"/>
          <a:stretch/>
        </p:blipFill>
        <p:spPr>
          <a:xfrm>
            <a:off x="3304677" y="1186190"/>
            <a:ext cx="1800201" cy="900100"/>
          </a:xfrm>
          <a:prstGeom prst="rect">
            <a:avLst/>
          </a:prstGeom>
        </p:spPr>
      </p:pic>
      <p:sp>
        <p:nvSpPr>
          <p:cNvPr id="12" name="Text Box 93"/>
          <p:cNvSpPr txBox="1">
            <a:spLocks noChangeArrowheads="1"/>
          </p:cNvSpPr>
          <p:nvPr/>
        </p:nvSpPr>
        <p:spPr bwMode="auto">
          <a:xfrm>
            <a:off x="90958" y="41743"/>
            <a:ext cx="2879602" cy="3115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charset="0"/>
                <a:cs typeface="Arial" charset="0"/>
              </a:defRPr>
            </a:lvl1pPr>
            <a:lvl2pPr marL="742950" indent="-285750" defTabSz="952500" eaLnBrk="0" hangingPunct="0">
              <a:defRPr sz="1000">
                <a:solidFill>
                  <a:schemeClr val="tx1"/>
                </a:solidFill>
                <a:latin typeface="Arial" charset="0"/>
                <a:cs typeface="Arial" charset="0"/>
              </a:defRPr>
            </a:lvl2pPr>
            <a:lvl3pPr marL="1143000" indent="-228600" defTabSz="952500" eaLnBrk="0" hangingPunct="0">
              <a:defRPr sz="1000">
                <a:solidFill>
                  <a:schemeClr val="tx1"/>
                </a:solidFill>
                <a:latin typeface="Arial" charset="0"/>
                <a:cs typeface="Arial" charset="0"/>
              </a:defRPr>
            </a:lvl3pPr>
            <a:lvl4pPr marL="1600200" indent="-228600" defTabSz="952500" eaLnBrk="0" hangingPunct="0">
              <a:defRPr sz="1000">
                <a:solidFill>
                  <a:schemeClr val="tx1"/>
                </a:solidFill>
                <a:latin typeface="Arial" charset="0"/>
                <a:cs typeface="Arial" charset="0"/>
              </a:defRPr>
            </a:lvl4pPr>
            <a:lvl5pPr marL="2057400" indent="-228600" defTabSz="952500" eaLnBrk="0" hangingPunct="0">
              <a:defRPr sz="1000">
                <a:solidFill>
                  <a:schemeClr val="tx1"/>
                </a:solidFill>
                <a:latin typeface="Arial" charset="0"/>
                <a:cs typeface="Arial" charset="0"/>
              </a:defRPr>
            </a:lvl5pPr>
            <a:lvl6pPr marL="2514600" indent="-228600" defTabSz="952500" eaLnBrk="0" fontAlgn="base" hangingPunct="0">
              <a:spcBef>
                <a:spcPct val="0"/>
              </a:spcBef>
              <a:spcAft>
                <a:spcPct val="0"/>
              </a:spcAft>
              <a:defRPr sz="1000">
                <a:solidFill>
                  <a:schemeClr val="tx1"/>
                </a:solidFill>
                <a:latin typeface="Arial" charset="0"/>
                <a:cs typeface="Arial" charset="0"/>
              </a:defRPr>
            </a:lvl6pPr>
            <a:lvl7pPr marL="2971800" indent="-228600" defTabSz="952500" eaLnBrk="0" fontAlgn="base" hangingPunct="0">
              <a:spcBef>
                <a:spcPct val="0"/>
              </a:spcBef>
              <a:spcAft>
                <a:spcPct val="0"/>
              </a:spcAft>
              <a:defRPr sz="1000">
                <a:solidFill>
                  <a:schemeClr val="tx1"/>
                </a:solidFill>
                <a:latin typeface="Arial" charset="0"/>
                <a:cs typeface="Arial" charset="0"/>
              </a:defRPr>
            </a:lvl7pPr>
            <a:lvl8pPr marL="3429000" indent="-228600" defTabSz="952500" eaLnBrk="0" fontAlgn="base" hangingPunct="0">
              <a:spcBef>
                <a:spcPct val="0"/>
              </a:spcBef>
              <a:spcAft>
                <a:spcPct val="0"/>
              </a:spcAft>
              <a:defRPr sz="1000">
                <a:solidFill>
                  <a:schemeClr val="tx1"/>
                </a:solidFill>
                <a:latin typeface="Arial" charset="0"/>
                <a:cs typeface="Arial" charset="0"/>
              </a:defRPr>
            </a:lvl8pPr>
            <a:lvl9pPr marL="3886200" indent="-228600" defTabSz="952500" eaLnBrk="0" fontAlgn="base" hangingPunct="0">
              <a:spcBef>
                <a:spcPct val="0"/>
              </a:spcBef>
              <a:spcAft>
                <a:spcPct val="0"/>
              </a:spcAft>
              <a:defRPr sz="1000">
                <a:solidFill>
                  <a:schemeClr val="tx1"/>
                </a:solidFill>
                <a:latin typeface="Arial" charset="0"/>
                <a:cs typeface="Arial" charset="0"/>
              </a:defRPr>
            </a:lvl9pPr>
          </a:lstStyle>
          <a:p>
            <a:pPr eaLnBrk="1" hangingPunct="1">
              <a:spcBef>
                <a:spcPct val="50000"/>
              </a:spcBef>
              <a:defRPr/>
            </a:pPr>
            <a:r>
              <a:rPr lang="en-GB" sz="1400" b="1" u="sng" dirty="0">
                <a:latin typeface="Comic Sans MS" pitchFamily="66" charset="0"/>
              </a:rPr>
              <a:t>Topic 6: Radioactivity (part 2)</a:t>
            </a:r>
          </a:p>
        </p:txBody>
      </p:sp>
      <p:pic>
        <p:nvPicPr>
          <p:cNvPr id="14" name="Picture 13"/>
          <p:cNvPicPr>
            <a:picLocks noChangeAspect="1"/>
          </p:cNvPicPr>
          <p:nvPr/>
        </p:nvPicPr>
        <p:blipFill>
          <a:blip r:embed="rId4"/>
          <a:stretch>
            <a:fillRect/>
          </a:stretch>
        </p:blipFill>
        <p:spPr>
          <a:xfrm>
            <a:off x="90958" y="407570"/>
            <a:ext cx="2879626" cy="2072891"/>
          </a:xfrm>
          <a:prstGeom prst="rect">
            <a:avLst/>
          </a:prstGeom>
        </p:spPr>
      </p:pic>
      <p:sp>
        <p:nvSpPr>
          <p:cNvPr id="15" name="Text Box 274"/>
          <p:cNvSpPr txBox="1">
            <a:spLocks noChangeArrowheads="1"/>
          </p:cNvSpPr>
          <p:nvPr/>
        </p:nvSpPr>
        <p:spPr bwMode="auto">
          <a:xfrm>
            <a:off x="3037518" y="2095557"/>
            <a:ext cx="2368933" cy="75402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Carbon-14 decays by a neutron turning into a proton + Beta- radiation.</a:t>
            </a:r>
          </a:p>
          <a:p>
            <a:pPr eaLnBrk="1" hangingPunct="1">
              <a:spcBef>
                <a:spcPct val="50000"/>
              </a:spcBef>
            </a:pPr>
            <a:r>
              <a:rPr lang="en-GB" altLang="en-US" sz="950" dirty="0">
                <a:latin typeface="Comic Sans MS" panose="030F0702030302020204" pitchFamily="66" charset="0"/>
              </a:rPr>
              <a:t>The carbon now has an extra proton, so it has become nitrogen</a:t>
            </a:r>
          </a:p>
        </p:txBody>
      </p:sp>
      <p:pic>
        <p:nvPicPr>
          <p:cNvPr id="16" name="Picture 15"/>
          <p:cNvPicPr>
            <a:picLocks noChangeAspect="1"/>
          </p:cNvPicPr>
          <p:nvPr/>
        </p:nvPicPr>
        <p:blipFill rotWithShape="1">
          <a:blip r:embed="rId5"/>
          <a:srcRect l="7560" t="26904" r="4745" b="5837"/>
          <a:stretch/>
        </p:blipFill>
        <p:spPr>
          <a:xfrm>
            <a:off x="51571" y="5024588"/>
            <a:ext cx="2918990" cy="1258186"/>
          </a:xfrm>
          <a:prstGeom prst="rect">
            <a:avLst/>
          </a:prstGeom>
        </p:spPr>
      </p:pic>
      <p:sp>
        <p:nvSpPr>
          <p:cNvPr id="17" name="Text Box 274"/>
          <p:cNvSpPr txBox="1">
            <a:spLocks noChangeArrowheads="1"/>
          </p:cNvSpPr>
          <p:nvPr/>
        </p:nvSpPr>
        <p:spPr bwMode="auto">
          <a:xfrm>
            <a:off x="51571" y="6365100"/>
            <a:ext cx="2904273" cy="71170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dirty="0">
                <a:latin typeface="Comic Sans MS" panose="030F0702030302020204" pitchFamily="66" charset="0"/>
              </a:rPr>
              <a:t>The contaminated strawberries could make you ill.  The irradiated strawberries are the safest because the radiation will have killed any bacteria.</a:t>
            </a:r>
          </a:p>
        </p:txBody>
      </p:sp>
      <p:pic>
        <p:nvPicPr>
          <p:cNvPr id="19" name="Picture 18"/>
          <p:cNvPicPr>
            <a:picLocks noChangeAspect="1"/>
          </p:cNvPicPr>
          <p:nvPr/>
        </p:nvPicPr>
        <p:blipFill>
          <a:blip r:embed="rId6"/>
          <a:stretch>
            <a:fillRect/>
          </a:stretch>
        </p:blipFill>
        <p:spPr>
          <a:xfrm>
            <a:off x="5594711" y="105018"/>
            <a:ext cx="4586129" cy="1969771"/>
          </a:xfrm>
          <a:prstGeom prst="rect">
            <a:avLst/>
          </a:prstGeom>
        </p:spPr>
      </p:pic>
      <p:sp>
        <p:nvSpPr>
          <p:cNvPr id="21" name="Text Box 274"/>
          <p:cNvSpPr txBox="1">
            <a:spLocks noChangeArrowheads="1"/>
          </p:cNvSpPr>
          <p:nvPr/>
        </p:nvSpPr>
        <p:spPr bwMode="auto">
          <a:xfrm>
            <a:off x="7867104" y="3137116"/>
            <a:ext cx="2228723" cy="1484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Neutrons from fission move too fast to be captured, so in a nuclear power station we slow them down with a </a:t>
            </a:r>
            <a:r>
              <a:rPr lang="en-GB" altLang="en-US" sz="950" b="1" dirty="0">
                <a:latin typeface="Comic Sans MS" panose="030F0702030302020204" pitchFamily="66" charset="0"/>
              </a:rPr>
              <a:t>moderator</a:t>
            </a:r>
            <a:r>
              <a:rPr lang="en-GB" altLang="en-US" sz="950" dirty="0">
                <a:latin typeface="Comic Sans MS" panose="030F0702030302020204" pitchFamily="66" charset="0"/>
              </a:rPr>
              <a:t>.  Without the moderator the reaction would stop.</a:t>
            </a:r>
          </a:p>
          <a:p>
            <a:pPr eaLnBrk="1" hangingPunct="1">
              <a:spcBef>
                <a:spcPct val="50000"/>
              </a:spcBef>
            </a:pPr>
            <a:r>
              <a:rPr lang="en-GB" altLang="en-US" sz="950" dirty="0">
                <a:latin typeface="Comic Sans MS" panose="030F0702030302020204" pitchFamily="66" charset="0"/>
              </a:rPr>
              <a:t>We also use </a:t>
            </a:r>
            <a:r>
              <a:rPr lang="en-GB" altLang="en-US" sz="950" b="1" dirty="0">
                <a:latin typeface="Comic Sans MS" panose="030F0702030302020204" pitchFamily="66" charset="0"/>
              </a:rPr>
              <a:t>controls rods </a:t>
            </a:r>
            <a:r>
              <a:rPr lang="en-GB" altLang="en-US" sz="950" dirty="0">
                <a:latin typeface="Comic Sans MS" panose="030F0702030302020204" pitchFamily="66" charset="0"/>
              </a:rPr>
              <a:t>to absorb extra neutrons to stop the chain reaction becoming exponential and getting out of control.</a:t>
            </a: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97184" y="3137116"/>
            <a:ext cx="2016297" cy="1439636"/>
          </a:xfrm>
          <a:prstGeom prst="rect">
            <a:avLst/>
          </a:prstGeom>
        </p:spPr>
      </p:pic>
      <p:sp>
        <p:nvSpPr>
          <p:cNvPr id="24" name="TextBox 23"/>
          <p:cNvSpPr txBox="1"/>
          <p:nvPr/>
        </p:nvSpPr>
        <p:spPr>
          <a:xfrm>
            <a:off x="5544351" y="112187"/>
            <a:ext cx="1368152" cy="338554"/>
          </a:xfrm>
          <a:prstGeom prst="rect">
            <a:avLst/>
          </a:prstGeom>
          <a:noFill/>
        </p:spPr>
        <p:txBody>
          <a:bodyPr wrap="square" rtlCol="0">
            <a:spAutoFit/>
          </a:bodyPr>
          <a:lstStyle/>
          <a:p>
            <a:r>
              <a:rPr lang="en-GB" sz="1600" b="1" dirty="0">
                <a:solidFill>
                  <a:schemeClr val="accent6">
                    <a:lumMod val="60000"/>
                    <a:lumOff val="40000"/>
                  </a:schemeClr>
                </a:solidFill>
              </a:rPr>
              <a:t>Triple Only</a:t>
            </a:r>
          </a:p>
        </p:txBody>
      </p:sp>
      <p:sp>
        <p:nvSpPr>
          <p:cNvPr id="8" name="Text Box 274"/>
          <p:cNvSpPr txBox="1">
            <a:spLocks noChangeArrowheads="1"/>
          </p:cNvSpPr>
          <p:nvPr/>
        </p:nvSpPr>
        <p:spPr bwMode="auto">
          <a:xfrm>
            <a:off x="5562847" y="2052767"/>
            <a:ext cx="4533605" cy="10464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b="1" dirty="0">
                <a:latin typeface="Comic Sans MS" panose="030F0702030302020204" pitchFamily="66" charset="0"/>
              </a:rPr>
              <a:t>Fission</a:t>
            </a:r>
            <a:r>
              <a:rPr lang="en-GB" altLang="en-US" sz="950" dirty="0">
                <a:latin typeface="Comic Sans MS" panose="030F0702030302020204" pitchFamily="66" charset="0"/>
              </a:rPr>
              <a:t> is the splitting of </a:t>
            </a:r>
            <a:r>
              <a:rPr lang="en-GB" altLang="en-US" sz="950" b="1" dirty="0">
                <a:latin typeface="Comic Sans MS" panose="030F0702030302020204" pitchFamily="66" charset="0"/>
              </a:rPr>
              <a:t>large nuclei</a:t>
            </a:r>
            <a:r>
              <a:rPr lang="en-GB" altLang="en-US" sz="950" dirty="0">
                <a:latin typeface="Comic Sans MS" panose="030F0702030302020204" pitchFamily="66" charset="0"/>
              </a:rPr>
              <a:t>.  They split into 2 (or more) smaller nuclei called </a:t>
            </a:r>
            <a:r>
              <a:rPr lang="en-GB" altLang="en-US" sz="950" b="1" dirty="0">
                <a:latin typeface="Comic Sans MS" panose="030F0702030302020204" pitchFamily="66" charset="0"/>
              </a:rPr>
              <a:t>daughter nuclei</a:t>
            </a:r>
            <a:r>
              <a:rPr lang="en-GB" altLang="en-US" sz="950" dirty="0">
                <a:latin typeface="Comic Sans MS" panose="030F0702030302020204" pitchFamily="66" charset="0"/>
              </a:rPr>
              <a:t>.  In the process energy is released as gamma rays.  Some </a:t>
            </a:r>
            <a:r>
              <a:rPr lang="en-GB" altLang="en-US" sz="950" b="1" dirty="0">
                <a:latin typeface="Comic Sans MS" panose="030F0702030302020204" pitchFamily="66" charset="0"/>
              </a:rPr>
              <a:t>extra neutrons </a:t>
            </a:r>
            <a:r>
              <a:rPr lang="en-GB" altLang="en-US" sz="950" dirty="0">
                <a:latin typeface="Comic Sans MS" panose="030F0702030302020204" pitchFamily="66" charset="0"/>
              </a:rPr>
              <a:t>are also usually released.</a:t>
            </a:r>
          </a:p>
          <a:p>
            <a:pPr eaLnBrk="1" hangingPunct="1">
              <a:spcBef>
                <a:spcPct val="50000"/>
              </a:spcBef>
            </a:pPr>
            <a:r>
              <a:rPr lang="en-GB" altLang="en-US" sz="950" dirty="0">
                <a:latin typeface="Comic Sans MS" panose="030F0702030302020204" pitchFamily="66" charset="0"/>
              </a:rPr>
              <a:t>The extra neutrons can be </a:t>
            </a:r>
            <a:r>
              <a:rPr lang="en-GB" altLang="en-US" sz="950" b="1" dirty="0">
                <a:latin typeface="Comic Sans MS" panose="030F0702030302020204" pitchFamily="66" charset="0"/>
              </a:rPr>
              <a:t>captured</a:t>
            </a:r>
            <a:r>
              <a:rPr lang="en-GB" altLang="en-US" sz="950" dirty="0">
                <a:latin typeface="Comic Sans MS" panose="030F0702030302020204" pitchFamily="66" charset="0"/>
              </a:rPr>
              <a:t> by another nucleus, which then becomes </a:t>
            </a:r>
            <a:r>
              <a:rPr lang="en-GB" altLang="en-US" sz="950" b="1" dirty="0">
                <a:latin typeface="Comic Sans MS" panose="030F0702030302020204" pitchFamily="66" charset="0"/>
              </a:rPr>
              <a:t>unstable</a:t>
            </a:r>
            <a:r>
              <a:rPr lang="en-GB" altLang="en-US" sz="950" dirty="0">
                <a:latin typeface="Comic Sans MS" panose="030F0702030302020204" pitchFamily="66" charset="0"/>
              </a:rPr>
              <a:t>, and fissions (splits).  This then releases more neutrons which can trigger another nucleus.  This sequence is called a </a:t>
            </a:r>
            <a:r>
              <a:rPr lang="en-GB" altLang="en-US" sz="950" b="1" dirty="0">
                <a:latin typeface="Comic Sans MS" panose="030F0702030302020204" pitchFamily="66" charset="0"/>
              </a:rPr>
              <a:t>chain reaction</a:t>
            </a:r>
            <a:r>
              <a:rPr lang="en-GB" altLang="en-US" sz="950" dirty="0">
                <a:latin typeface="Comic Sans MS" panose="030F0702030302020204" pitchFamily="66" charset="0"/>
              </a:rPr>
              <a:t>.</a:t>
            </a:r>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4169" y="4585559"/>
            <a:ext cx="2450241" cy="1003861"/>
          </a:xfrm>
          <a:prstGeom prst="rect">
            <a:avLst/>
          </a:prstGeom>
        </p:spPr>
      </p:pic>
      <p:sp>
        <p:nvSpPr>
          <p:cNvPr id="25" name="Text Box 274"/>
          <p:cNvSpPr txBox="1">
            <a:spLocks noChangeArrowheads="1"/>
          </p:cNvSpPr>
          <p:nvPr/>
        </p:nvSpPr>
        <p:spPr bwMode="auto">
          <a:xfrm>
            <a:off x="3032628" y="5589420"/>
            <a:ext cx="2392281" cy="155808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5218" tIns="47610" rIns="95218" bIns="47610">
            <a:spAutoFit/>
          </a:bodyPr>
          <a:lstStyle>
            <a:lvl1pPr defTabSz="952500" eaLnBrk="0" hangingPunct="0">
              <a:defRPr sz="1000">
                <a:solidFill>
                  <a:schemeClr val="tx1"/>
                </a:solidFill>
                <a:latin typeface="Arial" panose="020B0604020202020204" pitchFamily="34" charset="0"/>
                <a:cs typeface="Arial" panose="020B0604020202020204" pitchFamily="34" charset="0"/>
              </a:defRPr>
            </a:lvl1pPr>
            <a:lvl2pPr marL="742950" indent="-285750" defTabSz="952500" eaLnBrk="0" hangingPunct="0">
              <a:defRPr sz="1000">
                <a:solidFill>
                  <a:schemeClr val="tx1"/>
                </a:solidFill>
                <a:latin typeface="Arial" panose="020B0604020202020204" pitchFamily="34" charset="0"/>
                <a:cs typeface="Arial" panose="020B0604020202020204" pitchFamily="34" charset="0"/>
              </a:defRPr>
            </a:lvl2pPr>
            <a:lvl3pPr marL="1143000" indent="-228600" defTabSz="952500" eaLnBrk="0" hangingPunct="0">
              <a:defRPr sz="1000">
                <a:solidFill>
                  <a:schemeClr val="tx1"/>
                </a:solidFill>
                <a:latin typeface="Arial" panose="020B0604020202020204" pitchFamily="34" charset="0"/>
                <a:cs typeface="Arial" panose="020B0604020202020204" pitchFamily="34" charset="0"/>
              </a:defRPr>
            </a:lvl3pPr>
            <a:lvl4pPr marL="1600200" indent="-228600" defTabSz="952500" eaLnBrk="0" hangingPunct="0">
              <a:defRPr sz="1000">
                <a:solidFill>
                  <a:schemeClr val="tx1"/>
                </a:solidFill>
                <a:latin typeface="Arial" panose="020B0604020202020204" pitchFamily="34" charset="0"/>
                <a:cs typeface="Arial" panose="020B0604020202020204" pitchFamily="34" charset="0"/>
              </a:defRPr>
            </a:lvl4pPr>
            <a:lvl5pPr marL="2057400" indent="-228600" defTabSz="952500" eaLnBrk="0" hangingPunct="0">
              <a:defRPr sz="1000">
                <a:solidFill>
                  <a:schemeClr val="tx1"/>
                </a:solidFill>
                <a:latin typeface="Arial" panose="020B0604020202020204" pitchFamily="34" charset="0"/>
                <a:cs typeface="Arial" panose="020B0604020202020204" pitchFamily="34" charset="0"/>
              </a:defRPr>
            </a:lvl5pPr>
            <a:lvl6pPr marL="25146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25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GB" altLang="en-US" sz="950" dirty="0">
                <a:latin typeface="Comic Sans MS" panose="030F0702030302020204" pitchFamily="66" charset="0"/>
              </a:rPr>
              <a:t>Rutherford’s </a:t>
            </a:r>
            <a:r>
              <a:rPr lang="en-GB" altLang="en-US" sz="950" b="1" dirty="0">
                <a:latin typeface="Comic Sans MS" panose="030F0702030302020204" pitchFamily="66" charset="0"/>
              </a:rPr>
              <a:t>alpha scattering experiment </a:t>
            </a:r>
            <a:r>
              <a:rPr lang="en-GB" altLang="en-US" sz="950" dirty="0">
                <a:latin typeface="Comic Sans MS" panose="030F0702030302020204" pitchFamily="66" charset="0"/>
              </a:rPr>
              <a:t>was an experiment where alpha particles were fired at a very thin (1 atom thick) piece of gold leaf.  Most of the (positively charged) alpha particles went straight through, but </a:t>
            </a:r>
            <a:r>
              <a:rPr lang="en-GB" altLang="en-US" sz="950" b="1" dirty="0">
                <a:latin typeface="Comic Sans MS" panose="030F0702030302020204" pitchFamily="66" charset="0"/>
              </a:rPr>
              <a:t>some were deflected </a:t>
            </a:r>
            <a:r>
              <a:rPr lang="en-GB" altLang="en-US" sz="950" dirty="0">
                <a:latin typeface="Comic Sans MS" panose="030F0702030302020204" pitchFamily="66" charset="0"/>
              </a:rPr>
              <a:t>(bent) and a very small number bounced back.  This was evidence for a small, positive central part of the atom – the nucleus.</a:t>
            </a:r>
            <a:endParaRPr lang="en-GB" altLang="en-US" sz="950" b="1" dirty="0">
              <a:latin typeface="Comic Sans MS" panose="030F0702030302020204" pitchFamily="66" charset="0"/>
            </a:endParaRPr>
          </a:p>
        </p:txBody>
      </p:sp>
    </p:spTree>
    <p:extLst>
      <p:ext uri="{BB962C8B-B14F-4D97-AF65-F5344CB8AC3E}">
        <p14:creationId xmlns:p14="http://schemas.microsoft.com/office/powerpoint/2010/main" val="81565005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52500" rtl="0" eaLnBrk="1" fontAlgn="base" latinLnBrk="0" hangingPunct="1">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C454BB384403743940092F72ED5B2A9" ma:contentTypeVersion="16" ma:contentTypeDescription="Create a new document." ma:contentTypeScope="" ma:versionID="2013115519a47d3e9e7bc78677431257">
  <xsd:schema xmlns:xsd="http://www.w3.org/2001/XMLSchema" xmlns:xs="http://www.w3.org/2001/XMLSchema" xmlns:p="http://schemas.microsoft.com/office/2006/metadata/properties" xmlns:ns2="c1b52ac7-d377-4d0c-ba18-3bd84841ac02" xmlns:ns3="1ce2b004-633a-4215-9b6f-e0c5ea72e044" targetNamespace="http://schemas.microsoft.com/office/2006/metadata/properties" ma:root="true" ma:fieldsID="1482676c15c9113da0e3fb49d60d3404" ns2:_="" ns3:_="">
    <xsd:import namespace="c1b52ac7-d377-4d0c-ba18-3bd84841ac02"/>
    <xsd:import namespace="1ce2b004-633a-4215-9b6f-e0c5ea72e04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b52ac7-d377-4d0c-ba18-3bd84841ac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1f1963f-ccb5-4819-9e21-bf4988d6d0ea"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e2b004-633a-4215-9b6f-e0c5ea72e0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4ea1bc9a-7093-4cff-b5f4-fbe86cd39ce9}" ma:internalName="TaxCatchAll" ma:showField="CatchAllData" ma:web="1ce2b004-633a-4215-9b6f-e0c5ea72e0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1b52ac7-d377-4d0c-ba18-3bd84841ac02">
      <Terms xmlns="http://schemas.microsoft.com/office/infopath/2007/PartnerControls"/>
    </lcf76f155ced4ddcb4097134ff3c332f>
    <TaxCatchAll xmlns="1ce2b004-633a-4215-9b6f-e0c5ea72e044" xsi:nil="true"/>
    <SharedWithUsers xmlns="1ce2b004-633a-4215-9b6f-e0c5ea72e044">
      <UserInfo>
        <DisplayName/>
        <AccountId xsi:nil="true"/>
        <AccountType/>
      </UserInfo>
    </SharedWithUsers>
    <MediaLengthInSeconds xmlns="c1b52ac7-d377-4d0c-ba18-3bd84841ac02"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CC5D46-AF01-40BB-9057-5B45777EE0C1}"/>
</file>

<file path=customXml/itemProps2.xml><?xml version="1.0" encoding="utf-8"?>
<ds:datastoreItem xmlns:ds="http://schemas.openxmlformats.org/officeDocument/2006/customXml" ds:itemID="{8B2ED945-14D9-4371-B736-EDFBD3FAB3E5}">
  <ds:schemaRefs>
    <ds:schemaRef ds:uri="2a83226f-6992-4fa4-8efd-95975f959323"/>
    <ds:schemaRef ds:uri="http://schemas.openxmlformats.org/package/2006/metadata/core-properties"/>
    <ds:schemaRef ds:uri="http://schemas.microsoft.com/office/2006/documentManagement/types"/>
    <ds:schemaRef ds:uri="http://purl.org/dc/dcmitype/"/>
    <ds:schemaRef ds:uri="http://purl.org/dc/terms/"/>
    <ds:schemaRef ds:uri="http://www.w3.org/XML/1998/namespace"/>
    <ds:schemaRef ds:uri="http://schemas.microsoft.com/office/2006/metadata/properties"/>
    <ds:schemaRef ds:uri="http://schemas.microsoft.com/office/infopath/2007/PartnerControls"/>
    <ds:schemaRef ds:uri="3430872e-2b3a-467e-9dea-6be605f639b8"/>
    <ds:schemaRef ds:uri="http://purl.org/dc/elements/1.1/"/>
  </ds:schemaRefs>
</ds:datastoreItem>
</file>

<file path=customXml/itemProps3.xml><?xml version="1.0" encoding="utf-8"?>
<ds:datastoreItem xmlns:ds="http://schemas.openxmlformats.org/officeDocument/2006/customXml" ds:itemID="{73F419D1-8AB1-4298-B289-24757C4A77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3088</TotalTime>
  <Words>1149</Words>
  <Application>Microsoft Office PowerPoint</Application>
  <PresentationFormat>Custom</PresentationFormat>
  <Paragraphs>143</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Default Design</vt:lpstr>
      <vt:lpstr>PowerPoint Presentation</vt:lpstr>
      <vt:lpstr>PowerPoint Presentation</vt:lpstr>
    </vt:vector>
  </TitlesOfParts>
  <Company>Laptops for Teachers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jra</dc:creator>
  <cp:lastModifiedBy>Mrs A Hinch</cp:lastModifiedBy>
  <cp:revision>207</cp:revision>
  <cp:lastPrinted>2018-02-01T13:58:25Z</cp:lastPrinted>
  <dcterms:created xsi:type="dcterms:W3CDTF">2007-01-08T21:22:33Z</dcterms:created>
  <dcterms:modified xsi:type="dcterms:W3CDTF">2021-05-19T16:01:47Z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0x0101005C454BB384403743940092F72ED5B2A9</vt:lpwstr>
  </property>
  <property fmtid="{D5CDD505-2E9C-101B-9397-08002B2CF9AE}" pid="3" name="Order">
    <vt:r8>885700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y fmtid="{D5CDD505-2E9C-101B-9397-08002B2CF9AE}" pid="9" name="MediaServiceImageTags">
    <vt:lpwstr/>
  </property>
</Properties>
</file>