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62" r:id="rId6"/>
  </p:sldIdLst>
  <p:sldSz cx="10261600" cy="72009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72" autoAdjust="0"/>
    <p:restoredTop sz="94660"/>
  </p:normalViewPr>
  <p:slideViewPr>
    <p:cSldViewPr>
      <p:cViewPr varScale="1">
        <p:scale>
          <a:sx n="60" d="100"/>
          <a:sy n="60" d="100"/>
        </p:scale>
        <p:origin x="870" y="78"/>
      </p:cViewPr>
      <p:guideLst>
        <p:guide orient="horz" pos="2268"/>
        <p:guide pos="3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4538"/>
            <a:ext cx="53054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710"/>
            <a:ext cx="5438464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F799C-F58C-42DE-AA49-6FE8F7E5EF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139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938" y="2236788"/>
            <a:ext cx="8721725" cy="1543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875" y="4079875"/>
            <a:ext cx="7181850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28612-6CBF-46A3-A24B-098DBC377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35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C4314-C650-438A-AD78-D71F16B8F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16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613" y="288925"/>
            <a:ext cx="2308225" cy="6143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288925"/>
            <a:ext cx="6775450" cy="6143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07293-A5A4-44B6-AB68-2A1A917A5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334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12763" y="288925"/>
            <a:ext cx="9236075" cy="614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EF55E-C47F-4F4E-9828-7972A7B585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50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822D0-57CD-4E87-8AEA-D559F56A8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91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13" y="4627563"/>
            <a:ext cx="8721725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213" y="3052763"/>
            <a:ext cx="8721725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BA76-A3C2-40CF-A026-2193B7317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42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679575"/>
            <a:ext cx="4541837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000" y="1679575"/>
            <a:ext cx="454183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3DA39-EDDF-45B4-9E83-B8B0213E30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77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763" y="1611313"/>
            <a:ext cx="4533900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763" y="2284413"/>
            <a:ext cx="4533900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3350" y="1611313"/>
            <a:ext cx="4535488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3350" y="2284413"/>
            <a:ext cx="4535488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0B84F-B8B2-4A89-B7E3-CDCA79F9DC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4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E1F85-5513-4FD9-87A2-D6B67B606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84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CE5EF-7A30-4550-85EA-0FCB9AB75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01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287338"/>
            <a:ext cx="3376612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1613" y="287338"/>
            <a:ext cx="5737225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763" y="1506538"/>
            <a:ext cx="3376612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BD75-58D1-4548-B29B-8448CB664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49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363" y="5040313"/>
            <a:ext cx="6156325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1363" y="642938"/>
            <a:ext cx="6156325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363" y="5635625"/>
            <a:ext cx="6156325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105DF-CCAE-4524-96C0-FBB6DA933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58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763" y="288925"/>
            <a:ext cx="92360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18" tIns="47610" rIns="95218" bIns="476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679575"/>
            <a:ext cx="923607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18" tIns="47610" rIns="95218" bIns="47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2763" y="6557963"/>
            <a:ext cx="239395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18" tIns="47610" rIns="95218" bIns="47610" numCol="1" anchor="t" anchorCtr="0" compatLnSpc="1">
            <a:prstTxWarp prst="textNoShape">
              <a:avLst/>
            </a:prstTxWarp>
          </a:bodyPr>
          <a:lstStyle>
            <a:lvl1pPr defTabSz="952500">
              <a:defRPr sz="15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6788" y="6557963"/>
            <a:ext cx="32480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18" tIns="47610" rIns="95218" bIns="47610" numCol="1" anchor="t" anchorCtr="0" compatLnSpc="1">
            <a:prstTxWarp prst="textNoShape">
              <a:avLst/>
            </a:prstTxWarp>
          </a:bodyPr>
          <a:lstStyle>
            <a:lvl1pPr algn="ctr" defTabSz="952500">
              <a:defRPr sz="15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4888" y="6557963"/>
            <a:ext cx="239395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18" tIns="47610" rIns="95218" bIns="47610" numCol="1" anchor="t" anchorCtr="0" compatLnSpc="1">
            <a:prstTxWarp prst="textNoShape">
              <a:avLst/>
            </a:prstTxWarp>
          </a:bodyPr>
          <a:lstStyle>
            <a:lvl1pPr algn="r" defTabSz="952500">
              <a:defRPr sz="1500"/>
            </a:lvl1pPr>
          </a:lstStyle>
          <a:p>
            <a:fld id="{88C0E74F-B808-4BC9-8757-4A24B6121F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525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25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2pPr>
      <a:lvl3pPr algn="ctr" defTabSz="9525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3pPr>
      <a:lvl4pPr algn="ctr" defTabSz="9525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4pPr>
      <a:lvl5pPr algn="ctr" defTabSz="9525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5pPr>
      <a:lvl6pPr marL="457200" algn="ctr" defTabSz="95250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6pPr>
      <a:lvl7pPr marL="914400" algn="ctr" defTabSz="95250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95250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952500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7188" indent="-357188" algn="l" defTabSz="952500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3113" indent="-296863" algn="l" defTabSz="952500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cs typeface="+mn-cs"/>
        </a:defRPr>
      </a:lvl2pPr>
      <a:lvl3pPr marL="1190625" indent="-238125" algn="l" defTabSz="95250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cs typeface="+mn-cs"/>
        </a:defRPr>
      </a:lvl3pPr>
      <a:lvl4pPr marL="1666875" indent="-238125" algn="l" defTabSz="95250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143125" indent="-238125" algn="l" defTabSz="95250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600325" indent="-238125" algn="l" defTabSz="95250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3057525" indent="-238125" algn="l" defTabSz="95250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514725" indent="-238125" algn="l" defTabSz="95250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3971925" indent="-238125" algn="l" defTabSz="952500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93"/>
          <p:cNvSpPr txBox="1">
            <a:spLocks noChangeArrowheads="1"/>
          </p:cNvSpPr>
          <p:nvPr/>
        </p:nvSpPr>
        <p:spPr bwMode="auto">
          <a:xfrm>
            <a:off x="90240" y="71438"/>
            <a:ext cx="4751388" cy="3115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b="1" u="sng" dirty="0">
                <a:latin typeface="Comic Sans MS" pitchFamily="66" charset="0"/>
              </a:rPr>
              <a:t>Topic 5: Light &amp; The Electromagnetic Spectrum</a:t>
            </a:r>
          </a:p>
        </p:txBody>
      </p:sp>
      <p:sp>
        <p:nvSpPr>
          <p:cNvPr id="2055" name="Text Box 267"/>
          <p:cNvSpPr txBox="1">
            <a:spLocks noChangeArrowheads="1"/>
          </p:cNvSpPr>
          <p:nvPr/>
        </p:nvSpPr>
        <p:spPr bwMode="auto">
          <a:xfrm>
            <a:off x="2466504" y="4971864"/>
            <a:ext cx="2375124" cy="18658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Waves </a:t>
            </a:r>
            <a:r>
              <a:rPr lang="en-GB" altLang="en-US" b="1" u="sng" dirty="0">
                <a:latin typeface="Comic Sans MS" panose="030F0702030302020204" pitchFamily="66" charset="0"/>
              </a:rPr>
              <a:t>refract</a:t>
            </a:r>
            <a:r>
              <a:rPr lang="en-GB" altLang="en-US" dirty="0">
                <a:latin typeface="Comic Sans MS" panose="030F0702030302020204" pitchFamily="66" charset="0"/>
              </a:rPr>
              <a:t> when they cross into a new material at an angle.  This is because they change speed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At the </a:t>
            </a:r>
            <a:r>
              <a:rPr lang="en-GB" altLang="en-US" b="1" u="sng" dirty="0">
                <a:latin typeface="Comic Sans MS" panose="030F0702030302020204" pitchFamily="66" charset="0"/>
              </a:rPr>
              <a:t>critical angle </a:t>
            </a:r>
            <a:r>
              <a:rPr lang="en-GB" altLang="en-US" dirty="0">
                <a:latin typeface="Comic Sans MS" panose="030F0702030302020204" pitchFamily="66" charset="0"/>
              </a:rPr>
              <a:t>they travel along the surface instead of escaping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Beyond the critical angle they reflect – called </a:t>
            </a:r>
            <a:r>
              <a:rPr lang="en-GB" altLang="en-US" b="1" u="sng" dirty="0">
                <a:latin typeface="Comic Sans MS" panose="030F0702030302020204" pitchFamily="66" charset="0"/>
              </a:rPr>
              <a:t>total internal reflection</a:t>
            </a:r>
          </a:p>
          <a:p>
            <a:pPr eaLnBrk="1" hangingPunct="1">
              <a:spcBef>
                <a:spcPct val="50000"/>
              </a:spcBef>
            </a:pPr>
            <a:endParaRPr lang="en-GB" altLang="en-US" b="1" u="sng" dirty="0">
              <a:latin typeface="Comic Sans MS" panose="030F0702030302020204" pitchFamily="66" charset="0"/>
            </a:endParaRPr>
          </a:p>
        </p:txBody>
      </p:sp>
      <p:sp>
        <p:nvSpPr>
          <p:cNvPr id="2059" name="Rectangle 847"/>
          <p:cNvSpPr>
            <a:spLocks noChangeArrowheads="1"/>
          </p:cNvSpPr>
          <p:nvPr/>
        </p:nvSpPr>
        <p:spPr bwMode="auto">
          <a:xfrm>
            <a:off x="0" y="0"/>
            <a:ext cx="102616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146" t="6391" r="2860" b="6183"/>
          <a:stretch/>
        </p:blipFill>
        <p:spPr>
          <a:xfrm>
            <a:off x="104565" y="388431"/>
            <a:ext cx="4752529" cy="1656184"/>
          </a:xfrm>
          <a:prstGeom prst="rect">
            <a:avLst/>
          </a:prstGeom>
        </p:spPr>
      </p:pic>
      <p:pic>
        <p:nvPicPr>
          <p:cNvPr id="1028" name="Picture 4" descr="Image result for reflection refraction total internal refl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4" y="3026165"/>
            <a:ext cx="4826614" cy="178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slideplayer.com/slide/6905023/23/images/3/An+analogy+to+explain+refraction..jpg"/>
          <p:cNvPicPr>
            <a:picLocks noChangeAspect="1" noChangeArrowheads="1"/>
          </p:cNvPicPr>
          <p:nvPr/>
        </p:nvPicPr>
        <p:blipFill rotWithShape="1"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7" t="18587" r="36927" b="8963"/>
          <a:stretch/>
        </p:blipFill>
        <p:spPr bwMode="auto">
          <a:xfrm>
            <a:off x="129518" y="4971864"/>
            <a:ext cx="2282019" cy="215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274"/>
          <p:cNvSpPr txBox="1">
            <a:spLocks noChangeArrowheads="1"/>
          </p:cNvSpPr>
          <p:nvPr/>
        </p:nvSpPr>
        <p:spPr bwMode="auto">
          <a:xfrm>
            <a:off x="14076" y="2044104"/>
            <a:ext cx="5044715" cy="9425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All parts of the </a:t>
            </a:r>
            <a:r>
              <a:rPr lang="en-GB" altLang="en-US" dirty="0" err="1">
                <a:latin typeface="Comic Sans MS" panose="030F0702030302020204" pitchFamily="66" charset="0"/>
              </a:rPr>
              <a:t>e.m</a:t>
            </a:r>
            <a:r>
              <a:rPr lang="en-GB" altLang="en-US" dirty="0">
                <a:latin typeface="Comic Sans MS" panose="030F0702030302020204" pitchFamily="66" charset="0"/>
              </a:rPr>
              <a:t>. spectrum behave in very similar ways.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main differences between them are their </a:t>
            </a:r>
            <a:r>
              <a:rPr lang="en-GB" altLang="en-US" b="1" u="sng" dirty="0">
                <a:latin typeface="Comic Sans MS" panose="030F0702030302020204" pitchFamily="66" charset="0"/>
              </a:rPr>
              <a:t>wavelength</a:t>
            </a:r>
            <a:r>
              <a:rPr lang="en-GB" altLang="en-US" dirty="0">
                <a:latin typeface="Comic Sans MS" panose="030F0702030302020204" pitchFamily="66" charset="0"/>
              </a:rPr>
              <a:t>, </a:t>
            </a:r>
            <a:r>
              <a:rPr lang="en-GB" altLang="en-US" b="1" u="sng" dirty="0">
                <a:latin typeface="Comic Sans MS" panose="030F0702030302020204" pitchFamily="66" charset="0"/>
              </a:rPr>
              <a:t>frequency</a:t>
            </a:r>
            <a:r>
              <a:rPr lang="en-GB" altLang="en-US" dirty="0">
                <a:latin typeface="Comic Sans MS" panose="030F0702030302020204" pitchFamily="66" charset="0"/>
              </a:rPr>
              <a:t> and </a:t>
            </a:r>
            <a:r>
              <a:rPr lang="en-GB" altLang="en-US" b="1" u="sng" dirty="0">
                <a:latin typeface="Comic Sans MS" panose="030F0702030302020204" pitchFamily="66" charset="0"/>
              </a:rPr>
              <a:t>energy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They all travel at the same </a:t>
            </a:r>
            <a:r>
              <a:rPr lang="en-GB" altLang="en-US" b="1" u="sng" dirty="0">
                <a:latin typeface="Comic Sans MS" panose="030F0702030302020204" pitchFamily="66" charset="0"/>
              </a:rPr>
              <a:t>speed in a vacuum: 3x10</a:t>
            </a:r>
            <a:r>
              <a:rPr lang="en-GB" altLang="en-US" b="1" u="sng" baseline="30000" dirty="0">
                <a:latin typeface="Comic Sans MS" panose="030F0702030302020204" pitchFamily="66" charset="0"/>
              </a:rPr>
              <a:t>8</a:t>
            </a:r>
            <a:r>
              <a:rPr lang="en-GB" altLang="en-US" b="1" u="sng" dirty="0">
                <a:latin typeface="Comic Sans MS" panose="030F0702030302020204" pitchFamily="66" charset="0"/>
              </a:rPr>
              <a:t>m/s</a:t>
            </a:r>
            <a:r>
              <a:rPr lang="en-GB" altLang="en-US" dirty="0">
                <a:latin typeface="Comic Sans MS" panose="030F0702030302020204" pitchFamily="66" charset="0"/>
              </a:rPr>
              <a:t>.  Nothing can go faster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They can all reflect and refract</a:t>
            </a:r>
          </a:p>
        </p:txBody>
      </p:sp>
      <p:pic>
        <p:nvPicPr>
          <p:cNvPr id="1032" name="Picture 8" descr="http://micro.magnet.fsu.edu/primer/java/reflection/specular/specularjavafigure1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5" b="9212"/>
          <a:stretch/>
        </p:blipFill>
        <p:spPr bwMode="auto">
          <a:xfrm>
            <a:off x="7075016" y="25784"/>
            <a:ext cx="3096344" cy="111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274"/>
          <p:cNvSpPr txBox="1">
            <a:spLocks noChangeArrowheads="1"/>
          </p:cNvSpPr>
          <p:nvPr/>
        </p:nvSpPr>
        <p:spPr bwMode="auto">
          <a:xfrm>
            <a:off x="5076133" y="56608"/>
            <a:ext cx="1983417" cy="1250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Specular reflection </a:t>
            </a:r>
            <a:r>
              <a:rPr lang="en-GB" altLang="en-US" dirty="0">
                <a:latin typeface="Comic Sans MS" panose="030F0702030302020204" pitchFamily="66" charset="0"/>
              </a:rPr>
              <a:t>is what you see in a mirror – the image is not distorted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Diffuse reflection </a:t>
            </a:r>
            <a:r>
              <a:rPr lang="en-GB" altLang="en-US" dirty="0">
                <a:latin typeface="Comic Sans MS" panose="030F0702030302020204" pitchFamily="66" charset="0"/>
              </a:rPr>
              <a:t>is what happens from most materials – the light is reflected but the image is not preserved</a:t>
            </a:r>
          </a:p>
        </p:txBody>
      </p:sp>
      <p:sp>
        <p:nvSpPr>
          <p:cNvPr id="20" name="Text Box 274"/>
          <p:cNvSpPr txBox="1">
            <a:spLocks noChangeArrowheads="1"/>
          </p:cNvSpPr>
          <p:nvPr/>
        </p:nvSpPr>
        <p:spPr bwMode="auto">
          <a:xfrm>
            <a:off x="7649256" y="1193763"/>
            <a:ext cx="2522104" cy="2558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primary colours of light are red, blue and green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primary colours of paints and inks are Cyan, Magenta and Yellow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White light is produced by combining the whole spectrum.  Our eye sees white when we see red, green and blue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Filters and paints can absorb parts of the spectrum and change the colour of the light that is </a:t>
            </a:r>
            <a:r>
              <a:rPr lang="en-GB" altLang="en-US" b="1" dirty="0">
                <a:latin typeface="Comic Sans MS" panose="030F0702030302020204" pitchFamily="66" charset="0"/>
              </a:rPr>
              <a:t>transmitted</a:t>
            </a:r>
            <a:r>
              <a:rPr lang="en-GB" altLang="en-US" dirty="0">
                <a:latin typeface="Comic Sans MS" panose="030F0702030302020204" pitchFamily="66" charset="0"/>
              </a:rPr>
              <a:t> or </a:t>
            </a:r>
            <a:r>
              <a:rPr lang="en-GB" altLang="en-US" b="1" dirty="0">
                <a:latin typeface="Comic Sans MS" panose="030F0702030302020204" pitchFamily="66" charset="0"/>
              </a:rPr>
              <a:t>reflected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A blue filter or blue paint </a:t>
            </a:r>
            <a:r>
              <a:rPr lang="en-GB" altLang="en-US" b="1" dirty="0">
                <a:latin typeface="Comic Sans MS" panose="030F0702030302020204" pitchFamily="66" charset="0"/>
              </a:rPr>
              <a:t>absorb</a:t>
            </a:r>
            <a:r>
              <a:rPr lang="en-GB" altLang="en-US" dirty="0">
                <a:latin typeface="Comic Sans MS" panose="030F0702030302020204" pitchFamily="66" charset="0"/>
              </a:rPr>
              <a:t> all colours except blue.  Only blue reaches our eyes</a:t>
            </a:r>
          </a:p>
        </p:txBody>
      </p:sp>
      <p:pic>
        <p:nvPicPr>
          <p:cNvPr id="1034" name="Picture 10" descr="http://einsteinwashere.weebly.com/uploads/1/7/8/2/17821669/3769275_ori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1363527"/>
            <a:ext cx="2402927" cy="221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/>
          <a:srcRect b="8822"/>
          <a:stretch/>
        </p:blipFill>
        <p:spPr>
          <a:xfrm>
            <a:off x="7757574" y="3802724"/>
            <a:ext cx="2372118" cy="1021862"/>
          </a:xfrm>
          <a:prstGeom prst="rect">
            <a:avLst/>
          </a:prstGeom>
        </p:spPr>
      </p:pic>
      <p:sp>
        <p:nvSpPr>
          <p:cNvPr id="24" name="Text Box 274"/>
          <p:cNvSpPr txBox="1">
            <a:spLocks noChangeArrowheads="1"/>
          </p:cNvSpPr>
          <p:nvPr/>
        </p:nvSpPr>
        <p:spPr bwMode="auto">
          <a:xfrm>
            <a:off x="4918060" y="3636776"/>
            <a:ext cx="2715730" cy="2327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Lenses can be </a:t>
            </a:r>
            <a:r>
              <a:rPr lang="en-GB" altLang="en-US" b="1" dirty="0">
                <a:latin typeface="Comic Sans MS" panose="030F0702030302020204" pitchFamily="66" charset="0"/>
              </a:rPr>
              <a:t>converging</a:t>
            </a:r>
            <a:r>
              <a:rPr lang="en-GB" altLang="en-US" dirty="0">
                <a:latin typeface="Comic Sans MS" panose="030F0702030302020204" pitchFamily="66" charset="0"/>
              </a:rPr>
              <a:t> (the light is bent inwards to a central point) or </a:t>
            </a:r>
            <a:r>
              <a:rPr lang="en-GB" altLang="en-US" b="1" dirty="0">
                <a:latin typeface="Comic Sans MS" panose="030F0702030302020204" pitchFamily="66" charset="0"/>
              </a:rPr>
              <a:t>diverging</a:t>
            </a:r>
            <a:r>
              <a:rPr lang="en-GB" altLang="en-US" dirty="0">
                <a:latin typeface="Comic Sans MS" panose="030F0702030302020204" pitchFamily="66" charset="0"/>
              </a:rPr>
              <a:t> (the light is bent outwards)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</a:t>
            </a:r>
            <a:r>
              <a:rPr lang="en-GB" altLang="en-US" b="1" dirty="0">
                <a:latin typeface="Comic Sans MS" panose="030F0702030302020204" pitchFamily="66" charset="0"/>
              </a:rPr>
              <a:t>more curved </a:t>
            </a:r>
            <a:r>
              <a:rPr lang="en-GB" altLang="en-US" dirty="0">
                <a:latin typeface="Comic Sans MS" panose="030F0702030302020204" pitchFamily="66" charset="0"/>
              </a:rPr>
              <a:t>the surface of the lens the more </a:t>
            </a:r>
            <a:r>
              <a:rPr lang="en-GB" altLang="en-US" b="1" dirty="0">
                <a:latin typeface="Comic Sans MS" panose="030F0702030302020204" pitchFamily="66" charset="0"/>
              </a:rPr>
              <a:t>powerful </a:t>
            </a:r>
            <a:r>
              <a:rPr lang="en-GB" altLang="en-US" dirty="0">
                <a:latin typeface="Comic Sans MS" panose="030F0702030302020204" pitchFamily="66" charset="0"/>
              </a:rPr>
              <a:t>it is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image produced can be </a:t>
            </a:r>
            <a:r>
              <a:rPr lang="en-GB" altLang="en-US" b="1" dirty="0">
                <a:latin typeface="Comic Sans MS" panose="030F0702030302020204" pitchFamily="66" charset="0"/>
              </a:rPr>
              <a:t>real</a:t>
            </a:r>
            <a:r>
              <a:rPr lang="en-GB" altLang="en-US" dirty="0">
                <a:latin typeface="Comic Sans MS" panose="030F0702030302020204" pitchFamily="66" charset="0"/>
              </a:rPr>
              <a:t> or </a:t>
            </a:r>
            <a:r>
              <a:rPr lang="en-GB" altLang="en-US" b="1" dirty="0">
                <a:latin typeface="Comic Sans MS" panose="030F0702030302020204" pitchFamily="66" charset="0"/>
              </a:rPr>
              <a:t>virtual</a:t>
            </a:r>
            <a:r>
              <a:rPr lang="en-GB" altLang="en-US" dirty="0">
                <a:latin typeface="Comic Sans MS" panose="030F0702030302020204" pitchFamily="66" charset="0"/>
              </a:rPr>
              <a:t>.  Real images appear in front of the lens and can be shown on a screen.  Virtual images appear behind the lens and cannot be shown on a screen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image can also be </a:t>
            </a:r>
            <a:r>
              <a:rPr lang="en-GB" altLang="en-US" b="1" dirty="0">
                <a:latin typeface="Comic Sans MS" panose="030F0702030302020204" pitchFamily="66" charset="0"/>
              </a:rPr>
              <a:t>magnified</a:t>
            </a:r>
            <a:r>
              <a:rPr lang="en-GB" altLang="en-US" dirty="0">
                <a:latin typeface="Comic Sans MS" panose="030F0702030302020204" pitchFamily="66" charset="0"/>
              </a:rPr>
              <a:t> (larger) or </a:t>
            </a:r>
            <a:r>
              <a:rPr lang="en-GB" altLang="en-US" b="1" dirty="0">
                <a:latin typeface="Comic Sans MS" panose="030F0702030302020204" pitchFamily="66" charset="0"/>
              </a:rPr>
              <a:t>diminished</a:t>
            </a:r>
            <a:r>
              <a:rPr lang="en-GB" altLang="en-US" dirty="0">
                <a:latin typeface="Comic Sans MS" panose="030F0702030302020204" pitchFamily="66" charset="0"/>
              </a:rPr>
              <a:t> (smaller) and it can be the correct way up or </a:t>
            </a:r>
            <a:r>
              <a:rPr lang="en-GB" altLang="en-US" b="1" dirty="0">
                <a:latin typeface="Comic Sans MS" panose="030F0702030302020204" pitchFamily="66" charset="0"/>
              </a:rPr>
              <a:t>inverted</a:t>
            </a:r>
            <a:r>
              <a:rPr lang="en-GB" altLang="en-US" dirty="0">
                <a:latin typeface="Comic Sans MS" panose="030F0702030302020204" pitchFamily="66" charset="0"/>
              </a:rPr>
              <a:t> (upside down)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684" y="4875185"/>
            <a:ext cx="2164795" cy="116729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800" y="6022056"/>
            <a:ext cx="2250858" cy="1125429"/>
          </a:xfrm>
          <a:prstGeom prst="rect">
            <a:avLst/>
          </a:prstGeom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66" t="34960" r="6146" b="43987"/>
          <a:stretch/>
        </p:blipFill>
        <p:spPr bwMode="auto">
          <a:xfrm>
            <a:off x="7795096" y="6120934"/>
            <a:ext cx="2456476" cy="104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848" y="6810613"/>
            <a:ext cx="383118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principal</a:t>
            </a:r>
          </a:p>
          <a:p>
            <a:pPr algn="ctr"/>
            <a:r>
              <a:rPr lang="en-GB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axis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23288" y="5472658"/>
            <a:ext cx="383118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principal</a:t>
            </a:r>
          </a:p>
          <a:p>
            <a:pPr algn="ctr"/>
            <a:r>
              <a:rPr lang="en-GB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axis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06977" y="5988722"/>
            <a:ext cx="92172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dirty="0"/>
              <a:t>Converging lens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63884" y="6093075"/>
            <a:ext cx="110639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dirty="0"/>
              <a:t>Converging lens</a:t>
            </a:r>
          </a:p>
          <a:p>
            <a:endParaRPr lang="en-GB" sz="400" dirty="0"/>
          </a:p>
        </p:txBody>
      </p:sp>
      <p:sp>
        <p:nvSpPr>
          <p:cNvPr id="23" name="Rectangle 22"/>
          <p:cNvSpPr/>
          <p:nvPr/>
        </p:nvSpPr>
        <p:spPr>
          <a:xfrm>
            <a:off x="7963674" y="4824586"/>
            <a:ext cx="994183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dirty="0"/>
              <a:t>Diverging lens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ciencewaveproperties.weebly.com/uploads/1/8/7/6/18769400/7795752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404"/>
            <a:ext cx="3330600" cy="235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90240" y="71438"/>
            <a:ext cx="6192688" cy="3115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b="1" u="sng" dirty="0">
                <a:latin typeface="Comic Sans MS" pitchFamily="66" charset="0"/>
              </a:rPr>
              <a:t>Topic 5: Light &amp; The Electromagnetic Spectrum (part 2)</a:t>
            </a:r>
          </a:p>
        </p:txBody>
      </p:sp>
      <p:sp>
        <p:nvSpPr>
          <p:cNvPr id="5" name="Text Box 274"/>
          <p:cNvSpPr txBox="1">
            <a:spLocks noChangeArrowheads="1"/>
          </p:cNvSpPr>
          <p:nvPr/>
        </p:nvSpPr>
        <p:spPr bwMode="auto">
          <a:xfrm>
            <a:off x="50623" y="2751501"/>
            <a:ext cx="3279977" cy="4808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All parts of the </a:t>
            </a:r>
            <a:r>
              <a:rPr lang="en-GB" altLang="en-US" dirty="0" err="1">
                <a:latin typeface="Comic Sans MS" panose="030F0702030302020204" pitchFamily="66" charset="0"/>
              </a:rPr>
              <a:t>e.m</a:t>
            </a:r>
            <a:r>
              <a:rPr lang="en-GB" altLang="en-US" dirty="0">
                <a:latin typeface="Comic Sans MS" panose="030F0702030302020204" pitchFamily="66" charset="0"/>
              </a:rPr>
              <a:t>. spectrum are </a:t>
            </a:r>
            <a:r>
              <a:rPr lang="en-GB" altLang="en-US" b="1" u="sng" dirty="0">
                <a:latin typeface="Comic Sans MS" panose="030F0702030302020204" pitchFamily="66" charset="0"/>
              </a:rPr>
              <a:t>transverse</a:t>
            </a:r>
            <a:r>
              <a:rPr lang="en-GB" altLang="en-US" dirty="0">
                <a:latin typeface="Comic Sans MS" panose="030F0702030302020204" pitchFamily="66" charset="0"/>
              </a:rPr>
              <a:t> waves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Sound is a </a:t>
            </a:r>
            <a:r>
              <a:rPr lang="en-GB" altLang="en-US" b="1" u="sng" dirty="0">
                <a:latin typeface="Comic Sans MS" panose="030F0702030302020204" pitchFamily="66" charset="0"/>
              </a:rPr>
              <a:t>longitudinal</a:t>
            </a:r>
            <a:r>
              <a:rPr lang="en-GB" altLang="en-US" dirty="0">
                <a:latin typeface="Comic Sans MS" panose="030F0702030302020204" pitchFamily="66" charset="0"/>
              </a:rPr>
              <a:t> wave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91692"/>
              </p:ext>
            </p:extLst>
          </p:nvPr>
        </p:nvGraphicFramePr>
        <p:xfrm>
          <a:off x="54786" y="5184626"/>
          <a:ext cx="5436053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263">
                  <a:extLst>
                    <a:ext uri="{9D8B030D-6E8A-4147-A177-3AD203B41FA5}">
                      <a16:colId xmlns:a16="http://schemas.microsoft.com/office/drawing/2014/main" val="2481667680"/>
                    </a:ext>
                  </a:extLst>
                </a:gridCol>
                <a:gridCol w="2907607">
                  <a:extLst>
                    <a:ext uri="{9D8B030D-6E8A-4147-A177-3AD203B41FA5}">
                      <a16:colId xmlns:a16="http://schemas.microsoft.com/office/drawing/2014/main" val="1837768157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577666580"/>
                    </a:ext>
                  </a:extLst>
                </a:gridCol>
              </a:tblGrid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Danger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16341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radio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Normally 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237074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microwave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Communication,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Cooking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Heating can cause burns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059113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infrared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Heat lamps,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Night vision, Remote controls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Skin burns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33820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Seeing, lasers,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Eye damage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897266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ultraviolet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Security – e.g. with bank notes.  Sterilising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Skin cancer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598871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X-Rays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Imaging bones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Cancer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702243"/>
                  </a:ext>
                </a:extLst>
              </a:tr>
              <a:tr h="193297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Gamma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Tracers,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treating cancer, Sterilising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Cancer and cell death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58683"/>
                  </a:ext>
                </a:extLst>
              </a:tr>
            </a:tbl>
          </a:graphicData>
        </a:graphic>
      </p:graphicFrame>
      <p:pic>
        <p:nvPicPr>
          <p:cNvPr id="2052" name="Picture 4" descr="http://images.tutorvista.com/cms/images/38/dispersion-of-white-ligh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8" y="3389772"/>
            <a:ext cx="3240360" cy="158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74"/>
          <p:cNvSpPr txBox="1">
            <a:spLocks noChangeArrowheads="1"/>
          </p:cNvSpPr>
          <p:nvPr/>
        </p:nvSpPr>
        <p:spPr bwMode="auto">
          <a:xfrm>
            <a:off x="5562848" y="5584291"/>
            <a:ext cx="2442145" cy="11845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spectrum can be split by </a:t>
            </a:r>
            <a:r>
              <a:rPr lang="en-GB" altLang="en-US" b="1" u="sng" dirty="0">
                <a:latin typeface="Comic Sans MS" panose="030F0702030302020204" pitchFamily="66" charset="0"/>
              </a:rPr>
              <a:t>refraction</a:t>
            </a:r>
            <a:r>
              <a:rPr lang="en-GB" altLang="en-US" dirty="0">
                <a:latin typeface="Comic Sans MS" panose="030F0702030302020204" pitchFamily="66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Red light is refracted </a:t>
            </a:r>
            <a:r>
              <a:rPr lang="en-GB" altLang="en-US" b="1" dirty="0">
                <a:latin typeface="Comic Sans MS" panose="030F0702030302020204" pitchFamily="66" charset="0"/>
              </a:rPr>
              <a:t>less</a:t>
            </a:r>
            <a:r>
              <a:rPr lang="en-GB" altLang="en-US" dirty="0">
                <a:latin typeface="Comic Sans MS" panose="030F0702030302020204" pitchFamily="66" charset="0"/>
              </a:rPr>
              <a:t> than violet light.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Radio waves are refracted less than gamma rays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252" y="29520"/>
            <a:ext cx="3363723" cy="1868735"/>
          </a:xfrm>
          <a:prstGeom prst="rect">
            <a:avLst/>
          </a:prstGeom>
        </p:spPr>
      </p:pic>
      <p:sp>
        <p:nvSpPr>
          <p:cNvPr id="10" name="Text Box 274"/>
          <p:cNvSpPr txBox="1">
            <a:spLocks noChangeArrowheads="1"/>
          </p:cNvSpPr>
          <p:nvPr/>
        </p:nvSpPr>
        <p:spPr bwMode="auto">
          <a:xfrm>
            <a:off x="3407948" y="424486"/>
            <a:ext cx="3307027" cy="18658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All objects </a:t>
            </a:r>
            <a:r>
              <a:rPr lang="en-GB" altLang="en-US" b="1" u="sng" dirty="0">
                <a:latin typeface="Comic Sans MS" panose="030F0702030302020204" pitchFamily="66" charset="0"/>
              </a:rPr>
              <a:t>emit radiation</a:t>
            </a:r>
            <a:r>
              <a:rPr lang="en-GB" altLang="en-US" dirty="0">
                <a:latin typeface="Comic Sans MS" panose="030F0702030302020204" pitchFamily="66" charset="0"/>
              </a:rPr>
              <a:t> all the time.  Most of this is around the infrared range.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Objects emit radiation faster when hot than when cool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Black objects </a:t>
            </a:r>
            <a:r>
              <a:rPr lang="en-GB" altLang="en-US" b="1" u="sng" dirty="0">
                <a:latin typeface="Comic Sans MS" panose="030F0702030302020204" pitchFamily="66" charset="0"/>
              </a:rPr>
              <a:t>emit</a:t>
            </a:r>
            <a:r>
              <a:rPr lang="en-GB" altLang="en-US" dirty="0">
                <a:latin typeface="Comic Sans MS" panose="030F0702030302020204" pitchFamily="66" charset="0"/>
              </a:rPr>
              <a:t> radiation faster than white or silver objects.  Black objects also </a:t>
            </a:r>
            <a:r>
              <a:rPr lang="en-GB" altLang="en-US" b="1" u="sng" dirty="0">
                <a:latin typeface="Comic Sans MS" panose="030F0702030302020204" pitchFamily="66" charset="0"/>
              </a:rPr>
              <a:t>absorb</a:t>
            </a:r>
            <a:r>
              <a:rPr lang="en-GB" altLang="en-US" dirty="0">
                <a:latin typeface="Comic Sans MS" panose="030F0702030302020204" pitchFamily="66" charset="0"/>
              </a:rPr>
              <a:t> radiation faster than white or silver objects.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White and silver objects </a:t>
            </a:r>
            <a:r>
              <a:rPr lang="en-GB" altLang="en-US" b="1" u="sng" dirty="0">
                <a:latin typeface="Comic Sans MS" panose="030F0702030302020204" pitchFamily="66" charset="0"/>
              </a:rPr>
              <a:t>reflect</a:t>
            </a:r>
            <a:r>
              <a:rPr lang="en-GB" altLang="en-US" dirty="0">
                <a:latin typeface="Comic Sans MS" panose="030F0702030302020204" pitchFamily="66" charset="0"/>
              </a:rPr>
              <a:t> more radiation.  Houses in hot countries are painted white to reflect the radiation from the sun</a:t>
            </a:r>
          </a:p>
        </p:txBody>
      </p:sp>
      <p:pic>
        <p:nvPicPr>
          <p:cNvPr id="2054" name="Picture 6" descr="http://image.boomsbeat.com/data/images/full/759/1-jp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91" y="5584292"/>
            <a:ext cx="2084185" cy="156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2582" y="2969434"/>
            <a:ext cx="3439018" cy="2570019"/>
          </a:xfrm>
          <a:prstGeom prst="rect">
            <a:avLst/>
          </a:prstGeom>
        </p:spPr>
      </p:pic>
      <p:sp>
        <p:nvSpPr>
          <p:cNvPr id="14" name="Text Box 274"/>
          <p:cNvSpPr txBox="1">
            <a:spLocks noChangeArrowheads="1"/>
          </p:cNvSpPr>
          <p:nvPr/>
        </p:nvSpPr>
        <p:spPr bwMode="auto">
          <a:xfrm>
            <a:off x="6822582" y="1963881"/>
            <a:ext cx="3309188" cy="960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Objects can absorb one frequency of radiation and then re-emit it at a different frequency.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The greenhouse effect is caused by radiation from the sun being absorbed by the Earth, and reemitted as a frequency that cannot escape the atmosphere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4426" y="2337698"/>
            <a:ext cx="3330550" cy="1964785"/>
          </a:xfrm>
          <a:prstGeom prst="rect">
            <a:avLst/>
          </a:prstGeom>
        </p:spPr>
      </p:pic>
      <p:sp>
        <p:nvSpPr>
          <p:cNvPr id="17" name="Text Box 274"/>
          <p:cNvSpPr txBox="1">
            <a:spLocks noChangeArrowheads="1"/>
          </p:cNvSpPr>
          <p:nvPr/>
        </p:nvSpPr>
        <p:spPr bwMode="auto">
          <a:xfrm>
            <a:off x="3363640" y="4330353"/>
            <a:ext cx="3425920" cy="788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218" tIns="47610" rIns="95218" bIns="47610">
            <a:spAutoFit/>
          </a:bodyPr>
          <a:lstStyle>
            <a:lvl1pPr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2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Atoms can absorb and emit electromagnetic radiation.  The frequency they absorb is related to the shells of the electrons.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This can produce absorption spectra (astronomy topic)</a:t>
            </a:r>
          </a:p>
        </p:txBody>
      </p:sp>
    </p:spTree>
    <p:extLst>
      <p:ext uri="{BB962C8B-B14F-4D97-AF65-F5344CB8AC3E}">
        <p14:creationId xmlns:p14="http://schemas.microsoft.com/office/powerpoint/2010/main" val="41370395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2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2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6" ma:contentTypeDescription="Create a new document." ma:contentTypeScope="" ma:versionID="2013115519a47d3e9e7bc78677431257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1482676c15c9113da0e3fb49d60d3404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  <SharedWithUsers xmlns="1ce2b004-633a-4215-9b6f-e0c5ea72e044">
      <UserInfo>
        <DisplayName/>
        <AccountId xsi:nil="true"/>
        <AccountType/>
      </UserInfo>
    </SharedWithUsers>
    <MediaLengthInSeconds xmlns="c1b52ac7-d377-4d0c-ba18-3bd84841ac02" xsi:nil="true"/>
  </documentManagement>
</p:properties>
</file>

<file path=customXml/itemProps1.xml><?xml version="1.0" encoding="utf-8"?>
<ds:datastoreItem xmlns:ds="http://schemas.openxmlformats.org/officeDocument/2006/customXml" ds:itemID="{CBFB5115-117D-43FA-A2DA-13A8169DE4B3}"/>
</file>

<file path=customXml/itemProps2.xml><?xml version="1.0" encoding="utf-8"?>
<ds:datastoreItem xmlns:ds="http://schemas.openxmlformats.org/officeDocument/2006/customXml" ds:itemID="{E620D94D-204B-4064-94DD-50D1C7642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EEB796-1612-444A-A207-E69A6ABC4404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3430872e-2b3a-467e-9dea-6be605f639b8"/>
    <ds:schemaRef ds:uri="http://purl.org/dc/elements/1.1/"/>
    <ds:schemaRef ds:uri="http://schemas.microsoft.com/office/infopath/2007/PartnerControls"/>
    <ds:schemaRef ds:uri="2a83226f-6992-4fa4-8efd-95975f95932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594</Words>
  <Application>Microsoft Office PowerPoint</Application>
  <PresentationFormat>Custom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Default Design</vt:lpstr>
      <vt:lpstr>PowerPoint Presentation</vt:lpstr>
      <vt:lpstr>PowerPoint Presentation</vt:lpstr>
    </vt:vector>
  </TitlesOfParts>
  <Company>Laptops for Teachers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jra</dc:creator>
  <cp:lastModifiedBy>Mrs A Hinch</cp:lastModifiedBy>
  <cp:revision>199</cp:revision>
  <cp:lastPrinted>2018-02-01T13:58:25Z</cp:lastPrinted>
  <dcterms:created xsi:type="dcterms:W3CDTF">2007-01-08T21:22:33Z</dcterms:created>
  <dcterms:modified xsi:type="dcterms:W3CDTF">2021-05-11T11:01:19Z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  <property fmtid="{D5CDD505-2E9C-101B-9397-08002B2CF9AE}" pid="3" name="Order">
    <vt:r8>885500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