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60" r:id="rId5"/>
  </p:sldIdLst>
  <p:sldSz cx="9720263" cy="17640300"/>
  <p:notesSz cx="6797675" cy="9926638"/>
  <p:defaultTextStyle>
    <a:defPPr>
      <a:defRPr lang="en-US"/>
    </a:defPPr>
    <a:lvl1pPr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4513" indent="-87313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2200" indent="-177800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39888" indent="-2682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5988" indent="-357188" algn="l" defTabSz="1092200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0493A-FBFA-60F5-97CD-D23FCA3770E4}" v="1" dt="2021-09-13T07:20:26.664"/>
    <p1510:client id="{0B049A17-2053-2F2E-2648-CFAFC3D6E264}" v="27" dt="2021-02-10T13:45:54.443"/>
    <p1510:client id="{E18CDE11-6A3A-D36F-05E1-F3E59098E456}" v="2" dt="2021-06-08T10:13:17.249"/>
    <p1510:client id="{29ED03E9-AAAE-818C-0936-A3EC89DE4926}" v="949" dt="2022-01-26T17:39:07.036"/>
    <p1510:client id="{32630B41-DF5D-C722-41D9-9A53E38187F6}" v="95" dt="2022-02-08T13:02:27.710"/>
    <p1510:client id="{7DD4C3CC-AB4B-5640-775E-F22223EE28BF}" v="290" dt="2022-01-27T10:21:28.945"/>
    <p1510:client id="{F9812F67-DCA8-4EDC-353F-D1241D4E09B2}" v="944" dt="2022-01-26T14:11:04.857"/>
    <p1510:client id="{3A8DFF6D-E757-7162-CF88-A109DD02D093}" v="568" dt="2022-01-13T10:27:19.215"/>
    <p1510:client id="{7BF92490-6B18-949E-F931-B3B429548C73}" v="61" dt="2022-01-17T09:46:56.890"/>
    <p1510:client id="{3A9873C8-8103-6AAF-32DA-A1A0C9C70394}" v="238" dt="2022-01-27T10:35:53.056"/>
    <p1510:client id="{59E7B550-918F-E91F-6A73-1CC81957A0F7}" v="31" dt="2022-01-13T10:47:53.983"/>
    <p1510:client id="{9994D1AC-1D92-6D01-366A-50157501B490}" v="36" dt="2022-02-16T13:25:44.837"/>
    <p1510:client id="{B42C7EF6-3FB0-FCB4-E6C3-DE0D4E06A5DA}" v="58" dt="2022-01-26T11:01:38.301"/>
    <p1510:client id="{C1865BAB-8128-EFC2-D519-E6DC2E42FDC7}" v="123" dt="2022-01-14T14:15:32.440"/>
    <p1510:client id="{EF4C0E40-8DAE-3787-C66F-977C504FA54D}" v="12" dt="2022-01-14T15:20:36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5246" autoAdjust="0"/>
  </p:normalViewPr>
  <p:slideViewPr>
    <p:cSldViewPr snapToGrid="0">
      <p:cViewPr>
        <p:scale>
          <a:sx n="100" d="100"/>
          <a:sy n="100" d="100"/>
        </p:scale>
        <p:origin x="546" y="72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718AA1-F918-1E41-81D9-1EE7471B9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9879B-D5F6-6E45-BF48-15D9B65862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4C7914-0EB7-3840-B0CA-16284FE8FB45}" type="datetimeFigureOut">
              <a:rPr lang="en-US"/>
              <a:pPr>
                <a:defRPr/>
              </a:pPr>
              <a:t>7/20/2022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AA921B4-FBD5-9842-80F5-CFE7D58FA3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4C9E3C-856D-5548-A711-CB8C857FEE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540F75-09D7-5B44-B12B-F608BFB82C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7099A-6A2B-E349-822E-FB5A319AF3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/>
            </a:lvl1pPr>
          </a:lstStyle>
          <a:p>
            <a:pPr>
              <a:defRPr/>
            </a:pPr>
            <a:fld id="{F5573027-4EEE-4445-A9D2-2370B4098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585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63550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28688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93825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58963" algn="l" defTabSz="928688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326408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1689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6970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252" algn="l" defTabSz="930562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8"/>
            <a:ext cx="8262224" cy="61414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577EB-0E35-4F43-9C5C-2C718532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AE42-D538-0443-ADE6-36EE114429C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166B4-6002-8C41-9F97-75E6556D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A9DE3-6A7B-7B46-88E9-A20D98B54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96A38-0C12-DF4D-BCF8-D52092E97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313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6B5C0-029F-AE4C-867F-63AA24FB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62DC-E8F4-1542-92A2-7E44609E355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F621E-D7B0-BD4E-A1AF-C547D94F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12141-AFAC-BF44-8D93-F9F1BF09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9614C-5191-F94D-8FD7-57C0AB493B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13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5" y="939183"/>
            <a:ext cx="2095932" cy="149493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70" y="939183"/>
            <a:ext cx="6166292" cy="14949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0941-509D-6A48-ACC6-278AB8D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5C162-07EA-044F-A337-8D3C499433AE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75D-CE75-0342-B2D5-1821D5124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15D08-CBBF-6148-82F9-F39C6BD54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D79B2-3F2A-274D-BA9B-3AB2E8262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970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6A814-0FBC-2E45-91F8-A2537CC4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0FAA-52F3-5345-B1B3-30A96F40400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4A3A4-867D-9349-AB30-DC31023F4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0567-5BF0-5E42-8E2F-BC5E16A5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2176C-91C8-FA4F-9CE0-D6F7D94E9A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765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1"/>
            <a:ext cx="8383727" cy="7337873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4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4BA42-921E-D747-9D63-A71D5C40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0D2F9-978F-C74E-B173-2E8266B3086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425BF-51C1-BC48-8538-BD7E3E8D4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4FC14-1C19-0146-AB8D-66A84386F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0AE-F1C0-8E47-AF57-D45847740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8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4"/>
            <a:ext cx="4131112" cy="111926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AAF17A-3317-274D-AD42-489D795B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FFDB-6D4A-3646-BFB2-52A9AED60076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09C509-9DE0-B94E-890C-910138909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9A629F-8A91-EA49-8282-A5F5761B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C2E4-74FC-4343-85C4-9374D2EC0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152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6"/>
            <a:ext cx="8383727" cy="34096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6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6" y="6443609"/>
            <a:ext cx="4112126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09"/>
            <a:ext cx="4132378" cy="9477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A2C36C-57AF-5347-8656-C033516A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839F-EF79-F04A-BF32-79540940D1FD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914AA9-F6BB-F044-A734-96B0131F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9E6CC7-E548-DC4E-98EF-66322404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B42C-EA37-8846-83AE-32E772D5A7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7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403989-919C-DB44-A16B-AA2B2C8CF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5135-5AF7-2442-9515-859083BBCA28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4A20CF5-2749-C244-B4C7-A81040B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E078BD-F128-4B4A-B165-9A129281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06EA-2A8E-F049-BA0A-C1C3B79D8D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723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04AA4D-985E-3A4F-AE05-4F9D08D8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2D9A-D794-E440-8275-386D63818305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1F408B-6F78-E54C-82E6-1B24C0CD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0A1B59-A984-9D44-9673-15FD8568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294A-4E74-DF49-B089-D330BFF502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724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9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AB84F66-61FB-D74E-9551-E56C0355A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6E85-9FB5-9740-9951-5C4FC9479C2A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0252DA-AE2F-E84C-9D87-4EF0008C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49AB73-8AD5-5746-A7D0-2F123DA1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AC7A-3E39-314A-A439-53F08FF6E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212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9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5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A3F24E1-9C4C-1A4D-81ED-3619CC487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C1BA-D02C-BB4B-9135-3BCC49CA07C7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01CD762-E63D-DB4C-8C27-56E2DF3E4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99D72F-A6AB-604F-BD6C-9498A4EF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B2DA1-B2AD-6046-8D64-9D4C60016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88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1E6C1D0-B94A-FD48-A8E0-088CEFF498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F7DD38B-762A-4D44-AB77-D298F54B9C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2FC2-6ED7-CE42-B3B6-1CA62230B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635954-6A0C-5640-A273-777C97D6F299}" type="datetimeFigureOut">
              <a:rPr lang="en-GB"/>
              <a:pPr>
                <a:defRPr/>
              </a:pPr>
              <a:t>20/07/2022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3870B-3AF4-9144-A232-CE01F5AC8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161F9-0997-8B44-A63B-DAA1653DAE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1093788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2C0D24-0FE4-3E4F-A502-31315E36F9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352ED83-E342-4228-9C16-4CE0215415FA}"/>
              </a:ext>
            </a:extLst>
          </p:cNvPr>
          <p:cNvSpPr/>
          <p:nvPr/>
        </p:nvSpPr>
        <p:spPr>
          <a:xfrm>
            <a:off x="107377" y="154304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C5DCDA4-D48F-40B4-90F5-2633223D0E15}"/>
              </a:ext>
            </a:extLst>
          </p:cNvPr>
          <p:cNvSpPr/>
          <p:nvPr/>
        </p:nvSpPr>
        <p:spPr>
          <a:xfrm>
            <a:off x="203016" y="22478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C98C064E-5C4E-40D5-889B-D99974F7B374}"/>
              </a:ext>
            </a:extLst>
          </p:cNvPr>
          <p:cNvSpPr/>
          <p:nvPr/>
        </p:nvSpPr>
        <p:spPr>
          <a:xfrm>
            <a:off x="206730" y="2881485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7F9A8DC-ED6F-45BD-B870-48D4C33A2B7B}"/>
              </a:ext>
            </a:extLst>
          </p:cNvPr>
          <p:cNvSpPr/>
          <p:nvPr/>
        </p:nvSpPr>
        <p:spPr>
          <a:xfrm>
            <a:off x="174429" y="546734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729E972-FED8-40EB-B440-06755A0AD814}"/>
              </a:ext>
            </a:extLst>
          </p:cNvPr>
          <p:cNvSpPr/>
          <p:nvPr/>
        </p:nvSpPr>
        <p:spPr>
          <a:xfrm>
            <a:off x="98217" y="874394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4731885-7292-4481-8CC7-19B57C6DCEF6}"/>
              </a:ext>
            </a:extLst>
          </p:cNvPr>
          <p:cNvSpPr/>
          <p:nvPr/>
        </p:nvSpPr>
        <p:spPr>
          <a:xfrm>
            <a:off x="6555837" y="1039177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4D129F42-868E-45AE-930F-7F4D9D12527D}"/>
              </a:ext>
            </a:extLst>
          </p:cNvPr>
          <p:cNvSpPr/>
          <p:nvPr/>
        </p:nvSpPr>
        <p:spPr>
          <a:xfrm>
            <a:off x="98199" y="1201102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CD447E9-A4D1-4501-8767-1DE58690FBFB}"/>
              </a:ext>
            </a:extLst>
          </p:cNvPr>
          <p:cNvSpPr/>
          <p:nvPr/>
        </p:nvSpPr>
        <p:spPr>
          <a:xfrm>
            <a:off x="6555492" y="13601699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07ECB8B7-7F29-415E-BD01-B5DADCB95348}"/>
              </a:ext>
            </a:extLst>
          </p:cNvPr>
          <p:cNvSpPr/>
          <p:nvPr/>
        </p:nvSpPr>
        <p:spPr>
          <a:xfrm>
            <a:off x="206651" y="1311871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FAD63C59-2B0C-4705-83F4-8A478C5FD3AE}"/>
              </a:ext>
            </a:extLst>
          </p:cNvPr>
          <p:cNvSpPr/>
          <p:nvPr/>
        </p:nvSpPr>
        <p:spPr>
          <a:xfrm>
            <a:off x="168693" y="4524103"/>
            <a:ext cx="7413634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17F4C09A-D1A7-4AB3-A4C4-EAE74CFFC83E}"/>
              </a:ext>
            </a:extLst>
          </p:cNvPr>
          <p:cNvSpPr/>
          <p:nvPr/>
        </p:nvSpPr>
        <p:spPr>
          <a:xfrm>
            <a:off x="196868" y="609993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AA4D6AD-7F81-40FB-8B8E-C0C60113B795}"/>
              </a:ext>
            </a:extLst>
          </p:cNvPr>
          <p:cNvSpPr/>
          <p:nvPr/>
        </p:nvSpPr>
        <p:spPr>
          <a:xfrm>
            <a:off x="107060" y="934405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28405C8-4A03-4C45-A863-516AE500665C}"/>
              </a:ext>
            </a:extLst>
          </p:cNvPr>
          <p:cNvSpPr/>
          <p:nvPr/>
        </p:nvSpPr>
        <p:spPr>
          <a:xfrm>
            <a:off x="94171" y="7699833"/>
            <a:ext cx="7451753" cy="1190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5387DCF0-C069-4527-833F-AEB6D8D758C5}"/>
              </a:ext>
            </a:extLst>
          </p:cNvPr>
          <p:cNvSpPr/>
          <p:nvPr/>
        </p:nvSpPr>
        <p:spPr>
          <a:xfrm>
            <a:off x="55248" y="11050172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4959509-9B49-4DB6-AD13-FF3521D153EE}"/>
              </a:ext>
            </a:extLst>
          </p:cNvPr>
          <p:cNvSpPr/>
          <p:nvPr/>
        </p:nvSpPr>
        <p:spPr>
          <a:xfrm>
            <a:off x="111164" y="12639700"/>
            <a:ext cx="7375516" cy="12003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2A4C87F-6958-4BC2-914A-B530A0BCD381}"/>
              </a:ext>
            </a:extLst>
          </p:cNvPr>
          <p:cNvSpPr/>
          <p:nvPr/>
        </p:nvSpPr>
        <p:spPr>
          <a:xfrm>
            <a:off x="103883" y="14306580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7927D9-E87B-4A4C-964D-ED056CDC156C}"/>
              </a:ext>
            </a:extLst>
          </p:cNvPr>
          <p:cNvSpPr/>
          <p:nvPr/>
        </p:nvSpPr>
        <p:spPr>
          <a:xfrm>
            <a:off x="103871" y="16011611"/>
            <a:ext cx="7375516" cy="12765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D16C009-82DF-42B5-86F6-9DA7B829F18B}"/>
              </a:ext>
            </a:extLst>
          </p:cNvPr>
          <p:cNvSpPr txBox="1"/>
          <p:nvPr/>
        </p:nvSpPr>
        <p:spPr>
          <a:xfrm>
            <a:off x="98217" y="14344558"/>
            <a:ext cx="24954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Who are the leaders in religion?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Investigating leaders in religion past and present.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The life of Mohammed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The life, death and resurrection of  Jesus</a:t>
            </a:r>
            <a:endParaRPr lang="en-US" sz="1200" dirty="0">
              <a:latin typeface="Calibri"/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84CC70-E854-E045-ADA6-41BBF23DE442}"/>
              </a:ext>
            </a:extLst>
          </p:cNvPr>
          <p:cNvSpPr/>
          <p:nvPr/>
        </p:nvSpPr>
        <p:spPr>
          <a:xfrm>
            <a:off x="7405695" y="14900275"/>
            <a:ext cx="1620837" cy="162083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6" name="TextBox 53">
            <a:extLst>
              <a:ext uri="{FF2B5EF4-FFF2-40B4-BE49-F238E27FC236}">
                <a16:creationId xmlns:a16="http://schemas.microsoft.com/office/drawing/2014/main" id="{B3D2BB43-4B56-9044-A365-5A329D44B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31" y="152288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7</a:t>
            </a:r>
          </a:p>
        </p:txBody>
      </p:sp>
      <p:sp>
        <p:nvSpPr>
          <p:cNvPr id="15367" name="TextBox 52">
            <a:extLst>
              <a:ext uri="{FF2B5EF4-FFF2-40B4-BE49-F238E27FC236}">
                <a16:creationId xmlns:a16="http://schemas.microsoft.com/office/drawing/2014/main" id="{DD10BAF9-7DA3-D048-AB2D-609C7E0E4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9056" y="15117763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1C20FC3-2D77-6348-A4F5-181A98B987E8}"/>
              </a:ext>
            </a:extLst>
          </p:cNvPr>
          <p:cNvSpPr/>
          <p:nvPr/>
        </p:nvSpPr>
        <p:spPr>
          <a:xfrm>
            <a:off x="7358073" y="11430000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69" name="TextBox 53">
            <a:extLst>
              <a:ext uri="{FF2B5EF4-FFF2-40B4-BE49-F238E27FC236}">
                <a16:creationId xmlns:a16="http://schemas.microsoft.com/office/drawing/2014/main" id="{7F48B8B3-6CB3-9B42-8116-606C616F5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1178718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8</a:t>
            </a:r>
          </a:p>
        </p:txBody>
      </p:sp>
      <p:sp>
        <p:nvSpPr>
          <p:cNvPr id="15370" name="TextBox 52">
            <a:extLst>
              <a:ext uri="{FF2B5EF4-FFF2-40B4-BE49-F238E27FC236}">
                <a16:creationId xmlns:a16="http://schemas.microsoft.com/office/drawing/2014/main" id="{F48E3E76-49DC-B244-8F65-0C10E589D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11" y="11752263"/>
            <a:ext cx="1196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0D6217-DE29-D64A-BCAD-4233189A3B47}"/>
              </a:ext>
            </a:extLst>
          </p:cNvPr>
          <p:cNvSpPr/>
          <p:nvPr/>
        </p:nvSpPr>
        <p:spPr>
          <a:xfrm>
            <a:off x="7298667" y="5043386"/>
            <a:ext cx="1620837" cy="1619250"/>
          </a:xfrm>
          <a:prstGeom prst="ellipse">
            <a:avLst/>
          </a:prstGeom>
          <a:solidFill>
            <a:schemeClr val="bg1"/>
          </a:solidFill>
          <a:ln w="7620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5" name="TextBox 53">
            <a:extLst>
              <a:ext uri="{FF2B5EF4-FFF2-40B4-BE49-F238E27FC236}">
                <a16:creationId xmlns:a16="http://schemas.microsoft.com/office/drawing/2014/main" id="{3307B62A-A774-704C-92CC-890F1660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555" y="5333838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 dirty="0">
                <a:latin typeface="Dax-Regular" pitchFamily="2" charset="0"/>
              </a:rPr>
              <a:t>10</a:t>
            </a:r>
          </a:p>
        </p:txBody>
      </p:sp>
      <p:sp>
        <p:nvSpPr>
          <p:cNvPr id="15376" name="TextBox 52">
            <a:extLst>
              <a:ext uri="{FF2B5EF4-FFF2-40B4-BE49-F238E27FC236}">
                <a16:creationId xmlns:a16="http://schemas.microsoft.com/office/drawing/2014/main" id="{3EFCC49E-1DD2-E746-92DD-1BF0893F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9293" y="527975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latin typeface="Dax-Regular" pitchFamily="2" charset="0"/>
              </a:rPr>
              <a:t>YEAR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4DE54E3-0260-8F4C-ACB3-6CAF92975BA5}"/>
              </a:ext>
            </a:extLst>
          </p:cNvPr>
          <p:cNvSpPr/>
          <p:nvPr/>
        </p:nvSpPr>
        <p:spPr>
          <a:xfrm>
            <a:off x="7358073" y="1652588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8" name="TextBox 53">
            <a:extLst>
              <a:ext uri="{FF2B5EF4-FFF2-40B4-BE49-F238E27FC236}">
                <a16:creationId xmlns:a16="http://schemas.microsoft.com/office/drawing/2014/main" id="{D8340758-8876-4544-993C-DB0EB59BF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2535" y="2028825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11</a:t>
            </a:r>
          </a:p>
        </p:txBody>
      </p:sp>
      <p:sp>
        <p:nvSpPr>
          <p:cNvPr id="15379" name="TextBox 52">
            <a:extLst>
              <a:ext uri="{FF2B5EF4-FFF2-40B4-BE49-F238E27FC236}">
                <a16:creationId xmlns:a16="http://schemas.microsoft.com/office/drawing/2014/main" id="{05DE3AD2-BA2F-0D4B-BFA3-3C544A949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5" y="1908175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7813B-6F6D-4742-908F-A1B29711BA29}"/>
              </a:ext>
            </a:extLst>
          </p:cNvPr>
          <p:cNvSpPr txBox="1"/>
          <p:nvPr/>
        </p:nvSpPr>
        <p:spPr>
          <a:xfrm>
            <a:off x="5737456" y="15709353"/>
            <a:ext cx="1043435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2380D1D-0E7D-4610-94B7-D0419C58649B}"/>
              </a:ext>
            </a:extLst>
          </p:cNvPr>
          <p:cNvSpPr txBox="1"/>
          <p:nvPr/>
        </p:nvSpPr>
        <p:spPr>
          <a:xfrm>
            <a:off x="3348603" y="15713940"/>
            <a:ext cx="1043433" cy="246221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3D9CAF-9A1B-442D-B554-5303DE55E9CE}"/>
              </a:ext>
            </a:extLst>
          </p:cNvPr>
          <p:cNvSpPr txBox="1"/>
          <p:nvPr/>
        </p:nvSpPr>
        <p:spPr>
          <a:xfrm>
            <a:off x="900499" y="13998537"/>
            <a:ext cx="962822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59FA230-8F91-40D3-B216-2223F4AD16F1}"/>
              </a:ext>
            </a:extLst>
          </p:cNvPr>
          <p:cNvSpPr txBox="1"/>
          <p:nvPr/>
        </p:nvSpPr>
        <p:spPr>
          <a:xfrm>
            <a:off x="3254411" y="14004538"/>
            <a:ext cx="108902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E78D834-8ADC-4085-832E-B91DC5092DDE}"/>
              </a:ext>
            </a:extLst>
          </p:cNvPr>
          <p:cNvSpPr txBox="1"/>
          <p:nvPr/>
        </p:nvSpPr>
        <p:spPr>
          <a:xfrm>
            <a:off x="5762173" y="12346402"/>
            <a:ext cx="1043435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9D99D30-75D6-4852-BBC1-D9D7ABD001C1}"/>
              </a:ext>
            </a:extLst>
          </p:cNvPr>
          <p:cNvSpPr txBox="1"/>
          <p:nvPr/>
        </p:nvSpPr>
        <p:spPr>
          <a:xfrm>
            <a:off x="3257248" y="12339225"/>
            <a:ext cx="1043433" cy="246221"/>
          </a:xfrm>
          <a:prstGeom prst="rect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72B455D-18CF-484D-A8BA-724E02857654}"/>
              </a:ext>
            </a:extLst>
          </p:cNvPr>
          <p:cNvSpPr txBox="1"/>
          <p:nvPr/>
        </p:nvSpPr>
        <p:spPr>
          <a:xfrm>
            <a:off x="902488" y="10728201"/>
            <a:ext cx="962822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04B69D-8C3F-4614-AD2F-446F08E736AE}"/>
              </a:ext>
            </a:extLst>
          </p:cNvPr>
          <p:cNvSpPr txBox="1"/>
          <p:nvPr/>
        </p:nvSpPr>
        <p:spPr>
          <a:xfrm>
            <a:off x="3208378" y="10729500"/>
            <a:ext cx="108902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04B37A5-B61D-4C54-9819-9EE170DFE467}"/>
              </a:ext>
            </a:extLst>
          </p:cNvPr>
          <p:cNvSpPr txBox="1"/>
          <p:nvPr/>
        </p:nvSpPr>
        <p:spPr>
          <a:xfrm>
            <a:off x="5761376" y="9038728"/>
            <a:ext cx="1043435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F77993D-07CF-4164-A6BC-F58A7B2A7711}"/>
              </a:ext>
            </a:extLst>
          </p:cNvPr>
          <p:cNvSpPr txBox="1"/>
          <p:nvPr/>
        </p:nvSpPr>
        <p:spPr>
          <a:xfrm>
            <a:off x="3243820" y="9038728"/>
            <a:ext cx="1043433" cy="246221"/>
          </a:xfrm>
          <a:prstGeom prst="rect">
            <a:avLst/>
          </a:prstGeom>
          <a:solidFill>
            <a:srgbClr val="FF66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24F2873-4FDC-4C63-B89C-34488DA6F542}"/>
              </a:ext>
            </a:extLst>
          </p:cNvPr>
          <p:cNvSpPr txBox="1"/>
          <p:nvPr/>
        </p:nvSpPr>
        <p:spPr>
          <a:xfrm>
            <a:off x="3180588" y="7400474"/>
            <a:ext cx="108902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E72567A-A6DD-46F7-B351-1E0AA7FFF930}"/>
              </a:ext>
            </a:extLst>
          </p:cNvPr>
          <p:cNvSpPr txBox="1"/>
          <p:nvPr/>
        </p:nvSpPr>
        <p:spPr>
          <a:xfrm>
            <a:off x="890974" y="7403942"/>
            <a:ext cx="962822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4BECCB6-47F8-4920-8A8E-15F68D2D6177}"/>
              </a:ext>
            </a:extLst>
          </p:cNvPr>
          <p:cNvSpPr txBox="1"/>
          <p:nvPr/>
        </p:nvSpPr>
        <p:spPr>
          <a:xfrm>
            <a:off x="5748240" y="5801499"/>
            <a:ext cx="1043435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975C2F3-5A54-45A8-BA77-AF8B8A9A995A}"/>
              </a:ext>
            </a:extLst>
          </p:cNvPr>
          <p:cNvSpPr txBox="1"/>
          <p:nvPr/>
        </p:nvSpPr>
        <p:spPr>
          <a:xfrm>
            <a:off x="3177148" y="5804638"/>
            <a:ext cx="1043433" cy="246221"/>
          </a:xfrm>
          <a:prstGeom prst="rect">
            <a:avLst/>
          </a:prstGeom>
          <a:solidFill>
            <a:srgbClr val="0070C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C9F4F-ECFC-48F4-A4B5-2036EC73E8C3}"/>
              </a:ext>
            </a:extLst>
          </p:cNvPr>
          <p:cNvSpPr txBox="1"/>
          <p:nvPr/>
        </p:nvSpPr>
        <p:spPr>
          <a:xfrm>
            <a:off x="890935" y="4232516"/>
            <a:ext cx="962822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25C6DED-2990-4EF1-8E66-EE264F4E0545}"/>
              </a:ext>
            </a:extLst>
          </p:cNvPr>
          <p:cNvSpPr txBox="1"/>
          <p:nvPr/>
        </p:nvSpPr>
        <p:spPr>
          <a:xfrm>
            <a:off x="3142489" y="4240168"/>
            <a:ext cx="108902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BB9079D-521D-4BEB-BE54-93AC907942DC}"/>
              </a:ext>
            </a:extLst>
          </p:cNvPr>
          <p:cNvSpPr txBox="1"/>
          <p:nvPr/>
        </p:nvSpPr>
        <p:spPr>
          <a:xfrm>
            <a:off x="5746260" y="2577377"/>
            <a:ext cx="1043435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1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3490DF5-135B-47D1-955D-7997FC29241B}"/>
              </a:ext>
            </a:extLst>
          </p:cNvPr>
          <p:cNvSpPr txBox="1"/>
          <p:nvPr/>
        </p:nvSpPr>
        <p:spPr>
          <a:xfrm>
            <a:off x="3177112" y="2585827"/>
            <a:ext cx="1043433" cy="246221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Autumn Term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BA18F9-DE5D-4655-9C21-B699F09095C6}"/>
              </a:ext>
            </a:extLst>
          </p:cNvPr>
          <p:cNvSpPr txBox="1"/>
          <p:nvPr/>
        </p:nvSpPr>
        <p:spPr>
          <a:xfrm>
            <a:off x="888770" y="995754"/>
            <a:ext cx="962822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ED63BBA-E876-4063-B50C-010031F3F025}"/>
              </a:ext>
            </a:extLst>
          </p:cNvPr>
          <p:cNvSpPr txBox="1"/>
          <p:nvPr/>
        </p:nvSpPr>
        <p:spPr>
          <a:xfrm>
            <a:off x="3138075" y="993131"/>
            <a:ext cx="1089023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FD9BFC-CF8E-4F2A-99C8-24AF6CE13016}"/>
              </a:ext>
            </a:extLst>
          </p:cNvPr>
          <p:cNvSpPr txBox="1"/>
          <p:nvPr/>
        </p:nvSpPr>
        <p:spPr>
          <a:xfrm>
            <a:off x="340605" y="132101"/>
            <a:ext cx="68816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Calibri"/>
                <a:cs typeface="Calibri"/>
              </a:rPr>
              <a:t>ETHICS OPTION Curriculum- Learning Journey 2022-2023 </a:t>
            </a:r>
            <a:endParaRPr lang="en-GB" b="1" u="sng" dirty="0">
              <a:cs typeface="Calibri" panose="020F0502020204030204" pitchFamily="34" charset="0"/>
            </a:endParaRPr>
          </a:p>
        </p:txBody>
      </p:sp>
      <p:sp>
        <p:nvSpPr>
          <p:cNvPr id="112" name="Flowchart: Process 111">
            <a:extLst>
              <a:ext uri="{FF2B5EF4-FFF2-40B4-BE49-F238E27FC236}">
                <a16:creationId xmlns:a16="http://schemas.microsoft.com/office/drawing/2014/main" id="{E6CDE359-69CA-432F-AEF0-56A328AAC093}"/>
              </a:ext>
            </a:extLst>
          </p:cNvPr>
          <p:cNvSpPr/>
          <p:nvPr/>
        </p:nvSpPr>
        <p:spPr>
          <a:xfrm>
            <a:off x="7368621" y="3340682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9D8904E3-4DD2-4D61-8796-F53C06864A84}"/>
              </a:ext>
            </a:extLst>
          </p:cNvPr>
          <p:cNvSpPr txBox="1"/>
          <p:nvPr/>
        </p:nvSpPr>
        <p:spPr>
          <a:xfrm>
            <a:off x="5210427" y="14426708"/>
            <a:ext cx="2238128" cy="83099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are religious laws?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good and evil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Laws in religion and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Keeping the law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0376B2B-4DFC-4A62-9922-53C40025A401}"/>
              </a:ext>
            </a:extLst>
          </p:cNvPr>
          <p:cNvSpPr txBox="1"/>
          <p:nvPr/>
        </p:nvSpPr>
        <p:spPr>
          <a:xfrm>
            <a:off x="202986" y="12683755"/>
            <a:ext cx="2238128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Is there life after death?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what is death.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Investigating religious and non-religious beliefs about the afterlife.</a:t>
            </a:r>
          </a:p>
          <a:p>
            <a:pPr algn="ctr"/>
            <a:endParaRPr lang="en-US" dirty="0"/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FA05D1E-5BB2-4F91-90DA-4D084BC0F5B6}"/>
              </a:ext>
            </a:extLst>
          </p:cNvPr>
          <p:cNvSpPr txBox="1"/>
          <p:nvPr/>
        </p:nvSpPr>
        <p:spPr>
          <a:xfrm>
            <a:off x="160963" y="11188136"/>
            <a:ext cx="2355051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is peace and conflict?</a:t>
            </a:r>
            <a:endParaRPr lang="en-US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Beliefs about peace and violence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Reasons for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Past and present conflict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0436087-4714-467A-8773-BB63EAF4B0B1}"/>
              </a:ext>
            </a:extLst>
          </p:cNvPr>
          <p:cNvSpPr txBox="1"/>
          <p:nvPr/>
        </p:nvSpPr>
        <p:spPr>
          <a:xfrm>
            <a:off x="2714334" y="7833555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Is it right to prolong life?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Quality of life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Different types of euthanasia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Assisted suicide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Hospices</a:t>
            </a:r>
          </a:p>
          <a:p>
            <a:pPr algn="ctr"/>
            <a:endParaRPr lang="en-GB" sz="1200" b="1" dirty="0">
              <a:latin typeface="Calibri"/>
              <a:cs typeface="Calibri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53DCC71-0CE0-4397-BB9B-A35D10EC283D}"/>
              </a:ext>
            </a:extLst>
          </p:cNvPr>
          <p:cNvSpPr txBox="1"/>
          <p:nvPr/>
        </p:nvSpPr>
        <p:spPr>
          <a:xfrm>
            <a:off x="2663514" y="16087828"/>
            <a:ext cx="23130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are religious festivals?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How  festivals are celebrated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Why they are important to believers</a:t>
            </a:r>
            <a:endParaRPr lang="en-US" sz="11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200" dirty="0">
                <a:latin typeface="Calibri"/>
                <a:cs typeface="Calibri"/>
              </a:rPr>
              <a:t>Judaism, Christianity and Sikhism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4EFE513E-BC9C-441C-9BA1-B6A746B470D8}"/>
              </a:ext>
            </a:extLst>
          </p:cNvPr>
          <p:cNvSpPr txBox="1"/>
          <p:nvPr/>
        </p:nvSpPr>
        <p:spPr>
          <a:xfrm>
            <a:off x="2663801" y="9454152"/>
            <a:ext cx="240013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Is it ever right to take life?</a:t>
            </a:r>
            <a:endParaRPr lang="en-US" sz="1200" b="1" u="sng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Terrorism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Holy war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Calibri"/>
                <a:cs typeface="Calibri"/>
              </a:rPr>
              <a:t> Jihad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86F5829-0C7F-4AC6-AAC4-9AA9113A47E7}"/>
              </a:ext>
            </a:extLst>
          </p:cNvPr>
          <p:cNvSpPr txBox="1"/>
          <p:nvPr/>
        </p:nvSpPr>
        <p:spPr>
          <a:xfrm>
            <a:off x="5227073" y="9412232"/>
            <a:ext cx="22381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How precious is human life?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Understanding what is sacred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Comparison of arguments for and against abortion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Alternatives to abortion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11BDF97-A353-4B73-A398-23791CA1B456}"/>
              </a:ext>
            </a:extLst>
          </p:cNvPr>
          <p:cNvSpPr txBox="1"/>
          <p:nvPr/>
        </p:nvSpPr>
        <p:spPr>
          <a:xfrm>
            <a:off x="5191388" y="6094724"/>
            <a:ext cx="223812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Paper 2: Relationships: marriage and divorce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Human sexuality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Marriage in religion and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Attitudes towards divorce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Calibri"/>
              <a:cs typeface="Calibri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7EAF3FE-ECE5-4BDD-BF4F-53D582832961}"/>
              </a:ext>
            </a:extLst>
          </p:cNvPr>
          <p:cNvSpPr txBox="1"/>
          <p:nvPr/>
        </p:nvSpPr>
        <p:spPr>
          <a:xfrm>
            <a:off x="5191388" y="4550242"/>
            <a:ext cx="2238128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Paper 1: Islam practices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B1AD7E6F-E255-4042-A3A7-4AA855EA2F65}"/>
              </a:ext>
            </a:extLst>
          </p:cNvPr>
          <p:cNvSpPr txBox="1"/>
          <p:nvPr/>
        </p:nvSpPr>
        <p:spPr>
          <a:xfrm>
            <a:off x="269832" y="4558494"/>
            <a:ext cx="2215791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100" b="1" u="sng" dirty="0">
                <a:latin typeface="Calibri"/>
                <a:cs typeface="Calibri"/>
              </a:rPr>
              <a:t>Paper 2 Relationships: Families and gender equality</a:t>
            </a:r>
            <a:endParaRPr lang="en-GB" sz="10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cs typeface="Calibri"/>
              </a:rPr>
              <a:t>The nature and purpose of families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latin typeface="Calibri"/>
                <a:cs typeface="Calibri"/>
              </a:rPr>
              <a:t>Gender roles</a:t>
            </a:r>
            <a:r>
              <a:rPr lang="en-US" sz="1050" dirty="0"/>
              <a:t> in society and religion</a:t>
            </a:r>
            <a:endParaRPr lang="en-US" sz="105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Calibri"/>
                <a:cs typeface="Calibri"/>
              </a:rPr>
              <a:t>Gender equality</a:t>
            </a:r>
            <a:endParaRPr lang="en-GB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DB0C846-9E73-48C5-9204-B462A161580D}"/>
              </a:ext>
            </a:extLst>
          </p:cNvPr>
          <p:cNvSpPr txBox="1"/>
          <p:nvPr/>
        </p:nvSpPr>
        <p:spPr>
          <a:xfrm>
            <a:off x="5129131" y="2887470"/>
            <a:ext cx="229530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>
                <a:cs typeface="Calibri" panose="020F0502020204030204" pitchFamily="34" charset="0"/>
              </a:rPr>
              <a:t>Paper 2: Life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 Origins of the universe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Use and abuse of the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Animal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Calibri" panose="020F0502020204030204" pitchFamily="34" charset="0"/>
              </a:rPr>
              <a:t>Abortion and euthanasia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4ECADBF-C154-4DC9-99BD-45B7D49F6A79}"/>
              </a:ext>
            </a:extLst>
          </p:cNvPr>
          <p:cNvSpPr txBox="1"/>
          <p:nvPr/>
        </p:nvSpPr>
        <p:spPr>
          <a:xfrm>
            <a:off x="241576" y="1416858"/>
            <a:ext cx="223812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Paper 2: Crime and Punishment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Revision of good and evil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Suffering and forgiveness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Types of punishment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Prison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Walk and talk mock exam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218CC7B1-5695-48C0-9B0F-1A79DAA4F22D}"/>
              </a:ext>
            </a:extLst>
          </p:cNvPr>
          <p:cNvSpPr txBox="1"/>
          <p:nvPr/>
        </p:nvSpPr>
        <p:spPr>
          <a:xfrm>
            <a:off x="2565137" y="1314448"/>
            <a:ext cx="2963832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Revision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u="sng" dirty="0">
                <a:cs typeface="Calibri"/>
              </a:rPr>
              <a:t>Paper 1</a:t>
            </a:r>
            <a:r>
              <a:rPr lang="en-GB" sz="1200" dirty="0">
                <a:cs typeface="Calibri"/>
              </a:rPr>
              <a:t>: Christianity and Islam – beliefs, teachings and practices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cs typeface="Calibri"/>
              </a:rPr>
              <a:t>Paper 2: </a:t>
            </a:r>
            <a:r>
              <a:rPr lang="en-GB" sz="1200" dirty="0">
                <a:cs typeface="Calibri"/>
              </a:rPr>
              <a:t>Relationships, life issues, conflict and crime and punishment</a:t>
            </a:r>
          </a:p>
          <a:p>
            <a:pPr algn="ctr"/>
            <a:endParaRPr lang="en-GB" sz="1200" b="1" u="sng" dirty="0">
              <a:cs typeface="Calibri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01628F56-58B3-4EE8-BC80-42EC930B30CD}"/>
              </a:ext>
            </a:extLst>
          </p:cNvPr>
          <p:cNvSpPr txBox="1"/>
          <p:nvPr/>
        </p:nvSpPr>
        <p:spPr>
          <a:xfrm>
            <a:off x="5227073" y="16035428"/>
            <a:ext cx="215027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What do religions believe?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Religious and non- religious belief systems in contemporary Britain.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Beliefs about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Places of worship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401F25A-FC8D-488C-9317-F19336486C9C}"/>
              </a:ext>
            </a:extLst>
          </p:cNvPr>
          <p:cNvSpPr txBox="1"/>
          <p:nvPr/>
        </p:nvSpPr>
        <p:spPr>
          <a:xfrm>
            <a:off x="259875" y="16011524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Did God make the universe?</a:t>
            </a:r>
            <a:endParaRPr lang="en-US" sz="1100" dirty="0"/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Creation theories in religion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Scientific theories about creation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latin typeface="Calibri"/>
                <a:cs typeface="Calibri"/>
              </a:rPr>
              <a:t>Comparison of religious and scientific arguments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7CA54452-3C08-42D8-A4F2-9B0DF78E2F32}"/>
              </a:ext>
            </a:extLst>
          </p:cNvPr>
          <p:cNvSpPr/>
          <p:nvPr/>
        </p:nvSpPr>
        <p:spPr>
          <a:xfrm>
            <a:off x="7298667" y="7325733"/>
            <a:ext cx="273717" cy="513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54EB11A-6D38-48B2-BBCB-39B215E35B99}"/>
              </a:ext>
            </a:extLst>
          </p:cNvPr>
          <p:cNvSpPr/>
          <p:nvPr/>
        </p:nvSpPr>
        <p:spPr>
          <a:xfrm>
            <a:off x="7429516" y="4081790"/>
            <a:ext cx="145518" cy="6521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12" descr="A picture containing clipart&#10;&#10;Description automatically generated">
            <a:extLst>
              <a:ext uri="{FF2B5EF4-FFF2-40B4-BE49-F238E27FC236}">
                <a16:creationId xmlns:a16="http://schemas.microsoft.com/office/drawing/2014/main" id="{379E5B5A-C3A7-42EC-ABE2-50E4E46D5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3227" y="667702"/>
            <a:ext cx="1075372" cy="645255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705BE194-474F-4381-8B2D-599EE6512AAA}"/>
              </a:ext>
            </a:extLst>
          </p:cNvPr>
          <p:cNvSpPr txBox="1"/>
          <p:nvPr/>
        </p:nvSpPr>
        <p:spPr>
          <a:xfrm>
            <a:off x="2812819" y="14431586"/>
            <a:ext cx="21803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How do religious believers express their faith?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Investigating initiation rites  in 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Baptism and holy communion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1C07251-8AD4-41B4-B7E5-7262F2573370}"/>
              </a:ext>
            </a:extLst>
          </p:cNvPr>
          <p:cNvSpPr txBox="1"/>
          <p:nvPr/>
        </p:nvSpPr>
        <p:spPr>
          <a:xfrm>
            <a:off x="2794562" y="12696822"/>
            <a:ext cx="2123771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1200" b="1" dirty="0">
              <a:cs typeface="Calibri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19E1C83-683E-4A6E-A978-72A518271D1D}"/>
              </a:ext>
            </a:extLst>
          </p:cNvPr>
          <p:cNvSpPr txBox="1"/>
          <p:nvPr/>
        </p:nvSpPr>
        <p:spPr>
          <a:xfrm>
            <a:off x="163834" y="6188441"/>
            <a:ext cx="22381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Paper 2: Peace and conflict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Violence and protest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Pacifism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Key figures who have fought for peace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F459F194-196B-44B1-8E0C-5C4A0CD7CB87}"/>
              </a:ext>
            </a:extLst>
          </p:cNvPr>
          <p:cNvSpPr txBox="1"/>
          <p:nvPr/>
        </p:nvSpPr>
        <p:spPr>
          <a:xfrm>
            <a:off x="5201296" y="4723300"/>
            <a:ext cx="223812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role of women in 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Practicing the 5 Pillars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Assessing the importance of each pillar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9FF0A10-6FF7-BB4F-9025-EF305521C960}"/>
              </a:ext>
            </a:extLst>
          </p:cNvPr>
          <p:cNvSpPr/>
          <p:nvPr/>
        </p:nvSpPr>
        <p:spPr>
          <a:xfrm>
            <a:off x="7300925" y="8329613"/>
            <a:ext cx="1620837" cy="1620837"/>
          </a:xfrm>
          <a:prstGeom prst="ellipse">
            <a:avLst/>
          </a:prstGeom>
          <a:solidFill>
            <a:schemeClr val="bg1"/>
          </a:solidFill>
          <a:ln w="76200">
            <a:solidFill>
              <a:srgbClr val="FB4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3655">
              <a:defRPr/>
            </a:pPr>
            <a:endParaRPr lang="en-GB" sz="2099">
              <a:latin typeface="Dax-Regular" pitchFamily="2" charset="0"/>
            </a:endParaRPr>
          </a:p>
        </p:txBody>
      </p:sp>
      <p:sp>
        <p:nvSpPr>
          <p:cNvPr id="15372" name="TextBox 53">
            <a:extLst>
              <a:ext uri="{FF2B5EF4-FFF2-40B4-BE49-F238E27FC236}">
                <a16:creationId xmlns:a16="http://schemas.microsoft.com/office/drawing/2014/main" id="{FD57A4A2-F48F-1D43-9B39-F49B04CDA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91" y="8686800"/>
            <a:ext cx="1319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7200" b="1">
                <a:latin typeface="Dax-Regular" pitchFamily="2" charset="0"/>
              </a:rPr>
              <a:t>9</a:t>
            </a:r>
          </a:p>
        </p:txBody>
      </p:sp>
      <p:sp>
        <p:nvSpPr>
          <p:cNvPr id="15373" name="TextBox 52">
            <a:extLst>
              <a:ext uri="{FF2B5EF4-FFF2-40B4-BE49-F238E27FC236}">
                <a16:creationId xmlns:a16="http://schemas.microsoft.com/office/drawing/2014/main" id="{B8B4215D-55E4-F14E-B395-F05E0E8A2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16" y="8585200"/>
            <a:ext cx="1196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2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Dax-Regular" pitchFamily="2" charset="0"/>
              </a:rPr>
              <a:t>YEAR</a:t>
            </a:r>
          </a:p>
        </p:txBody>
      </p:sp>
      <p:sp>
        <p:nvSpPr>
          <p:cNvPr id="111" name="Flowchart: Process 110">
            <a:extLst>
              <a:ext uri="{FF2B5EF4-FFF2-40B4-BE49-F238E27FC236}">
                <a16:creationId xmlns:a16="http://schemas.microsoft.com/office/drawing/2014/main" id="{00FD50DE-53F7-4629-8CA1-E77C0FB91AD7}"/>
              </a:ext>
            </a:extLst>
          </p:cNvPr>
          <p:cNvSpPr/>
          <p:nvPr/>
        </p:nvSpPr>
        <p:spPr>
          <a:xfrm>
            <a:off x="7368221" y="6722058"/>
            <a:ext cx="1455736" cy="39931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/>
              <a:t>GCSE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016D4C-6A17-45E8-BE92-933E109B1E88}"/>
              </a:ext>
            </a:extLst>
          </p:cNvPr>
          <p:cNvSpPr/>
          <p:nvPr/>
        </p:nvSpPr>
        <p:spPr>
          <a:xfrm>
            <a:off x="5136782" y="7839074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31E5AAA-9466-4402-B423-AA40D7CE2B5C}"/>
              </a:ext>
            </a:extLst>
          </p:cNvPr>
          <p:cNvSpPr/>
          <p:nvPr/>
        </p:nvSpPr>
        <p:spPr>
          <a:xfrm>
            <a:off x="5137046" y="9534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07B1822-49FF-4A19-ABD4-228CFD505366}"/>
              </a:ext>
            </a:extLst>
          </p:cNvPr>
          <p:cNvSpPr/>
          <p:nvPr/>
        </p:nvSpPr>
        <p:spPr>
          <a:xfrm>
            <a:off x="5137053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92ACD2D-534C-4271-911E-F795BF2B9890}"/>
              </a:ext>
            </a:extLst>
          </p:cNvPr>
          <p:cNvSpPr/>
          <p:nvPr/>
        </p:nvSpPr>
        <p:spPr>
          <a:xfrm>
            <a:off x="5137061" y="112109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D7D06BD-7761-4266-A034-9AE63E52F54D}"/>
              </a:ext>
            </a:extLst>
          </p:cNvPr>
          <p:cNvSpPr/>
          <p:nvPr/>
        </p:nvSpPr>
        <p:spPr>
          <a:xfrm>
            <a:off x="5137067" y="145160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E49E984-76E9-4C1A-A87C-F0465627EF56}"/>
              </a:ext>
            </a:extLst>
          </p:cNvPr>
          <p:cNvSpPr/>
          <p:nvPr/>
        </p:nvSpPr>
        <p:spPr>
          <a:xfrm>
            <a:off x="5137075" y="161924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8342883E-934B-4502-BAED-E37A9A10F4B7}"/>
              </a:ext>
            </a:extLst>
          </p:cNvPr>
          <p:cNvSpPr/>
          <p:nvPr/>
        </p:nvSpPr>
        <p:spPr>
          <a:xfrm rot="5400000">
            <a:off x="603673" y="15373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20097FF-455E-4696-A955-E84AD5317323}"/>
              </a:ext>
            </a:extLst>
          </p:cNvPr>
          <p:cNvSpPr/>
          <p:nvPr/>
        </p:nvSpPr>
        <p:spPr>
          <a:xfrm>
            <a:off x="2508570" y="161924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646698A-3DF7-4667-BAB4-718573D0CFF3}"/>
              </a:ext>
            </a:extLst>
          </p:cNvPr>
          <p:cNvSpPr txBox="1"/>
          <p:nvPr/>
        </p:nvSpPr>
        <p:spPr>
          <a:xfrm>
            <a:off x="918616" y="15714054"/>
            <a:ext cx="975620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7B898BC5-EAE4-4188-9D87-8080E1DAE315}"/>
              </a:ext>
            </a:extLst>
          </p:cNvPr>
          <p:cNvSpPr/>
          <p:nvPr/>
        </p:nvSpPr>
        <p:spPr>
          <a:xfrm>
            <a:off x="2508562" y="144875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F3BB64A-253B-40A8-965A-71B21C319C3E}"/>
              </a:ext>
            </a:extLst>
          </p:cNvPr>
          <p:cNvSpPr/>
          <p:nvPr/>
        </p:nvSpPr>
        <p:spPr>
          <a:xfrm>
            <a:off x="2508549" y="1281112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8BC8D120-25D4-407A-9FBB-2993A90796CC}"/>
              </a:ext>
            </a:extLst>
          </p:cNvPr>
          <p:cNvSpPr/>
          <p:nvPr/>
        </p:nvSpPr>
        <p:spPr>
          <a:xfrm>
            <a:off x="2499031" y="111823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4487E46E-66A7-475F-BF17-C1528C56B58E}"/>
              </a:ext>
            </a:extLst>
          </p:cNvPr>
          <p:cNvSpPr/>
          <p:nvPr/>
        </p:nvSpPr>
        <p:spPr>
          <a:xfrm>
            <a:off x="2479967" y="9505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9CD0894-9646-4EA7-8B23-6EE36C9CBE78}"/>
              </a:ext>
            </a:extLst>
          </p:cNvPr>
          <p:cNvSpPr/>
          <p:nvPr/>
        </p:nvSpPr>
        <p:spPr>
          <a:xfrm>
            <a:off x="2479704" y="7877173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9DF9ABA8-E394-4866-B5D1-4BC1A639F52A}"/>
              </a:ext>
            </a:extLst>
          </p:cNvPr>
          <p:cNvSpPr/>
          <p:nvPr/>
        </p:nvSpPr>
        <p:spPr>
          <a:xfrm>
            <a:off x="5137053" y="628649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70627488-4C76-4117-8143-3745B0036C74}"/>
              </a:ext>
            </a:extLst>
          </p:cNvPr>
          <p:cNvSpPr/>
          <p:nvPr/>
        </p:nvSpPr>
        <p:spPr>
          <a:xfrm>
            <a:off x="2499024" y="62674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A4A2C44-988C-4872-A86C-85325BB0217C}"/>
              </a:ext>
            </a:extLst>
          </p:cNvPr>
          <p:cNvSpPr/>
          <p:nvPr/>
        </p:nvSpPr>
        <p:spPr>
          <a:xfrm>
            <a:off x="5108750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A89F1D1D-9C9C-436A-97E3-62BB46757722}"/>
              </a:ext>
            </a:extLst>
          </p:cNvPr>
          <p:cNvSpPr/>
          <p:nvPr/>
        </p:nvSpPr>
        <p:spPr>
          <a:xfrm>
            <a:off x="2499038" y="4667248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048F8C27-BDA4-451E-80DD-C9A8D94D2ED6}"/>
              </a:ext>
            </a:extLst>
          </p:cNvPr>
          <p:cNvSpPr/>
          <p:nvPr/>
        </p:nvSpPr>
        <p:spPr>
          <a:xfrm>
            <a:off x="5109012" y="3019422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5AA7112C-914F-4027-B7F5-8E2CD48AA2F1}"/>
              </a:ext>
            </a:extLst>
          </p:cNvPr>
          <p:cNvSpPr/>
          <p:nvPr/>
        </p:nvSpPr>
        <p:spPr>
          <a:xfrm>
            <a:off x="2499300" y="302894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8BEA5E4B-7DC4-4819-82DB-23BF7CB5153F}"/>
              </a:ext>
            </a:extLst>
          </p:cNvPr>
          <p:cNvSpPr/>
          <p:nvPr/>
        </p:nvSpPr>
        <p:spPr>
          <a:xfrm>
            <a:off x="2499307" y="1447797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5796BC89-70D9-4A54-AA60-34152DB27B3C}"/>
              </a:ext>
            </a:extLst>
          </p:cNvPr>
          <p:cNvSpPr/>
          <p:nvPr/>
        </p:nvSpPr>
        <p:spPr>
          <a:xfrm rot="5400000">
            <a:off x="6880371" y="136969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2CC16F6-DE5B-4966-AAB2-E40F6122BEE7}"/>
              </a:ext>
            </a:extLst>
          </p:cNvPr>
          <p:cNvSpPr txBox="1"/>
          <p:nvPr/>
        </p:nvSpPr>
        <p:spPr>
          <a:xfrm>
            <a:off x="5759331" y="14005639"/>
            <a:ext cx="1056143" cy="246221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EE33C118-2134-4427-8ED9-AB5DC0EDD0C2}"/>
              </a:ext>
            </a:extLst>
          </p:cNvPr>
          <p:cNvSpPr/>
          <p:nvPr/>
        </p:nvSpPr>
        <p:spPr>
          <a:xfrm rot="5400000">
            <a:off x="632291" y="120110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239072A-04FA-4E5B-B219-F211D3C614D6}"/>
              </a:ext>
            </a:extLst>
          </p:cNvPr>
          <p:cNvSpPr txBox="1"/>
          <p:nvPr/>
        </p:nvSpPr>
        <p:spPr>
          <a:xfrm>
            <a:off x="900460" y="12348683"/>
            <a:ext cx="975620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90BE4667-4C70-406C-9118-4ECB91C1D751}"/>
              </a:ext>
            </a:extLst>
          </p:cNvPr>
          <p:cNvSpPr/>
          <p:nvPr/>
        </p:nvSpPr>
        <p:spPr>
          <a:xfrm rot="5400000">
            <a:off x="6918483" y="103631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24580F1C-44A8-43AB-B4B0-6DB26D7F3966}"/>
              </a:ext>
            </a:extLst>
          </p:cNvPr>
          <p:cNvSpPr txBox="1"/>
          <p:nvPr/>
        </p:nvSpPr>
        <p:spPr>
          <a:xfrm>
            <a:off x="5757198" y="10733238"/>
            <a:ext cx="1056143" cy="246221"/>
          </a:xfrm>
          <a:prstGeom prst="rect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133B190-7066-408D-BF67-7FD0353BDCC9}"/>
              </a:ext>
            </a:extLst>
          </p:cNvPr>
          <p:cNvSpPr/>
          <p:nvPr/>
        </p:nvSpPr>
        <p:spPr>
          <a:xfrm rot="5400000">
            <a:off x="632651" y="867727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6AFEF37-172F-4583-8B0F-3303FE1E8A1C}"/>
              </a:ext>
            </a:extLst>
          </p:cNvPr>
          <p:cNvSpPr txBox="1"/>
          <p:nvPr/>
        </p:nvSpPr>
        <p:spPr>
          <a:xfrm>
            <a:off x="890935" y="9015597"/>
            <a:ext cx="975620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E721E987-25AE-47D0-B624-A55F604D8E48}"/>
              </a:ext>
            </a:extLst>
          </p:cNvPr>
          <p:cNvSpPr/>
          <p:nvPr/>
        </p:nvSpPr>
        <p:spPr>
          <a:xfrm rot="5400000">
            <a:off x="6880385" y="706754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4DB74BF-6CC4-4623-A66D-E98D87EA63F8}"/>
              </a:ext>
            </a:extLst>
          </p:cNvPr>
          <p:cNvSpPr txBox="1"/>
          <p:nvPr/>
        </p:nvSpPr>
        <p:spPr>
          <a:xfrm>
            <a:off x="5752698" y="7400560"/>
            <a:ext cx="1056143" cy="246221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8B8E38F6-5450-4633-8C62-DA6D4EA5F9B9}"/>
              </a:ext>
            </a:extLst>
          </p:cNvPr>
          <p:cNvSpPr/>
          <p:nvPr/>
        </p:nvSpPr>
        <p:spPr>
          <a:xfrm rot="5400000">
            <a:off x="746959" y="5495921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A162A72-1F38-49E2-9936-B784AEA86ADE}"/>
              </a:ext>
            </a:extLst>
          </p:cNvPr>
          <p:cNvSpPr txBox="1"/>
          <p:nvPr/>
        </p:nvSpPr>
        <p:spPr>
          <a:xfrm>
            <a:off x="889970" y="5802708"/>
            <a:ext cx="975620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8DED50CC-D667-4E7C-B4F4-97E31666E312}"/>
              </a:ext>
            </a:extLst>
          </p:cNvPr>
          <p:cNvSpPr/>
          <p:nvPr/>
        </p:nvSpPr>
        <p:spPr>
          <a:xfrm rot="5400000">
            <a:off x="6918894" y="39242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4808A0B-1A59-46D0-AE11-CA2907EE80F6}"/>
              </a:ext>
            </a:extLst>
          </p:cNvPr>
          <p:cNvSpPr txBox="1"/>
          <p:nvPr/>
        </p:nvSpPr>
        <p:spPr>
          <a:xfrm>
            <a:off x="5744303" y="4238117"/>
            <a:ext cx="1056143" cy="246221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Summer Term 2</a:t>
            </a: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CA227765-729A-45F3-A26A-20DBF64AC99F}"/>
              </a:ext>
            </a:extLst>
          </p:cNvPr>
          <p:cNvSpPr/>
          <p:nvPr/>
        </p:nvSpPr>
        <p:spPr>
          <a:xfrm rot="5400000">
            <a:off x="718436" y="2247896"/>
            <a:ext cx="5673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08AAAD5-9ABB-4A70-A9C9-D3AF5430E4B9}"/>
              </a:ext>
            </a:extLst>
          </p:cNvPr>
          <p:cNvSpPr txBox="1"/>
          <p:nvPr/>
        </p:nvSpPr>
        <p:spPr>
          <a:xfrm>
            <a:off x="891748" y="2576939"/>
            <a:ext cx="975620" cy="24622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/>
              <a:t>Spring Term 1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AB03E8DB-1BFE-450D-9CEB-ECE4B7F8C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620000">
            <a:off x="7553575" y="16578262"/>
            <a:ext cx="570854" cy="542293"/>
          </a:xfrm>
          <a:prstGeom prst="rect">
            <a:avLst/>
          </a:prstGeom>
        </p:spPr>
      </p:pic>
      <p:sp>
        <p:nvSpPr>
          <p:cNvPr id="183" name="TextBox 182">
            <a:extLst>
              <a:ext uri="{FF2B5EF4-FFF2-40B4-BE49-F238E27FC236}">
                <a16:creationId xmlns:a16="http://schemas.microsoft.com/office/drawing/2014/main" id="{B2ABF3F5-39CF-416B-9F84-BAC1A9AA5513}"/>
              </a:ext>
            </a:extLst>
          </p:cNvPr>
          <p:cNvSpPr txBox="1"/>
          <p:nvPr/>
        </p:nvSpPr>
        <p:spPr>
          <a:xfrm>
            <a:off x="5165147" y="11177534"/>
            <a:ext cx="246752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are there divisions in religion?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Understanding different groups within religions</a:t>
            </a:r>
            <a:r>
              <a:rPr lang="en-GB" sz="1200" b="1" dirty="0">
                <a:latin typeface="Calibri"/>
                <a:cs typeface="Calibri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Sunni and Shia Muslims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Denominations in Christianity</a:t>
            </a:r>
            <a:endParaRPr lang="en-US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BD32AE42-FD79-4503-892D-3DF1DA7B0635}"/>
              </a:ext>
            </a:extLst>
          </p:cNvPr>
          <p:cNvSpPr txBox="1"/>
          <p:nvPr/>
        </p:nvSpPr>
        <p:spPr>
          <a:xfrm>
            <a:off x="2805102" y="12739931"/>
            <a:ext cx="2405325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do people suffer?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Religious and non-religious beliefs about evil and suffering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Moral and natural evil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Is God to blame for suffering?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0850" y="9366424"/>
            <a:ext cx="1827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Do animals have rights?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use of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Experimenting on animals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Religious beliefs about eating meat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4099395" y="7635219"/>
            <a:ext cx="1320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</a:rPr>
              <a:t>Paper 2</a:t>
            </a:r>
          </a:p>
        </p:txBody>
      </p:sp>
      <p:cxnSp>
        <p:nvCxnSpPr>
          <p:cNvPr id="187" name="Straight Connector 186"/>
          <p:cNvCxnSpPr>
            <a:cxnSpLocks/>
          </p:cNvCxnSpPr>
          <p:nvPr/>
        </p:nvCxnSpPr>
        <p:spPr>
          <a:xfrm flipH="1" flipV="1">
            <a:off x="2746042" y="7753348"/>
            <a:ext cx="1597392" cy="126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>
            <a:cxnSpLocks/>
          </p:cNvCxnSpPr>
          <p:nvPr/>
        </p:nvCxnSpPr>
        <p:spPr>
          <a:xfrm flipH="1">
            <a:off x="5276531" y="7771021"/>
            <a:ext cx="189300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318124" y="6094724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H="1">
            <a:off x="4416383" y="6094724"/>
            <a:ext cx="28822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1" name="TextBox 190">
            <a:extLst>
              <a:ext uri="{FF2B5EF4-FFF2-40B4-BE49-F238E27FC236}">
                <a16:creationId xmlns:a16="http://schemas.microsoft.com/office/drawing/2014/main" id="{2AB1696C-59A0-4506-8CC6-DCEBA365E7D8}"/>
              </a:ext>
            </a:extLst>
          </p:cNvPr>
          <p:cNvSpPr txBox="1"/>
          <p:nvPr/>
        </p:nvSpPr>
        <p:spPr>
          <a:xfrm>
            <a:off x="5276531" y="12699394"/>
            <a:ext cx="21803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cs typeface="Calibri"/>
              </a:rPr>
              <a:t>What is suffering?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Buddhism – a religion without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Key teachings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cs typeface="Calibri"/>
              </a:rPr>
              <a:t>Meditation as a form of worship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83E889E-3625-48B2-BE02-A7E24DCECC49}"/>
              </a:ext>
            </a:extLst>
          </p:cNvPr>
          <p:cNvSpPr txBox="1"/>
          <p:nvPr/>
        </p:nvSpPr>
        <p:spPr>
          <a:xfrm>
            <a:off x="164497" y="7815943"/>
            <a:ext cx="22381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Has medicine gone too far?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 Organ donation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Transplant surgery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>
                <a:cs typeface="Calibri"/>
              </a:rPr>
              <a:t>Artificial forms of conception</a:t>
            </a:r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  <a:p>
            <a:pPr marL="171450" indent="-171450">
              <a:buFont typeface="Arial"/>
              <a:buChar char="•"/>
            </a:pPr>
            <a:endParaRPr lang="en-GB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8D5E6C-86F0-4286-A2E3-5E385F5FD375}"/>
              </a:ext>
            </a:extLst>
          </p:cNvPr>
          <p:cNvSpPr txBox="1"/>
          <p:nvPr/>
        </p:nvSpPr>
        <p:spPr>
          <a:xfrm>
            <a:off x="3146838" y="14281121"/>
            <a:ext cx="1246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What is religion?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6DF72F5-E9A8-4F30-8E56-362CB51CC110}"/>
              </a:ext>
            </a:extLst>
          </p:cNvPr>
          <p:cNvCxnSpPr>
            <a:cxnSpLocks/>
          </p:cNvCxnSpPr>
          <p:nvPr/>
        </p:nvCxnSpPr>
        <p:spPr>
          <a:xfrm flipH="1" flipV="1">
            <a:off x="370240" y="14381573"/>
            <a:ext cx="2739660" cy="100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0D6295B1-29CF-459D-8ABB-304B99C25CF2}"/>
              </a:ext>
            </a:extLst>
          </p:cNvPr>
          <p:cNvCxnSpPr/>
          <p:nvPr/>
        </p:nvCxnSpPr>
        <p:spPr>
          <a:xfrm flipH="1">
            <a:off x="4332140" y="14368162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>
            <a:extLst>
              <a:ext uri="{FF2B5EF4-FFF2-40B4-BE49-F238E27FC236}">
                <a16:creationId xmlns:a16="http://schemas.microsoft.com/office/drawing/2014/main" id="{6824AD18-6709-4E46-A74D-83E5EF428032}"/>
              </a:ext>
            </a:extLst>
          </p:cNvPr>
          <p:cNvSpPr txBox="1"/>
          <p:nvPr/>
        </p:nvSpPr>
        <p:spPr>
          <a:xfrm>
            <a:off x="3138544" y="15896928"/>
            <a:ext cx="1389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What is religion?</a:t>
            </a:r>
          </a:p>
        </p:txBody>
      </p: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36204298-8B36-4140-8F8D-89A4D67D26F8}"/>
              </a:ext>
            </a:extLst>
          </p:cNvPr>
          <p:cNvCxnSpPr/>
          <p:nvPr/>
        </p:nvCxnSpPr>
        <p:spPr>
          <a:xfrm flipH="1">
            <a:off x="4528252" y="16066352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3C5FE12D-C3DB-4718-9E33-42E70CC346AD}"/>
              </a:ext>
            </a:extLst>
          </p:cNvPr>
          <p:cNvCxnSpPr/>
          <p:nvPr/>
        </p:nvCxnSpPr>
        <p:spPr>
          <a:xfrm flipH="1">
            <a:off x="629112" y="16035427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2F8B133-3EAD-40F8-86E1-8FD192F7F584}"/>
              </a:ext>
            </a:extLst>
          </p:cNvPr>
          <p:cNvSpPr txBox="1"/>
          <p:nvPr/>
        </p:nvSpPr>
        <p:spPr>
          <a:xfrm>
            <a:off x="2741390" y="11235157"/>
            <a:ext cx="2238128" cy="830997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u="sng" dirty="0">
                <a:latin typeface="Calibri"/>
                <a:cs typeface="Calibri"/>
              </a:rPr>
              <a:t>Why do we punish people?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Aims of punishment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Prison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/>
                <a:cs typeface="Calibri"/>
              </a:rPr>
              <a:t>Alternatives to prison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27C59A7A-2DA6-4AF6-99B1-9393DB87ECED}"/>
              </a:ext>
            </a:extLst>
          </p:cNvPr>
          <p:cNvSpPr txBox="1"/>
          <p:nvPr/>
        </p:nvSpPr>
        <p:spPr>
          <a:xfrm>
            <a:off x="2782406" y="6168882"/>
            <a:ext cx="235282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b="1" u="sng" dirty="0">
                <a:latin typeface="Calibri"/>
                <a:cs typeface="Calibri"/>
              </a:rPr>
              <a:t>Paper 1: Islam beliefs and teachings</a:t>
            </a:r>
            <a:endParaRPr lang="en-GB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 Sunni and Shia articles of faith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Tawhid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Angels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The Qur’an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Life after death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6918CA85-F0B4-423B-968C-B7423CEC447D}"/>
              </a:ext>
            </a:extLst>
          </p:cNvPr>
          <p:cNvSpPr txBox="1"/>
          <p:nvPr/>
        </p:nvSpPr>
        <p:spPr>
          <a:xfrm>
            <a:off x="2217540" y="10934670"/>
            <a:ext cx="3305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How does religion respond to evil and suffering?</a:t>
            </a:r>
          </a:p>
        </p:txBody>
      </p: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4303C289-2B42-4AD0-9A16-B8089CD81189}"/>
              </a:ext>
            </a:extLst>
          </p:cNvPr>
          <p:cNvCxnSpPr>
            <a:cxnSpLocks/>
          </p:cNvCxnSpPr>
          <p:nvPr/>
        </p:nvCxnSpPr>
        <p:spPr>
          <a:xfrm flipH="1" flipV="1">
            <a:off x="48806" y="11126808"/>
            <a:ext cx="2245633" cy="49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61CF36C2-9B47-4FB7-9AE2-7D969E3BC93A}"/>
              </a:ext>
            </a:extLst>
          </p:cNvPr>
          <p:cNvCxnSpPr>
            <a:cxnSpLocks/>
          </p:cNvCxnSpPr>
          <p:nvPr/>
        </p:nvCxnSpPr>
        <p:spPr>
          <a:xfrm flipH="1">
            <a:off x="5546825" y="12696822"/>
            <a:ext cx="1459919" cy="144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BBD5D55-1B35-46BC-9CDE-66D2C36F88C7}"/>
              </a:ext>
            </a:extLst>
          </p:cNvPr>
          <p:cNvCxnSpPr>
            <a:cxnSpLocks/>
          </p:cNvCxnSpPr>
          <p:nvPr/>
        </p:nvCxnSpPr>
        <p:spPr>
          <a:xfrm flipH="1">
            <a:off x="284161" y="12711299"/>
            <a:ext cx="20758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4E1D44D9-B9CC-40C2-9B1D-BBC662EA94DF}"/>
              </a:ext>
            </a:extLst>
          </p:cNvPr>
          <p:cNvCxnSpPr>
            <a:cxnSpLocks/>
            <a:endCxn id="205" idx="3"/>
          </p:cNvCxnSpPr>
          <p:nvPr/>
        </p:nvCxnSpPr>
        <p:spPr>
          <a:xfrm flipH="1">
            <a:off x="5523097" y="11073170"/>
            <a:ext cx="18349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4D1BE809-22E7-4D17-A54C-DD5D404DA0C8}"/>
              </a:ext>
            </a:extLst>
          </p:cNvPr>
          <p:cNvCxnSpPr>
            <a:cxnSpLocks/>
          </p:cNvCxnSpPr>
          <p:nvPr/>
        </p:nvCxnSpPr>
        <p:spPr>
          <a:xfrm flipH="1" flipV="1">
            <a:off x="330590" y="4565399"/>
            <a:ext cx="1650510" cy="206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1" name="TextBox 210">
            <a:extLst>
              <a:ext uri="{FF2B5EF4-FFF2-40B4-BE49-F238E27FC236}">
                <a16:creationId xmlns:a16="http://schemas.microsoft.com/office/drawing/2014/main" id="{34ACF5C1-99B3-4362-BDB6-5F3401080FDF}"/>
              </a:ext>
            </a:extLst>
          </p:cNvPr>
          <p:cNvSpPr txBox="1"/>
          <p:nvPr/>
        </p:nvSpPr>
        <p:spPr>
          <a:xfrm>
            <a:off x="5198090" y="7785849"/>
            <a:ext cx="2238128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u="sng" dirty="0"/>
              <a:t>Can the death penalty ever be justified?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Analysis of arguments for and against the death penalty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Evaluating religious beliefs 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D39554B1-B94A-4450-BD1E-A482E7D79BB7}"/>
              </a:ext>
            </a:extLst>
          </p:cNvPr>
          <p:cNvSpPr txBox="1"/>
          <p:nvPr/>
        </p:nvSpPr>
        <p:spPr>
          <a:xfrm>
            <a:off x="2883049" y="9299278"/>
            <a:ext cx="1900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Is all life sacred?</a:t>
            </a:r>
          </a:p>
        </p:txBody>
      </p: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7B32027E-374E-4CFC-A1C1-543D0C539CA1}"/>
              </a:ext>
            </a:extLst>
          </p:cNvPr>
          <p:cNvCxnSpPr/>
          <p:nvPr/>
        </p:nvCxnSpPr>
        <p:spPr>
          <a:xfrm flipH="1">
            <a:off x="401890" y="9344050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5A10866-553B-4499-8DC3-C087193F1411}"/>
              </a:ext>
            </a:extLst>
          </p:cNvPr>
          <p:cNvCxnSpPr/>
          <p:nvPr/>
        </p:nvCxnSpPr>
        <p:spPr>
          <a:xfrm flipH="1">
            <a:off x="4520468" y="9412232"/>
            <a:ext cx="26147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0CA45C29-4309-4822-A064-A22F96ACE14E}"/>
              </a:ext>
            </a:extLst>
          </p:cNvPr>
          <p:cNvSpPr txBox="1"/>
          <p:nvPr/>
        </p:nvSpPr>
        <p:spPr>
          <a:xfrm>
            <a:off x="437921" y="7594071"/>
            <a:ext cx="1900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Is all life sacred?</a:t>
            </a: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072F43B5-909D-4451-980C-6959EF29EC6B}"/>
              </a:ext>
            </a:extLst>
          </p:cNvPr>
          <p:cNvCxnSpPr>
            <a:cxnSpLocks/>
          </p:cNvCxnSpPr>
          <p:nvPr/>
        </p:nvCxnSpPr>
        <p:spPr>
          <a:xfrm flipH="1" flipV="1">
            <a:off x="156955" y="7706306"/>
            <a:ext cx="561931" cy="1703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0CF5D295-73C3-4779-9FEC-A21F9C992262}"/>
              </a:ext>
            </a:extLst>
          </p:cNvPr>
          <p:cNvCxnSpPr>
            <a:cxnSpLocks/>
          </p:cNvCxnSpPr>
          <p:nvPr/>
        </p:nvCxnSpPr>
        <p:spPr>
          <a:xfrm flipH="1">
            <a:off x="1979583" y="7718447"/>
            <a:ext cx="556851" cy="6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7" name="TextBox 216">
            <a:extLst>
              <a:ext uri="{FF2B5EF4-FFF2-40B4-BE49-F238E27FC236}">
                <a16:creationId xmlns:a16="http://schemas.microsoft.com/office/drawing/2014/main" id="{E4460809-FC92-42ED-9527-FC579C3BCA41}"/>
              </a:ext>
            </a:extLst>
          </p:cNvPr>
          <p:cNvSpPr txBox="1"/>
          <p:nvPr/>
        </p:nvSpPr>
        <p:spPr>
          <a:xfrm>
            <a:off x="2280469" y="12555067"/>
            <a:ext cx="33055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</a:rPr>
              <a:t>How does religion respond to evil and suffering?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B60F7D10-2164-43B0-855A-AEB601AA7AE8}"/>
              </a:ext>
            </a:extLst>
          </p:cNvPr>
          <p:cNvSpPr txBox="1"/>
          <p:nvPr/>
        </p:nvSpPr>
        <p:spPr>
          <a:xfrm>
            <a:off x="2693903" y="4649442"/>
            <a:ext cx="2352829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b="1" u="sng" dirty="0">
                <a:latin typeface="Calibri"/>
                <a:cs typeface="Calibri"/>
              </a:rPr>
              <a:t>Paper 1: Islam beliefs and teachings</a:t>
            </a:r>
            <a:endParaRPr lang="en-GB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 Shi’a 10 Obligatory Acts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 Mohammed and the Imamate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 Authority of the Holy 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Risalah</a:t>
            </a:r>
            <a:endParaRPr lang="en-GB" sz="1100" dirty="0">
              <a:latin typeface="Calibri"/>
              <a:cs typeface="Calibri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6638D4D0-425D-4208-9DDC-51BD744882AB}"/>
              </a:ext>
            </a:extLst>
          </p:cNvPr>
          <p:cNvSpPr txBox="1"/>
          <p:nvPr/>
        </p:nvSpPr>
        <p:spPr>
          <a:xfrm>
            <a:off x="2678084" y="2961280"/>
            <a:ext cx="2352829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b="1" u="sng" dirty="0">
                <a:latin typeface="Calibri"/>
                <a:cs typeface="Calibri"/>
              </a:rPr>
              <a:t>Paper 1: Christianity beliefs and teachings</a:t>
            </a:r>
            <a:endParaRPr lang="en-GB" sz="1100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The nature of God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The Trinity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Evil and suffering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Sin and salvation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7EBE387B-7EAE-444C-A723-39DE85560A82}"/>
              </a:ext>
            </a:extLst>
          </p:cNvPr>
          <p:cNvSpPr txBox="1"/>
          <p:nvPr/>
        </p:nvSpPr>
        <p:spPr>
          <a:xfrm>
            <a:off x="144614" y="2921092"/>
            <a:ext cx="2352829" cy="9387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100" b="1" u="sng" dirty="0">
                <a:latin typeface="Calibri"/>
                <a:cs typeface="Calibri"/>
              </a:rPr>
              <a:t>Paper 1 and 2: Mock Exam Reflection</a:t>
            </a:r>
          </a:p>
          <a:p>
            <a:endParaRPr lang="en-GB" sz="1100" b="1" u="sng" dirty="0">
              <a:latin typeface="Calibri"/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u="sng" dirty="0">
                <a:latin typeface="Calibri"/>
                <a:cs typeface="Calibri"/>
              </a:rPr>
              <a:t> </a:t>
            </a:r>
            <a:r>
              <a:rPr lang="en-GB" sz="1100" dirty="0">
                <a:latin typeface="Calibri"/>
                <a:cs typeface="Calibri"/>
              </a:rPr>
              <a:t>DIRT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Target 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Calibri"/>
                <a:cs typeface="Calibri"/>
              </a:rPr>
              <a:t>Exam skills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51E215B4D674D9D880551EFC9D5A1" ma:contentTypeVersion="13" ma:contentTypeDescription="Create a new document." ma:contentTypeScope="" ma:versionID="e72d1909073bdc72e7464ddec18c635b">
  <xsd:schema xmlns:xsd="http://www.w3.org/2001/XMLSchema" xmlns:xs="http://www.w3.org/2001/XMLSchema" xmlns:p="http://schemas.microsoft.com/office/2006/metadata/properties" xmlns:ns2="f7ca65da-7098-430e-8e8d-6ecece90569a" xmlns:ns3="70baaaa9-6b18-4f05-8473-ddc78e1b2fac" targetNamespace="http://schemas.microsoft.com/office/2006/metadata/properties" ma:root="true" ma:fieldsID="0b8cb1236b4b04aa1e19da1f9376e2e1" ns2:_="" ns3:_="">
    <xsd:import namespace="f7ca65da-7098-430e-8e8d-6ecece90569a"/>
    <xsd:import namespace="70baaaa9-6b18-4f05-8473-ddc78e1b2f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a65da-7098-430e-8e8d-6ecece9056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baaaa9-6b18-4f05-8473-ddc78e1b2fa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f487f82-90e7-4e3f-afe6-7d21eb5c5d94}" ma:internalName="TaxCatchAll" ma:showField="CatchAllData" ma:web="70baaaa9-6b18-4f05-8473-ddc78e1b2f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ca65da-7098-430e-8e8d-6ecece90569a">
      <Terms xmlns="http://schemas.microsoft.com/office/infopath/2007/PartnerControls"/>
    </lcf76f155ced4ddcb4097134ff3c332f>
    <TaxCatchAll xmlns="70baaaa9-6b18-4f05-8473-ddc78e1b2fac" xsi:nil="true"/>
  </documentManagement>
</p:properties>
</file>

<file path=customXml/itemProps1.xml><?xml version="1.0" encoding="utf-8"?>
<ds:datastoreItem xmlns:ds="http://schemas.openxmlformats.org/officeDocument/2006/customXml" ds:itemID="{03880894-F24F-4BDB-BDE9-5B5F8F14C06D}"/>
</file>

<file path=customXml/itemProps2.xml><?xml version="1.0" encoding="utf-8"?>
<ds:datastoreItem xmlns:ds="http://schemas.openxmlformats.org/officeDocument/2006/customXml" ds:itemID="{5481FC5F-2A7C-4699-ADE1-9BDE2ADA92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FA1FDD-4021-4EC6-9216-9E12C8FE9B1F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c1b52ac7-d377-4d0c-ba18-3bd84841ac02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2753</TotalTime>
  <Words>709</Words>
  <Application>Microsoft Office PowerPoint</Application>
  <PresentationFormat>Custom</PresentationFormat>
  <Paragraphs>170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Dax-Regular</vt:lpstr>
      <vt:lpstr>Wingdings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Ms J Bentley</cp:lastModifiedBy>
  <cp:revision>1580</cp:revision>
  <cp:lastPrinted>2022-07-20T07:14:32Z</cp:lastPrinted>
  <dcterms:created xsi:type="dcterms:W3CDTF">2018-02-08T08:28:53Z</dcterms:created>
  <dcterms:modified xsi:type="dcterms:W3CDTF">2022-07-20T12:16:04Z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0x01010013651E215B4D674D9D880551EFC9D5A1</vt:lpwstr>
  </property>
</Properties>
</file>