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62" r:id="rId5"/>
  </p:sldIdLst>
  <p:sldSz cx="9720263" cy="17640300"/>
  <p:notesSz cx="6797675" cy="9926638"/>
  <p:defaultTextStyle>
    <a:defPPr>
      <a:defRPr lang="en-US"/>
    </a:defPPr>
    <a:lvl1pPr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4513" indent="-87313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2200" indent="-177800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9888" indent="-2682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5988" indent="-3571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5246" autoAdjust="0"/>
  </p:normalViewPr>
  <p:slideViewPr>
    <p:cSldViewPr snapToGrid="0">
      <p:cViewPr>
        <p:scale>
          <a:sx n="40" d="100"/>
          <a:sy n="40" d="100"/>
        </p:scale>
        <p:origin x="2208" y="3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718AA1-F918-1E41-81D9-1EE7471B9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9879B-D5F6-6E45-BF48-15D9B65862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4C7914-0EB7-3840-B0CA-16284FE8FB45}" type="datetimeFigureOut">
              <a:rPr lang="en-US"/>
              <a:pPr>
                <a:defRPr/>
              </a:pPr>
              <a:t>7/20/2022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A921B4-FBD5-9842-80F5-CFE7D58FA3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4C9E3C-856D-5548-A711-CB8C857FE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40F75-09D7-5B44-B12B-F608BFB82C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7099A-6A2B-E349-822E-FB5A319AF3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/>
            </a:lvl1pPr>
          </a:lstStyle>
          <a:p>
            <a:pPr>
              <a:defRPr/>
            </a:pPr>
            <a:fld id="{F5573027-4EEE-4445-A9D2-2370B4098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63550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28688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93825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58963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326408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689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6970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252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8"/>
            <a:ext cx="8262224" cy="61414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577EB-0E35-4F43-9C5C-2C718532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AE42-D538-0443-ADE6-36EE114429C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66B4-6002-8C41-9F97-75E6556D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A9DE3-6A7B-7B46-88E9-A20D98B5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96A38-0C12-DF4D-BCF8-D52092E97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13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B5C0-029F-AE4C-867F-63AA24FB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62DC-E8F4-1542-92A2-7E44609E3556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F621E-D7B0-BD4E-A1AF-C547D94F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12141-AFAC-BF44-8D93-F9F1BF09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614C-5191-F94D-8FD7-57C0AB493B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13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5" y="939183"/>
            <a:ext cx="2095932" cy="14949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70" y="939183"/>
            <a:ext cx="6166292" cy="14949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0941-509D-6A48-ACC6-278AB8D7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C162-07EA-044F-A337-8D3C499433AE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D75D-CE75-0342-B2D5-1821D5124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15D08-CBBF-6148-82F9-F39C6BD5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79B2-3F2A-274D-BA9B-3AB2E82624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7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6A814-0FBC-2E45-91F8-A2537CC4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0FAA-52F3-5345-B1B3-30A96F40400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4A3A4-867D-9349-AB30-DC31023F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0567-5BF0-5E42-8E2F-BC5E16A5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176C-91C8-FA4F-9CE0-D6F7D94E9A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5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1"/>
            <a:ext cx="8383727" cy="7337873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4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4BA42-921E-D747-9D63-A71D5C40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D2F9-978F-C74E-B173-2E8266B30865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25BF-51C1-BC48-8538-BD7E3E8D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4FC14-1C19-0146-AB8D-66A84386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E0AE-F1C0-8E47-AF57-D45847740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08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AAF17A-3317-274D-AD42-489D795B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FDB-6D4A-3646-BFB2-52A9AED60076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09C509-9DE0-B94E-890C-91013890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9A629F-8A91-EA49-8282-A5F5761B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C2E4-74FC-4343-85C4-9374D2EC09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52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6"/>
            <a:ext cx="8383727" cy="34096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6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6" y="6443609"/>
            <a:ext cx="4112126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09"/>
            <a:ext cx="4132378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A2C36C-57AF-5347-8656-C033516A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839F-EF79-F04A-BF32-79540940D1F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914AA9-F6BB-F044-A734-96B0131F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9E6CC7-E548-DC4E-98EF-66322404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B42C-EA37-8846-83AE-32E772D5A7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22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0403989-919C-DB44-A16B-AA2B2C8C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5135-5AF7-2442-9515-859083BBCA28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A20CF5-2749-C244-B4C7-A81040BC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E078BD-F128-4B4A-B165-9A129281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06EA-2A8E-F049-BA0A-C1C3B79D8D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723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04AA4D-985E-3A4F-AE05-4F9D08D8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2D9A-D794-E440-8275-386D63818305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1F408B-6F78-E54C-82E6-1B24C0CD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0A1B59-A984-9D44-9673-15FD8568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294A-4E74-DF49-B089-D330BFF502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2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9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B84F66-61FB-D74E-9551-E56C0355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6E85-9FB5-9740-9951-5C4FC9479C2A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0252DA-AE2F-E84C-9D87-4EF0008C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49AB73-8AD5-5746-A7D0-2F123DA1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AC7A-3E39-314A-A439-53F08FF6E0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212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9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3F24E1-9C4C-1A4D-81ED-3619CC48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C1BA-D02C-BB4B-9135-3BCC49CA07C7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1CD762-E63D-DB4C-8C27-56E2DF3E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99D72F-A6AB-604F-BD6C-9498A4EF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B2DA1-B2AD-6046-8D64-9D4C60016A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8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1E6C1D0-B94A-FD48-A8E0-088CEFF49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7DD38B-762A-4D44-AB77-D298F54B9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2FC2-6ED7-CE42-B3B6-1CA62230B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635954-6A0C-5640-A273-777C97D6F299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870B-3AF4-9144-A232-CE01F5AC8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61F9-0997-8B44-A63B-DAA1653DA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2C0D24-0FE4-3E4F-A502-31315E36F9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>
            <a:extLst>
              <a:ext uri="{FF2B5EF4-FFF2-40B4-BE49-F238E27FC236}">
                <a16:creationId xmlns:a16="http://schemas.microsoft.com/office/drawing/2014/main" id="{5F040DAB-A551-4E65-93A5-87BBEE3EABA6}"/>
              </a:ext>
            </a:extLst>
          </p:cNvPr>
          <p:cNvSpPr/>
          <p:nvPr/>
        </p:nvSpPr>
        <p:spPr>
          <a:xfrm>
            <a:off x="6674877" y="7172282"/>
            <a:ext cx="978454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B5E062E6-7494-47C8-AC86-2E33D4093332}"/>
              </a:ext>
            </a:extLst>
          </p:cNvPr>
          <p:cNvSpPr/>
          <p:nvPr/>
        </p:nvSpPr>
        <p:spPr>
          <a:xfrm>
            <a:off x="6616167" y="3828271"/>
            <a:ext cx="978454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B493CE52-6CB4-4209-B407-F65162866FBF}"/>
              </a:ext>
            </a:extLst>
          </p:cNvPr>
          <p:cNvSpPr/>
          <p:nvPr/>
        </p:nvSpPr>
        <p:spPr>
          <a:xfrm>
            <a:off x="136500" y="4266009"/>
            <a:ext cx="7461091" cy="1487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1AA15C05-D36F-25E7-FADC-A896F76CFCF8}"/>
              </a:ext>
            </a:extLst>
          </p:cNvPr>
          <p:cNvSpPr/>
          <p:nvPr/>
        </p:nvSpPr>
        <p:spPr>
          <a:xfrm>
            <a:off x="142875" y="1220483"/>
            <a:ext cx="74547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52ED83-E342-4228-9C16-4CE0215415FA}"/>
              </a:ext>
            </a:extLst>
          </p:cNvPr>
          <p:cNvSpPr/>
          <p:nvPr/>
        </p:nvSpPr>
        <p:spPr>
          <a:xfrm>
            <a:off x="107377" y="1543049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C5DCDA4-D48F-40B4-90F5-2633223D0E15}"/>
              </a:ext>
            </a:extLst>
          </p:cNvPr>
          <p:cNvSpPr/>
          <p:nvPr/>
        </p:nvSpPr>
        <p:spPr>
          <a:xfrm>
            <a:off x="153163" y="2216112"/>
            <a:ext cx="952427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98C064E-5C4E-40D5-889B-D99974F7B374}"/>
              </a:ext>
            </a:extLst>
          </p:cNvPr>
          <p:cNvSpPr/>
          <p:nvPr/>
        </p:nvSpPr>
        <p:spPr>
          <a:xfrm>
            <a:off x="165538" y="2881485"/>
            <a:ext cx="7416708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7F9A8DC-ED6F-45BD-B870-48D4C33A2B7B}"/>
              </a:ext>
            </a:extLst>
          </p:cNvPr>
          <p:cNvSpPr/>
          <p:nvPr/>
        </p:nvSpPr>
        <p:spPr>
          <a:xfrm>
            <a:off x="110375" y="5467349"/>
            <a:ext cx="978454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729E972-FED8-40EB-B440-06755A0AD814}"/>
              </a:ext>
            </a:extLst>
          </p:cNvPr>
          <p:cNvSpPr/>
          <p:nvPr/>
        </p:nvSpPr>
        <p:spPr>
          <a:xfrm>
            <a:off x="98217" y="874394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4731885-7292-4481-8CC7-19B57C6DCEF6}"/>
              </a:ext>
            </a:extLst>
          </p:cNvPr>
          <p:cNvSpPr/>
          <p:nvPr/>
        </p:nvSpPr>
        <p:spPr>
          <a:xfrm>
            <a:off x="6555837" y="10391774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D129F42-868E-45AE-930F-7F4D9D12527D}"/>
              </a:ext>
            </a:extLst>
          </p:cNvPr>
          <p:cNvSpPr/>
          <p:nvPr/>
        </p:nvSpPr>
        <p:spPr>
          <a:xfrm>
            <a:off x="98199" y="12011024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CD447E9-A4D1-4501-8767-1DE58690FBFB}"/>
              </a:ext>
            </a:extLst>
          </p:cNvPr>
          <p:cNvSpPr/>
          <p:nvPr/>
        </p:nvSpPr>
        <p:spPr>
          <a:xfrm>
            <a:off x="6555492" y="1360169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7F4C09A-D1A7-4AB3-A4C4-EAE74CFFC83E}"/>
              </a:ext>
            </a:extLst>
          </p:cNvPr>
          <p:cNvSpPr/>
          <p:nvPr/>
        </p:nvSpPr>
        <p:spPr>
          <a:xfrm>
            <a:off x="103871" y="6114004"/>
            <a:ext cx="7541013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AA4D6AD-7F81-40FB-8B8E-C0C60113B795}"/>
              </a:ext>
            </a:extLst>
          </p:cNvPr>
          <p:cNvSpPr/>
          <p:nvPr/>
        </p:nvSpPr>
        <p:spPr>
          <a:xfrm>
            <a:off x="107060" y="9344050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28405C8-4A03-4C45-A863-516AE500665C}"/>
              </a:ext>
            </a:extLst>
          </p:cNvPr>
          <p:cNvSpPr/>
          <p:nvPr/>
        </p:nvSpPr>
        <p:spPr>
          <a:xfrm>
            <a:off x="94171" y="7699833"/>
            <a:ext cx="7536503" cy="1190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387DCF0-C069-4527-833F-AEB6D8D758C5}"/>
              </a:ext>
            </a:extLst>
          </p:cNvPr>
          <p:cNvSpPr/>
          <p:nvPr/>
        </p:nvSpPr>
        <p:spPr>
          <a:xfrm>
            <a:off x="94378" y="11039500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4959509-9B49-4DB6-AD13-FF3521D153EE}"/>
              </a:ext>
            </a:extLst>
          </p:cNvPr>
          <p:cNvSpPr/>
          <p:nvPr/>
        </p:nvSpPr>
        <p:spPr>
          <a:xfrm>
            <a:off x="103889" y="12639700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2A4C87F-6958-4BC2-914A-B530A0BCD381}"/>
              </a:ext>
            </a:extLst>
          </p:cNvPr>
          <p:cNvSpPr/>
          <p:nvPr/>
        </p:nvSpPr>
        <p:spPr>
          <a:xfrm>
            <a:off x="103883" y="14306580"/>
            <a:ext cx="7375516" cy="12765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7927D9-E87B-4A4C-964D-ED056CDC156C}"/>
              </a:ext>
            </a:extLst>
          </p:cNvPr>
          <p:cNvSpPr/>
          <p:nvPr/>
        </p:nvSpPr>
        <p:spPr>
          <a:xfrm>
            <a:off x="103871" y="16011611"/>
            <a:ext cx="7375516" cy="12765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D16C009-82DF-42B5-86F6-9DA7B829F18B}"/>
              </a:ext>
            </a:extLst>
          </p:cNvPr>
          <p:cNvSpPr txBox="1"/>
          <p:nvPr/>
        </p:nvSpPr>
        <p:spPr>
          <a:xfrm>
            <a:off x="2507529" y="14392274"/>
            <a:ext cx="2495428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sz="1200" dirty="0">
              <a:latin typeface="Calibri"/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endParaRPr lang="en-GB" sz="1000" dirty="0">
              <a:latin typeface="Calibri"/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84CC70-E854-E045-ADA6-41BBF23DE442}"/>
              </a:ext>
            </a:extLst>
          </p:cNvPr>
          <p:cNvSpPr/>
          <p:nvPr/>
        </p:nvSpPr>
        <p:spPr>
          <a:xfrm>
            <a:off x="7405695" y="14900275"/>
            <a:ext cx="1620837" cy="16208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66" name="TextBox 53">
            <a:extLst>
              <a:ext uri="{FF2B5EF4-FFF2-40B4-BE49-F238E27FC236}">
                <a16:creationId xmlns:a16="http://schemas.microsoft.com/office/drawing/2014/main" id="{B3D2BB43-4B56-9044-A365-5A329D44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31" y="1522888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7</a:t>
            </a:r>
          </a:p>
        </p:txBody>
      </p:sp>
      <p:sp>
        <p:nvSpPr>
          <p:cNvPr id="15367" name="TextBox 52">
            <a:extLst>
              <a:ext uri="{FF2B5EF4-FFF2-40B4-BE49-F238E27FC236}">
                <a16:creationId xmlns:a16="http://schemas.microsoft.com/office/drawing/2014/main" id="{DD10BAF9-7DA3-D048-AB2D-609C7E0E4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9056" y="15117763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C20FC3-2D77-6348-A4F5-181A98B987E8}"/>
              </a:ext>
            </a:extLst>
          </p:cNvPr>
          <p:cNvSpPr/>
          <p:nvPr/>
        </p:nvSpPr>
        <p:spPr>
          <a:xfrm>
            <a:off x="7358073" y="11430000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69" name="TextBox 53">
            <a:extLst>
              <a:ext uri="{FF2B5EF4-FFF2-40B4-BE49-F238E27FC236}">
                <a16:creationId xmlns:a16="http://schemas.microsoft.com/office/drawing/2014/main" id="{7F48B8B3-6CB3-9B42-8116-606C616F5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35" y="1178718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8</a:t>
            </a:r>
          </a:p>
        </p:txBody>
      </p:sp>
      <p:sp>
        <p:nvSpPr>
          <p:cNvPr id="15370" name="TextBox 52">
            <a:extLst>
              <a:ext uri="{FF2B5EF4-FFF2-40B4-BE49-F238E27FC236}">
                <a16:creationId xmlns:a16="http://schemas.microsoft.com/office/drawing/2014/main" id="{F48E3E76-49DC-B244-8F65-0C10E589D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11" y="11752263"/>
            <a:ext cx="1196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0D6217-DE29-D64A-BCAD-4233189A3B47}"/>
              </a:ext>
            </a:extLst>
          </p:cNvPr>
          <p:cNvSpPr/>
          <p:nvPr/>
        </p:nvSpPr>
        <p:spPr>
          <a:xfrm>
            <a:off x="7298667" y="5043386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5" name="TextBox 53">
            <a:extLst>
              <a:ext uri="{FF2B5EF4-FFF2-40B4-BE49-F238E27FC236}">
                <a16:creationId xmlns:a16="http://schemas.microsoft.com/office/drawing/2014/main" id="{3307B62A-A774-704C-92CC-890F1660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9555" y="533383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10</a:t>
            </a:r>
          </a:p>
        </p:txBody>
      </p:sp>
      <p:sp>
        <p:nvSpPr>
          <p:cNvPr id="15376" name="TextBox 52">
            <a:extLst>
              <a:ext uri="{FF2B5EF4-FFF2-40B4-BE49-F238E27FC236}">
                <a16:creationId xmlns:a16="http://schemas.microsoft.com/office/drawing/2014/main" id="{3EFCC49E-1DD2-E746-92DD-1BF0893F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9293" y="5279755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Dax-Regular" pitchFamily="2" charset="0"/>
              </a:rPr>
              <a:t>YEAR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4DE54E3-0260-8F4C-ACB3-6CAF92975BA5}"/>
              </a:ext>
            </a:extLst>
          </p:cNvPr>
          <p:cNvSpPr/>
          <p:nvPr/>
        </p:nvSpPr>
        <p:spPr>
          <a:xfrm>
            <a:off x="7358073" y="1652588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8" name="TextBox 53">
            <a:extLst>
              <a:ext uri="{FF2B5EF4-FFF2-40B4-BE49-F238E27FC236}">
                <a16:creationId xmlns:a16="http://schemas.microsoft.com/office/drawing/2014/main" id="{D8340758-8876-4544-993C-DB0EB59BF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35" y="2028825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11</a:t>
            </a:r>
          </a:p>
        </p:txBody>
      </p:sp>
      <p:sp>
        <p:nvSpPr>
          <p:cNvPr id="15379" name="TextBox 52">
            <a:extLst>
              <a:ext uri="{FF2B5EF4-FFF2-40B4-BE49-F238E27FC236}">
                <a16:creationId xmlns:a16="http://schemas.microsoft.com/office/drawing/2014/main" id="{05DE3AD2-BA2F-0D4B-BFA3-3C544A94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5" y="1908175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07813B-6F6D-4742-908F-A1B29711BA29}"/>
              </a:ext>
            </a:extLst>
          </p:cNvPr>
          <p:cNvSpPr txBox="1"/>
          <p:nvPr/>
        </p:nvSpPr>
        <p:spPr>
          <a:xfrm>
            <a:off x="5737456" y="15709353"/>
            <a:ext cx="1043435" cy="246221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2380D1D-0E7D-4610-94B7-D0419C58649B}"/>
              </a:ext>
            </a:extLst>
          </p:cNvPr>
          <p:cNvSpPr txBox="1"/>
          <p:nvPr/>
        </p:nvSpPr>
        <p:spPr>
          <a:xfrm>
            <a:off x="3348603" y="15713940"/>
            <a:ext cx="1043433" cy="246221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3D9CAF-9A1B-442D-B554-5303DE55E9CE}"/>
              </a:ext>
            </a:extLst>
          </p:cNvPr>
          <p:cNvSpPr txBox="1"/>
          <p:nvPr/>
        </p:nvSpPr>
        <p:spPr>
          <a:xfrm>
            <a:off x="900499" y="13998537"/>
            <a:ext cx="962822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59FA230-8F91-40D3-B216-2223F4AD16F1}"/>
              </a:ext>
            </a:extLst>
          </p:cNvPr>
          <p:cNvSpPr txBox="1"/>
          <p:nvPr/>
        </p:nvSpPr>
        <p:spPr>
          <a:xfrm>
            <a:off x="3254411" y="14004538"/>
            <a:ext cx="1089023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E78D834-8ADC-4085-832E-B91DC5092DDE}"/>
              </a:ext>
            </a:extLst>
          </p:cNvPr>
          <p:cNvSpPr txBox="1"/>
          <p:nvPr/>
        </p:nvSpPr>
        <p:spPr>
          <a:xfrm>
            <a:off x="5762173" y="12346402"/>
            <a:ext cx="1043435" cy="246221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D99D30-75D6-4852-BBC1-D9D7ABD001C1}"/>
              </a:ext>
            </a:extLst>
          </p:cNvPr>
          <p:cNvSpPr txBox="1"/>
          <p:nvPr/>
        </p:nvSpPr>
        <p:spPr>
          <a:xfrm>
            <a:off x="3257248" y="12339225"/>
            <a:ext cx="1043433" cy="246221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72B455D-18CF-484D-A8BA-724E02857654}"/>
              </a:ext>
            </a:extLst>
          </p:cNvPr>
          <p:cNvSpPr txBox="1"/>
          <p:nvPr/>
        </p:nvSpPr>
        <p:spPr>
          <a:xfrm>
            <a:off x="902488" y="10728201"/>
            <a:ext cx="962822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404B69D-8C3F-4614-AD2F-446F08E736AE}"/>
              </a:ext>
            </a:extLst>
          </p:cNvPr>
          <p:cNvSpPr txBox="1"/>
          <p:nvPr/>
        </p:nvSpPr>
        <p:spPr>
          <a:xfrm>
            <a:off x="3208378" y="10729500"/>
            <a:ext cx="1089023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04B37A5-B61D-4C54-9819-9EE170DFE467}"/>
              </a:ext>
            </a:extLst>
          </p:cNvPr>
          <p:cNvSpPr txBox="1"/>
          <p:nvPr/>
        </p:nvSpPr>
        <p:spPr>
          <a:xfrm>
            <a:off x="5761376" y="9038728"/>
            <a:ext cx="1043435" cy="246221"/>
          </a:xfrm>
          <a:prstGeom prst="rect">
            <a:avLst/>
          </a:prstGeom>
          <a:solidFill>
            <a:srgbClr val="FF66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F77993D-07CF-4164-A6BC-F58A7B2A7711}"/>
              </a:ext>
            </a:extLst>
          </p:cNvPr>
          <p:cNvSpPr txBox="1"/>
          <p:nvPr/>
        </p:nvSpPr>
        <p:spPr>
          <a:xfrm>
            <a:off x="3243820" y="9038728"/>
            <a:ext cx="1043433" cy="246221"/>
          </a:xfrm>
          <a:prstGeom prst="rect">
            <a:avLst/>
          </a:prstGeom>
          <a:solidFill>
            <a:srgbClr val="FF66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24F2873-4FDC-4C63-B89C-34488DA6F542}"/>
              </a:ext>
            </a:extLst>
          </p:cNvPr>
          <p:cNvSpPr txBox="1"/>
          <p:nvPr/>
        </p:nvSpPr>
        <p:spPr>
          <a:xfrm>
            <a:off x="3180588" y="7400474"/>
            <a:ext cx="1089023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72567A-A6DD-46F7-B351-1E0AA7FFF930}"/>
              </a:ext>
            </a:extLst>
          </p:cNvPr>
          <p:cNvSpPr txBox="1"/>
          <p:nvPr/>
        </p:nvSpPr>
        <p:spPr>
          <a:xfrm>
            <a:off x="890974" y="7403942"/>
            <a:ext cx="962822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4BECCB6-47F8-4920-8A8E-15F68D2D6177}"/>
              </a:ext>
            </a:extLst>
          </p:cNvPr>
          <p:cNvSpPr txBox="1"/>
          <p:nvPr/>
        </p:nvSpPr>
        <p:spPr>
          <a:xfrm>
            <a:off x="5748240" y="5801499"/>
            <a:ext cx="1043435" cy="246221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975C2F3-5A54-45A8-BA77-AF8B8A9A995A}"/>
              </a:ext>
            </a:extLst>
          </p:cNvPr>
          <p:cNvSpPr txBox="1"/>
          <p:nvPr/>
        </p:nvSpPr>
        <p:spPr>
          <a:xfrm>
            <a:off x="3177148" y="5804638"/>
            <a:ext cx="1043433" cy="246221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CC9F4F-ECFC-48F4-A4B5-2036EC73E8C3}"/>
              </a:ext>
            </a:extLst>
          </p:cNvPr>
          <p:cNvSpPr txBox="1"/>
          <p:nvPr/>
        </p:nvSpPr>
        <p:spPr>
          <a:xfrm>
            <a:off x="890935" y="4232516"/>
            <a:ext cx="962822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25C6DED-2990-4EF1-8E66-EE264F4E0545}"/>
              </a:ext>
            </a:extLst>
          </p:cNvPr>
          <p:cNvSpPr txBox="1"/>
          <p:nvPr/>
        </p:nvSpPr>
        <p:spPr>
          <a:xfrm>
            <a:off x="3142489" y="4240168"/>
            <a:ext cx="1089023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BB9079D-521D-4BEB-BE54-93AC907942DC}"/>
              </a:ext>
            </a:extLst>
          </p:cNvPr>
          <p:cNvSpPr txBox="1"/>
          <p:nvPr/>
        </p:nvSpPr>
        <p:spPr>
          <a:xfrm>
            <a:off x="5746260" y="2577377"/>
            <a:ext cx="1043435" cy="246221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3490DF5-135B-47D1-955D-7997FC29241B}"/>
              </a:ext>
            </a:extLst>
          </p:cNvPr>
          <p:cNvSpPr txBox="1"/>
          <p:nvPr/>
        </p:nvSpPr>
        <p:spPr>
          <a:xfrm>
            <a:off x="3177112" y="2585827"/>
            <a:ext cx="1043433" cy="246221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4BA18F9-DE5D-4655-9C21-B699F09095C6}"/>
              </a:ext>
            </a:extLst>
          </p:cNvPr>
          <p:cNvSpPr txBox="1"/>
          <p:nvPr/>
        </p:nvSpPr>
        <p:spPr>
          <a:xfrm>
            <a:off x="888770" y="995754"/>
            <a:ext cx="962822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ED63BBA-E876-4063-B50C-010031F3F025}"/>
              </a:ext>
            </a:extLst>
          </p:cNvPr>
          <p:cNvSpPr txBox="1"/>
          <p:nvPr/>
        </p:nvSpPr>
        <p:spPr>
          <a:xfrm>
            <a:off x="3138075" y="993131"/>
            <a:ext cx="1089023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FD9BFC-CF8E-4F2A-99C8-24AF6CE13016}"/>
              </a:ext>
            </a:extLst>
          </p:cNvPr>
          <p:cNvSpPr txBox="1"/>
          <p:nvPr/>
        </p:nvSpPr>
        <p:spPr>
          <a:xfrm>
            <a:off x="840597" y="160023"/>
            <a:ext cx="737551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>
                <a:latin typeface="Calibri"/>
                <a:cs typeface="Calibri"/>
              </a:rPr>
              <a:t>Child Development Curriculum- Learning Journey 2022-2024 </a:t>
            </a:r>
            <a:endParaRPr lang="en-GB" b="1" u="sng" dirty="0">
              <a:cs typeface="Calibri" panose="020F0502020204030204" pitchFamily="34" charset="0"/>
            </a:endParaRPr>
          </a:p>
        </p:txBody>
      </p:sp>
      <p:sp>
        <p:nvSpPr>
          <p:cNvPr id="112" name="Flowchart: Process 111">
            <a:extLst>
              <a:ext uri="{FF2B5EF4-FFF2-40B4-BE49-F238E27FC236}">
                <a16:creationId xmlns:a16="http://schemas.microsoft.com/office/drawing/2014/main" id="{E6CDE359-69CA-432F-AEF0-56A328AAC093}"/>
              </a:ext>
            </a:extLst>
          </p:cNvPr>
          <p:cNvSpPr/>
          <p:nvPr/>
        </p:nvSpPr>
        <p:spPr>
          <a:xfrm>
            <a:off x="7368621" y="3340681"/>
            <a:ext cx="1455736" cy="534721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CAMBRIDGE NATIONAL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BFD53-7237-4BA1-B421-7B16639CA921}"/>
              </a:ext>
            </a:extLst>
          </p:cNvPr>
          <p:cNvSpPr txBox="1"/>
          <p:nvPr/>
        </p:nvSpPr>
        <p:spPr>
          <a:xfrm>
            <a:off x="5634991" y="6061945"/>
            <a:ext cx="1769057" cy="17081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b="1" dirty="0"/>
              <a:t>How do you care for pregnant women?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ANTENATAL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Importance of antenatal clinics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Screening and diagnostic tests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Importance of antenatal classes</a:t>
            </a:r>
            <a:endParaRPr lang="en-GB" sz="900" b="1" dirty="0"/>
          </a:p>
          <a:p>
            <a:endParaRPr lang="en-US" sz="1000" dirty="0"/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B78D0F-5F6B-47EA-8B1B-A684344B1ED1}"/>
              </a:ext>
            </a:extLst>
          </p:cNvPr>
          <p:cNvSpPr txBox="1"/>
          <p:nvPr/>
        </p:nvSpPr>
        <p:spPr>
          <a:xfrm>
            <a:off x="164473" y="7762874"/>
            <a:ext cx="250495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D8904E3-4DD2-4D61-8796-F53C06864A84}"/>
              </a:ext>
            </a:extLst>
          </p:cNvPr>
          <p:cNvSpPr txBox="1"/>
          <p:nvPr/>
        </p:nvSpPr>
        <p:spPr>
          <a:xfrm>
            <a:off x="288456" y="14392274"/>
            <a:ext cx="2238128" cy="276999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0376B2B-4DFC-4A62-9922-53C40025A401}"/>
              </a:ext>
            </a:extLst>
          </p:cNvPr>
          <p:cNvSpPr txBox="1"/>
          <p:nvPr/>
        </p:nvSpPr>
        <p:spPr>
          <a:xfrm>
            <a:off x="5060257" y="14392274"/>
            <a:ext cx="223812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sz="1200" dirty="0">
              <a:cs typeface="Calibri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FA05D1E-5BB2-4F91-90DA-4D084BC0F5B6}"/>
              </a:ext>
            </a:extLst>
          </p:cNvPr>
          <p:cNvSpPr txBox="1"/>
          <p:nvPr/>
        </p:nvSpPr>
        <p:spPr>
          <a:xfrm>
            <a:off x="374212" y="12696824"/>
            <a:ext cx="2018946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sz="1000" dirty="0">
              <a:cs typeface="Calibri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0436087-4714-467A-8773-BB63EAF4B0B1}"/>
              </a:ext>
            </a:extLst>
          </p:cNvPr>
          <p:cNvSpPr txBox="1"/>
          <p:nvPr/>
        </p:nvSpPr>
        <p:spPr>
          <a:xfrm>
            <a:off x="288499" y="11077574"/>
            <a:ext cx="223812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53DCC71-0CE0-4397-BB9B-A35D10EC283D}"/>
              </a:ext>
            </a:extLst>
          </p:cNvPr>
          <p:cNvSpPr txBox="1"/>
          <p:nvPr/>
        </p:nvSpPr>
        <p:spPr>
          <a:xfrm>
            <a:off x="2660140" y="11077573"/>
            <a:ext cx="223812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1D8D64F-9CE9-4346-82F2-A022DEE7959A}"/>
              </a:ext>
            </a:extLst>
          </p:cNvPr>
          <p:cNvSpPr txBox="1"/>
          <p:nvPr/>
        </p:nvSpPr>
        <p:spPr>
          <a:xfrm>
            <a:off x="5212719" y="11039473"/>
            <a:ext cx="223812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  <a:p>
            <a:pPr algn="ctr"/>
            <a:endParaRPr lang="en-GB" sz="1200" b="1" dirty="0">
              <a:cs typeface="Calibri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EFE513E-BC9C-441C-9BA1-B6A746B470D8}"/>
              </a:ext>
            </a:extLst>
          </p:cNvPr>
          <p:cNvSpPr txBox="1"/>
          <p:nvPr/>
        </p:nvSpPr>
        <p:spPr>
          <a:xfrm>
            <a:off x="2326772" y="9363073"/>
            <a:ext cx="240013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1BE7E21-2EDF-4CFF-974B-026ED09A9843}"/>
              </a:ext>
            </a:extLst>
          </p:cNvPr>
          <p:cNvSpPr txBox="1"/>
          <p:nvPr/>
        </p:nvSpPr>
        <p:spPr>
          <a:xfrm>
            <a:off x="193316" y="9344023"/>
            <a:ext cx="223812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86F5829-0C7F-4AC6-AAC4-9AA9113A47E7}"/>
              </a:ext>
            </a:extLst>
          </p:cNvPr>
          <p:cNvSpPr txBox="1"/>
          <p:nvPr/>
        </p:nvSpPr>
        <p:spPr>
          <a:xfrm>
            <a:off x="2719782" y="7676035"/>
            <a:ext cx="428069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b="1" dirty="0"/>
              <a:t>How do you prepare to have a baby?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 PRE-CONCEPTION HEALTH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Factors affecting pre-conception health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Contraception methods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The structure and function of the reproductive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How reproduction takes place</a:t>
            </a:r>
            <a:endParaRPr lang="en-GB" sz="10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Signs and symptoms of pregnancy</a:t>
            </a:r>
          </a:p>
          <a:p>
            <a:endParaRPr lang="en-US" sz="1000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8A56910-8466-48C6-847E-14739EFB264C}"/>
              </a:ext>
            </a:extLst>
          </p:cNvPr>
          <p:cNvSpPr txBox="1"/>
          <p:nvPr/>
        </p:nvSpPr>
        <p:spPr>
          <a:xfrm>
            <a:off x="110375" y="6083686"/>
            <a:ext cx="182959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b="1" dirty="0"/>
              <a:t>What to do if a child is ill?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CHILDHOOD ILLNESSES AND A SAFE CHILD ENVIRONMENT</a:t>
            </a:r>
            <a:endParaRPr lang="en-GB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/>
              <a:t>Childhood ailments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/>
              <a:t>Needs of an ill child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Ensuring a child friendly safe environment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pPr algn="ctr"/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11BDF97-A353-4B73-A398-23791CA1B456}"/>
              </a:ext>
            </a:extLst>
          </p:cNvPr>
          <p:cNvSpPr txBox="1"/>
          <p:nvPr/>
        </p:nvSpPr>
        <p:spPr>
          <a:xfrm>
            <a:off x="3793738" y="6066548"/>
            <a:ext cx="1878175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b="1" dirty="0"/>
              <a:t>How do you prepare for birth?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BIRTH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Choices available for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Role of the birth partner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Methods of pain relief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Signs that labour has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The three stages of labour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Methods of assisted birth</a:t>
            </a:r>
          </a:p>
          <a:p>
            <a:pPr algn="ctr"/>
            <a:endParaRPr lang="en-GB" sz="1000" b="1" dirty="0">
              <a:solidFill>
                <a:srgbClr val="FF0000"/>
              </a:solidFill>
            </a:endParaRPr>
          </a:p>
          <a:p>
            <a:pPr algn="ctr"/>
            <a:endParaRPr lang="en-GB" sz="1000" b="1" dirty="0">
              <a:solidFill>
                <a:srgbClr val="FF0000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>
              <a:solidFill>
                <a:srgbClr val="FF0000"/>
              </a:solidFill>
            </a:endParaRPr>
          </a:p>
          <a:p>
            <a:pPr algn="ctr"/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1628F56-58B3-4EE8-BC80-42EC930B30CD}"/>
              </a:ext>
            </a:extLst>
          </p:cNvPr>
          <p:cNvSpPr txBox="1"/>
          <p:nvPr/>
        </p:nvSpPr>
        <p:spPr>
          <a:xfrm>
            <a:off x="5546799" y="16059148"/>
            <a:ext cx="135186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  <a:p>
            <a:endParaRPr lang="en-GB" sz="1200" dirty="0">
              <a:cs typeface="Calibri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1084938-5284-4D4E-9120-BABEB298E273}"/>
              </a:ext>
            </a:extLst>
          </p:cNvPr>
          <p:cNvSpPr txBox="1"/>
          <p:nvPr/>
        </p:nvSpPr>
        <p:spPr>
          <a:xfrm>
            <a:off x="2680127" y="16011522"/>
            <a:ext cx="212377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  <a:p>
            <a:endParaRPr lang="en-GB" sz="1200" dirty="0">
              <a:cs typeface="Calibri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401F25A-FC8D-488C-9317-F19336486C9C}"/>
              </a:ext>
            </a:extLst>
          </p:cNvPr>
          <p:cNvSpPr txBox="1"/>
          <p:nvPr/>
        </p:nvSpPr>
        <p:spPr>
          <a:xfrm>
            <a:off x="259875" y="16011524"/>
            <a:ext cx="223812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sz="1200" b="1" dirty="0">
              <a:latin typeface="Calibri"/>
              <a:cs typeface="Calibri"/>
            </a:endParaRPr>
          </a:p>
        </p:txBody>
      </p:sp>
      <p:pic>
        <p:nvPicPr>
          <p:cNvPr id="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379E5B5A-C3A7-42EC-ABE2-50E4E46D5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227" y="667702"/>
            <a:ext cx="1075372" cy="645255"/>
          </a:xfrm>
          <a:prstGeom prst="rect">
            <a:avLst/>
          </a:prstGeom>
        </p:spPr>
      </p:pic>
      <p:sp>
        <p:nvSpPr>
          <p:cNvPr id="155" name="TextBox 154">
            <a:extLst>
              <a:ext uri="{FF2B5EF4-FFF2-40B4-BE49-F238E27FC236}">
                <a16:creationId xmlns:a16="http://schemas.microsoft.com/office/drawing/2014/main" id="{705BE194-474F-4381-8B2D-599EE6512AAA}"/>
              </a:ext>
            </a:extLst>
          </p:cNvPr>
          <p:cNvSpPr txBox="1"/>
          <p:nvPr/>
        </p:nvSpPr>
        <p:spPr>
          <a:xfrm>
            <a:off x="5546825" y="12639663"/>
            <a:ext cx="148528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  <a:p>
            <a:pPr algn="ctr"/>
            <a:endParaRPr lang="en-GB" sz="1200" dirty="0">
              <a:cs typeface="Calibri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A1C07251-8AD4-41B4-B7E5-7262F2573370}"/>
              </a:ext>
            </a:extLst>
          </p:cNvPr>
          <p:cNvSpPr txBox="1"/>
          <p:nvPr/>
        </p:nvSpPr>
        <p:spPr>
          <a:xfrm>
            <a:off x="2794562" y="12696822"/>
            <a:ext cx="212377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  <a:p>
            <a:endParaRPr lang="en-GB" sz="1200" dirty="0">
              <a:cs typeface="Calibri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A6812AA-1C2F-4ED1-A374-52FFB391EC5D}"/>
              </a:ext>
            </a:extLst>
          </p:cNvPr>
          <p:cNvSpPr txBox="1"/>
          <p:nvPr/>
        </p:nvSpPr>
        <p:spPr>
          <a:xfrm>
            <a:off x="5451596" y="9344012"/>
            <a:ext cx="172352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Add text here</a:t>
            </a:r>
            <a:endParaRPr lang="en-US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19E1C83-683E-4A6E-A978-72A518271D1D}"/>
              </a:ext>
            </a:extLst>
          </p:cNvPr>
          <p:cNvSpPr txBox="1"/>
          <p:nvPr/>
        </p:nvSpPr>
        <p:spPr>
          <a:xfrm>
            <a:off x="1963355" y="6076677"/>
            <a:ext cx="1829597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b="1" dirty="0"/>
              <a:t>What needs will the baby have after it is born?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POSTNATAL CHECKS AND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Checks on </a:t>
            </a:r>
            <a:r>
              <a:rPr lang="en-GB" sz="900" dirty="0" err="1"/>
              <a:t>newborn</a:t>
            </a:r>
            <a:r>
              <a:rPr lang="en-GB" sz="900" dirty="0"/>
              <a:t> baby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/>
              <a:t>Postnatal provision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/>
              <a:t>Developmental needs of children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9FF0A10-6FF7-BB4F-9025-EF305521C960}"/>
              </a:ext>
            </a:extLst>
          </p:cNvPr>
          <p:cNvSpPr/>
          <p:nvPr/>
        </p:nvSpPr>
        <p:spPr>
          <a:xfrm>
            <a:off x="7300925" y="8329613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B4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2" name="TextBox 53">
            <a:extLst>
              <a:ext uri="{FF2B5EF4-FFF2-40B4-BE49-F238E27FC236}">
                <a16:creationId xmlns:a16="http://schemas.microsoft.com/office/drawing/2014/main" id="{FD57A4A2-F48F-1D43-9B39-F49B04CDA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91" y="8686800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9</a:t>
            </a:r>
          </a:p>
        </p:txBody>
      </p:sp>
      <p:sp>
        <p:nvSpPr>
          <p:cNvPr id="15373" name="TextBox 52">
            <a:extLst>
              <a:ext uri="{FF2B5EF4-FFF2-40B4-BE49-F238E27FC236}">
                <a16:creationId xmlns:a16="http://schemas.microsoft.com/office/drawing/2014/main" id="{B8B4215D-55E4-F14E-B395-F05E0E8A2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550" y="8646412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111" name="Flowchart: Process 110">
            <a:extLst>
              <a:ext uri="{FF2B5EF4-FFF2-40B4-BE49-F238E27FC236}">
                <a16:creationId xmlns:a16="http://schemas.microsoft.com/office/drawing/2014/main" id="{00FD50DE-53F7-4629-8CA1-E77C0FB91AD7}"/>
              </a:ext>
            </a:extLst>
          </p:cNvPr>
          <p:cNvSpPr/>
          <p:nvPr/>
        </p:nvSpPr>
        <p:spPr>
          <a:xfrm>
            <a:off x="7368221" y="6722057"/>
            <a:ext cx="1455736" cy="555217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CAMBRIDGE NATIONAL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31E5AAA-9466-4402-B423-AA40D7CE2B5C}"/>
              </a:ext>
            </a:extLst>
          </p:cNvPr>
          <p:cNvSpPr/>
          <p:nvPr/>
        </p:nvSpPr>
        <p:spPr>
          <a:xfrm>
            <a:off x="5137046" y="95345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07B1822-49FF-4A19-ABD4-228CFD505366}"/>
              </a:ext>
            </a:extLst>
          </p:cNvPr>
          <p:cNvSpPr/>
          <p:nvPr/>
        </p:nvSpPr>
        <p:spPr>
          <a:xfrm>
            <a:off x="5137053" y="128111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92ACD2D-534C-4271-911E-F795BF2B9890}"/>
              </a:ext>
            </a:extLst>
          </p:cNvPr>
          <p:cNvSpPr/>
          <p:nvPr/>
        </p:nvSpPr>
        <p:spPr>
          <a:xfrm>
            <a:off x="5137061" y="112109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D7D06BD-7761-4266-A034-9AE63E52F54D}"/>
              </a:ext>
            </a:extLst>
          </p:cNvPr>
          <p:cNvSpPr/>
          <p:nvPr/>
        </p:nvSpPr>
        <p:spPr>
          <a:xfrm>
            <a:off x="5137067" y="1451609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E49E984-76E9-4C1A-A87C-F0465627EF56}"/>
              </a:ext>
            </a:extLst>
          </p:cNvPr>
          <p:cNvSpPr/>
          <p:nvPr/>
        </p:nvSpPr>
        <p:spPr>
          <a:xfrm>
            <a:off x="5137075" y="1619249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342883E-934B-4502-BAED-E37A9A10F4B7}"/>
              </a:ext>
            </a:extLst>
          </p:cNvPr>
          <p:cNvSpPr/>
          <p:nvPr/>
        </p:nvSpPr>
        <p:spPr>
          <a:xfrm rot="5400000">
            <a:off x="603673" y="153733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20097FF-455E-4696-A955-E84AD5317323}"/>
              </a:ext>
            </a:extLst>
          </p:cNvPr>
          <p:cNvSpPr/>
          <p:nvPr/>
        </p:nvSpPr>
        <p:spPr>
          <a:xfrm>
            <a:off x="2508570" y="1619249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646698A-3DF7-4667-BAB4-718573D0CFF3}"/>
              </a:ext>
            </a:extLst>
          </p:cNvPr>
          <p:cNvSpPr txBox="1"/>
          <p:nvPr/>
        </p:nvSpPr>
        <p:spPr>
          <a:xfrm>
            <a:off x="918616" y="15714054"/>
            <a:ext cx="975620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B898BC5-EAE4-4188-9D87-8080E1DAE315}"/>
              </a:ext>
            </a:extLst>
          </p:cNvPr>
          <p:cNvSpPr/>
          <p:nvPr/>
        </p:nvSpPr>
        <p:spPr>
          <a:xfrm>
            <a:off x="2508562" y="144875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F3BB64A-253B-40A8-965A-71B21C319C3E}"/>
              </a:ext>
            </a:extLst>
          </p:cNvPr>
          <p:cNvSpPr/>
          <p:nvPr/>
        </p:nvSpPr>
        <p:spPr>
          <a:xfrm>
            <a:off x="2508549" y="128111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BC8D120-25D4-407A-9FBB-2993A90796CC}"/>
              </a:ext>
            </a:extLst>
          </p:cNvPr>
          <p:cNvSpPr/>
          <p:nvPr/>
        </p:nvSpPr>
        <p:spPr>
          <a:xfrm>
            <a:off x="2499031" y="111823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487E46E-66A7-475F-BF17-C1528C56B58E}"/>
              </a:ext>
            </a:extLst>
          </p:cNvPr>
          <p:cNvSpPr/>
          <p:nvPr/>
        </p:nvSpPr>
        <p:spPr>
          <a:xfrm>
            <a:off x="2479967" y="95059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9CD0894-9646-4EA7-8B23-6EE36C9CBE78}"/>
              </a:ext>
            </a:extLst>
          </p:cNvPr>
          <p:cNvSpPr/>
          <p:nvPr/>
        </p:nvSpPr>
        <p:spPr>
          <a:xfrm>
            <a:off x="2479704" y="787717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A4A2C44-988C-4872-A86C-85325BB0217C}"/>
              </a:ext>
            </a:extLst>
          </p:cNvPr>
          <p:cNvSpPr/>
          <p:nvPr/>
        </p:nvSpPr>
        <p:spPr>
          <a:xfrm>
            <a:off x="5108750" y="466724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89F1D1D-9C9C-436A-97E3-62BB46757722}"/>
              </a:ext>
            </a:extLst>
          </p:cNvPr>
          <p:cNvSpPr/>
          <p:nvPr/>
        </p:nvSpPr>
        <p:spPr>
          <a:xfrm>
            <a:off x="2499038" y="466724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048F8C27-BDA4-451E-80DD-C9A8D94D2ED6}"/>
              </a:ext>
            </a:extLst>
          </p:cNvPr>
          <p:cNvSpPr/>
          <p:nvPr/>
        </p:nvSpPr>
        <p:spPr>
          <a:xfrm>
            <a:off x="5109012" y="3019422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5AA7112C-914F-4027-B7F5-8E2CD48AA2F1}"/>
              </a:ext>
            </a:extLst>
          </p:cNvPr>
          <p:cNvSpPr/>
          <p:nvPr/>
        </p:nvSpPr>
        <p:spPr>
          <a:xfrm>
            <a:off x="2499300" y="30289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BEA5E4B-7DC4-4819-82DB-23BF7CB5153F}"/>
              </a:ext>
            </a:extLst>
          </p:cNvPr>
          <p:cNvSpPr/>
          <p:nvPr/>
        </p:nvSpPr>
        <p:spPr>
          <a:xfrm>
            <a:off x="2499307" y="144779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796BC89-70D9-4A54-AA60-34152DB27B3C}"/>
              </a:ext>
            </a:extLst>
          </p:cNvPr>
          <p:cNvSpPr/>
          <p:nvPr/>
        </p:nvSpPr>
        <p:spPr>
          <a:xfrm rot="5400000">
            <a:off x="6880371" y="1369694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CC16F6-DE5B-4966-AAB2-E40F6122BEE7}"/>
              </a:ext>
            </a:extLst>
          </p:cNvPr>
          <p:cNvSpPr txBox="1"/>
          <p:nvPr/>
        </p:nvSpPr>
        <p:spPr>
          <a:xfrm>
            <a:off x="5759331" y="14005639"/>
            <a:ext cx="1056143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E33C118-2134-4427-8ED9-AB5DC0EDD0C2}"/>
              </a:ext>
            </a:extLst>
          </p:cNvPr>
          <p:cNvSpPr/>
          <p:nvPr/>
        </p:nvSpPr>
        <p:spPr>
          <a:xfrm rot="5400000">
            <a:off x="632291" y="1201102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239072A-04FA-4E5B-B219-F211D3C614D6}"/>
              </a:ext>
            </a:extLst>
          </p:cNvPr>
          <p:cNvSpPr txBox="1"/>
          <p:nvPr/>
        </p:nvSpPr>
        <p:spPr>
          <a:xfrm>
            <a:off x="900460" y="12348683"/>
            <a:ext cx="975620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0BE4667-4C70-406C-9118-4ECB91C1D751}"/>
              </a:ext>
            </a:extLst>
          </p:cNvPr>
          <p:cNvSpPr/>
          <p:nvPr/>
        </p:nvSpPr>
        <p:spPr>
          <a:xfrm rot="5400000">
            <a:off x="6918483" y="103631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4580F1C-44A8-43AB-B4B0-6DB26D7F3966}"/>
              </a:ext>
            </a:extLst>
          </p:cNvPr>
          <p:cNvSpPr txBox="1"/>
          <p:nvPr/>
        </p:nvSpPr>
        <p:spPr>
          <a:xfrm>
            <a:off x="5757198" y="10733238"/>
            <a:ext cx="1056143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133B190-7066-408D-BF67-7FD0353BDCC9}"/>
              </a:ext>
            </a:extLst>
          </p:cNvPr>
          <p:cNvSpPr/>
          <p:nvPr/>
        </p:nvSpPr>
        <p:spPr>
          <a:xfrm rot="5400000">
            <a:off x="632651" y="867727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6AFEF37-172F-4583-8B0F-3303FE1E8A1C}"/>
              </a:ext>
            </a:extLst>
          </p:cNvPr>
          <p:cNvSpPr txBox="1"/>
          <p:nvPr/>
        </p:nvSpPr>
        <p:spPr>
          <a:xfrm>
            <a:off x="890935" y="9015597"/>
            <a:ext cx="975620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721E987-25AE-47D0-B624-A55F604D8E48}"/>
              </a:ext>
            </a:extLst>
          </p:cNvPr>
          <p:cNvSpPr/>
          <p:nvPr/>
        </p:nvSpPr>
        <p:spPr>
          <a:xfrm rot="5400000">
            <a:off x="6880385" y="706754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DB74BF-6CC4-4623-A66D-E98D87EA63F8}"/>
              </a:ext>
            </a:extLst>
          </p:cNvPr>
          <p:cNvSpPr txBox="1"/>
          <p:nvPr/>
        </p:nvSpPr>
        <p:spPr>
          <a:xfrm>
            <a:off x="5752698" y="7400560"/>
            <a:ext cx="1056143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B8E38F6-5450-4633-8C62-DA6D4EA5F9B9}"/>
              </a:ext>
            </a:extLst>
          </p:cNvPr>
          <p:cNvSpPr/>
          <p:nvPr/>
        </p:nvSpPr>
        <p:spPr>
          <a:xfrm rot="5400000">
            <a:off x="746959" y="549592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A162A72-1F38-49E2-9936-B784AEA86ADE}"/>
              </a:ext>
            </a:extLst>
          </p:cNvPr>
          <p:cNvSpPr txBox="1"/>
          <p:nvPr/>
        </p:nvSpPr>
        <p:spPr>
          <a:xfrm>
            <a:off x="889970" y="5802708"/>
            <a:ext cx="975620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DED50CC-D667-4E7C-B4F4-97E31666E312}"/>
              </a:ext>
            </a:extLst>
          </p:cNvPr>
          <p:cNvSpPr/>
          <p:nvPr/>
        </p:nvSpPr>
        <p:spPr>
          <a:xfrm rot="5400000">
            <a:off x="6918894" y="39242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4808A0B-1A59-46D0-AE11-CA2907EE80F6}"/>
              </a:ext>
            </a:extLst>
          </p:cNvPr>
          <p:cNvSpPr txBox="1"/>
          <p:nvPr/>
        </p:nvSpPr>
        <p:spPr>
          <a:xfrm>
            <a:off x="5744303" y="4238117"/>
            <a:ext cx="1056143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A227765-729A-45F3-A26A-20DBF64AC99F}"/>
              </a:ext>
            </a:extLst>
          </p:cNvPr>
          <p:cNvSpPr/>
          <p:nvPr/>
        </p:nvSpPr>
        <p:spPr>
          <a:xfrm rot="5400000">
            <a:off x="718436" y="22478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08AAAD5-9ABB-4A70-A9C9-D3AF5430E4B9}"/>
              </a:ext>
            </a:extLst>
          </p:cNvPr>
          <p:cNvSpPr txBox="1"/>
          <p:nvPr/>
        </p:nvSpPr>
        <p:spPr>
          <a:xfrm>
            <a:off x="891748" y="2576939"/>
            <a:ext cx="975620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AB03E8DB-1BFE-450D-9CEB-ECE4B7F8C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20000">
            <a:off x="7553575" y="16578262"/>
            <a:ext cx="570854" cy="5422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8990F5-2966-4C2F-A78C-68AA10C2E0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021" t="48286" r="51370" b="31956"/>
          <a:stretch/>
        </p:blipFill>
        <p:spPr>
          <a:xfrm>
            <a:off x="7572385" y="463606"/>
            <a:ext cx="1697535" cy="8185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015FED-C8E1-C62D-EBF3-18E1031F436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88498" y="8144012"/>
            <a:ext cx="527669" cy="5056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508F0D5-2963-FF9D-877F-EA4BB49A7E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4411" y="1577703"/>
            <a:ext cx="763929" cy="7349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10250CE-92E9-9128-87AA-49C5C68A5B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8367" y="7219497"/>
            <a:ext cx="570296" cy="4594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9C66C4F-5CFD-777D-9045-3151708B12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565" y="7139011"/>
            <a:ext cx="486033" cy="4788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4246D0A-DFD3-4664-5EF5-BAA5395FCF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9964" y="6601803"/>
            <a:ext cx="463928" cy="46041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CA764EB-72A9-4FCA-AFC8-4A0B084C1EC0}"/>
              </a:ext>
            </a:extLst>
          </p:cNvPr>
          <p:cNvSpPr txBox="1"/>
          <p:nvPr/>
        </p:nvSpPr>
        <p:spPr>
          <a:xfrm>
            <a:off x="240318" y="4449147"/>
            <a:ext cx="225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How can we prevent accidents in a childcare setting?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CREATING A SAFE ENVIRONMENT IN A CHILDCARE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Reasons why accidents happen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Types of childhood accidents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Plan to prevent accidents in a childcare environment</a:t>
            </a:r>
          </a:p>
          <a:p>
            <a:pPr algn="ctr"/>
            <a:endParaRPr lang="en-GB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B15366B-0741-4627-81ED-1CADCB4CB4C3}"/>
              </a:ext>
            </a:extLst>
          </p:cNvPr>
          <p:cNvSpPr txBox="1"/>
          <p:nvPr/>
        </p:nvSpPr>
        <p:spPr>
          <a:xfrm>
            <a:off x="5167423" y="4460455"/>
            <a:ext cx="2404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How can we feed children?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NUTRITIONAL NEEDS OF CHILDREN FROM BIRTH TO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Current Government dietary recommendations for healthy eating for children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Essential nutrients and their functions for children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Plan, prepare and evaluate food/meal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28BE58F-B8FB-4968-8BB1-54F8C49ED5DB}"/>
              </a:ext>
            </a:extLst>
          </p:cNvPr>
          <p:cNvSpPr txBox="1"/>
          <p:nvPr/>
        </p:nvSpPr>
        <p:spPr>
          <a:xfrm>
            <a:off x="5182403" y="2852126"/>
            <a:ext cx="2412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How do children develop?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PHYSICAL, INTELLECTUAL AND SOCIAL DEVELOPMENTAL NORMS FROM ONE TO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Expected developmental norms for physical, intellectual and social developmental areas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A0B2ADC4-3641-4954-941F-40EF5CC63DBE}"/>
              </a:ext>
            </a:extLst>
          </p:cNvPr>
          <p:cNvSpPr txBox="1"/>
          <p:nvPr/>
        </p:nvSpPr>
        <p:spPr>
          <a:xfrm>
            <a:off x="2504930" y="2846663"/>
            <a:ext cx="260382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Why is play so important for children’s development?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STAGES AND TYPES OF PLAY AND HOW PLAY BENEFITS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Stages of 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Types of 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How play benefits development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405D91C-D189-4226-9B82-DD740BC09643}"/>
              </a:ext>
            </a:extLst>
          </p:cNvPr>
          <p:cNvSpPr txBox="1"/>
          <p:nvPr/>
        </p:nvSpPr>
        <p:spPr>
          <a:xfrm>
            <a:off x="136500" y="2860487"/>
            <a:ext cx="23838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How can we observe children effectively?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OBSERVE THE DEVELOPMENT OF A CHILD AGED ONE TO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Methods of observation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Methods of recording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DAE2891-9E0D-47EE-9D6B-DCE678EBB472}"/>
              </a:ext>
            </a:extLst>
          </p:cNvPr>
          <p:cNvSpPr txBox="1"/>
          <p:nvPr/>
        </p:nvSpPr>
        <p:spPr>
          <a:xfrm>
            <a:off x="2572900" y="4469773"/>
            <a:ext cx="2487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What equipment would be suitable for a childcare setting?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CHOOSING SUITABLE EQUIPMENT FOR A CHILDCARE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Types of essential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Factors affecting suitability and choice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3E55EEE-B4CE-4B0E-9367-2853FE334AC1}"/>
              </a:ext>
            </a:extLst>
          </p:cNvPr>
          <p:cNvSpPr txBox="1"/>
          <p:nvPr/>
        </p:nvSpPr>
        <p:spPr>
          <a:xfrm>
            <a:off x="136500" y="1242506"/>
            <a:ext cx="24122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How do we know if play activities are beneficial to the child?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</a:rPr>
              <a:t>PLANNING AND EVALUATING PLAY ACTIVITIES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Planning play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Evaluating play activities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649A01-582E-44FF-8EFA-0E805AC9EA19}"/>
              </a:ext>
            </a:extLst>
          </p:cNvPr>
          <p:cNvSpPr txBox="1"/>
          <p:nvPr/>
        </p:nvSpPr>
        <p:spPr>
          <a:xfrm>
            <a:off x="2789577" y="1312792"/>
            <a:ext cx="16714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rgbClr val="FF0000"/>
                </a:solidFill>
              </a:rPr>
              <a:t>RETRIEVAL OF EXAM UNIT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43526C1-0984-44A2-A07D-879F92E308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05760" y="4151619"/>
            <a:ext cx="507591" cy="50759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FBDBE38-2355-431F-92F9-172D5EA1A81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93329" y="5416512"/>
            <a:ext cx="632795" cy="4995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546572B-51E3-44CE-A721-E1A0B093BF9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70536" y="2524931"/>
            <a:ext cx="676073" cy="4625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3013470-B9A2-4B8C-BED7-3A5A8206139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21922" y="3537613"/>
            <a:ext cx="536821" cy="53682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5647290-5E84-4BDE-AEE3-F2E16B62DC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1137" y="2219280"/>
            <a:ext cx="669956" cy="61563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7738AE0-3E71-4617-BE2E-6930CCAF5E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79241" y="3471290"/>
            <a:ext cx="445719" cy="54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8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0baaaa9-6b18-4f05-8473-ddc78e1b2fac">
      <UserInfo>
        <DisplayName>Mrs J Smith</DisplayName>
        <AccountId>28</AccountId>
        <AccountType/>
      </UserInfo>
    </SharedWithUsers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3" ma:contentTypeDescription="Create a new document." ma:contentTypeScope="" ma:versionID="e72d1909073bdc72e7464ddec18c635b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0b8cb1236b4b04aa1e19da1f9376e2e1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FA1FDD-4021-4EC6-9216-9E12C8FE9B1F}">
  <ds:schemaRefs>
    <ds:schemaRef ds:uri="http://www.w3.org/XML/1998/namespace"/>
    <ds:schemaRef ds:uri="http://schemas.microsoft.com/office/2006/metadata/properties"/>
    <ds:schemaRef ds:uri="c1b52ac7-d377-4d0c-ba18-3bd84841ac02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ce2b004-633a-4215-9b6f-e0c5ea72e04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81FC5F-2A7C-4699-ADE1-9BDE2ADA92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0CB8E0-1BB5-4347-847B-D8B3899905E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819</TotalTime>
  <Words>511</Words>
  <Application>Microsoft Office PowerPoint</Application>
  <PresentationFormat>Custom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Arial,Sans-Serif</vt:lpstr>
      <vt:lpstr>Calibri</vt:lpstr>
      <vt:lpstr>Calibri Light</vt:lpstr>
      <vt:lpstr>Dax-Regular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GiTheobald</cp:lastModifiedBy>
  <cp:revision>1445</cp:revision>
  <cp:lastPrinted>2020-02-16T00:04:46Z</cp:lastPrinted>
  <dcterms:created xsi:type="dcterms:W3CDTF">2018-02-08T08:28:53Z</dcterms:created>
  <dcterms:modified xsi:type="dcterms:W3CDTF">2022-07-20T12:28:36Z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