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8" r:id="rId4"/>
    <p:sldId id="259" r:id="rId5"/>
    <p:sldId id="261" r:id="rId6"/>
    <p:sldId id="265" r:id="rId7"/>
    <p:sldId id="267" r:id="rId8"/>
    <p:sldId id="272" r:id="rId9"/>
    <p:sldId id="278" r:id="rId10"/>
    <p:sldId id="289" r:id="rId11"/>
    <p:sldId id="274" r:id="rId12"/>
    <p:sldId id="290" r:id="rId13"/>
    <p:sldId id="280" r:id="rId14"/>
    <p:sldId id="291" r:id="rId15"/>
    <p:sldId id="268" r:id="rId16"/>
    <p:sldId id="292" r:id="rId17"/>
    <p:sldId id="276" r:id="rId18"/>
    <p:sldId id="293" r:id="rId19"/>
    <p:sldId id="275" r:id="rId20"/>
    <p:sldId id="294" r:id="rId21"/>
    <p:sldId id="270" r:id="rId22"/>
    <p:sldId id="283" r:id="rId23"/>
    <p:sldId id="282" r:id="rId24"/>
    <p:sldId id="295" r:id="rId25"/>
    <p:sldId id="303" r:id="rId26"/>
    <p:sldId id="304" r:id="rId27"/>
    <p:sldId id="298" r:id="rId28"/>
    <p:sldId id="299" r:id="rId29"/>
    <p:sldId id="285" r:id="rId30"/>
    <p:sldId id="287" r:id="rId31"/>
    <p:sldId id="296" r:id="rId32"/>
    <p:sldId id="286" r:id="rId33"/>
    <p:sldId id="284" r:id="rId34"/>
    <p:sldId id="297" r:id="rId35"/>
    <p:sldId id="305" r:id="rId36"/>
    <p:sldId id="316" r:id="rId37"/>
    <p:sldId id="300" r:id="rId38"/>
    <p:sldId id="301" r:id="rId39"/>
    <p:sldId id="315" r:id="rId40"/>
    <p:sldId id="306" r:id="rId41"/>
    <p:sldId id="307" r:id="rId42"/>
    <p:sldId id="314" r:id="rId43"/>
    <p:sldId id="308" r:id="rId44"/>
    <p:sldId id="309" r:id="rId45"/>
    <p:sldId id="310" r:id="rId46"/>
    <p:sldId id="311" r:id="rId47"/>
    <p:sldId id="312" r:id="rId48"/>
    <p:sldId id="313" r:id="rId49"/>
    <p:sldId id="302" r:id="rId50"/>
    <p:sldId id="26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1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9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3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7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0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6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52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0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9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2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4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5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7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4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7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5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0000-01D9-4709-94E7-2008ED4FE781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9649-2652-4E81-8EE7-8D891FC9E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090" y="202684"/>
            <a:ext cx="10278233" cy="6655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90" y="1115191"/>
            <a:ext cx="11753658" cy="1278566"/>
          </a:xfrm>
        </p:spPr>
        <p:txBody>
          <a:bodyPr>
            <a:noAutofit/>
          </a:bodyPr>
          <a:lstStyle/>
          <a:p>
            <a: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Introduction to Python</a:t>
            </a:r>
            <a:b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</a:br>
            <a: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Programming</a:t>
            </a:r>
            <a:endParaRPr lang="en-GB" sz="80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335" y="3326642"/>
            <a:ext cx="2575413" cy="340771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956781" y="4469561"/>
            <a:ext cx="6197600" cy="126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>
                <a:latin typeface="VAGRounded BT" panose="020F0702020204020204" pitchFamily="34" charset="0"/>
              </a:rPr>
              <a:t>Part </a:t>
            </a:r>
            <a:r>
              <a:rPr lang="en-GB" sz="6000" smtClean="0">
                <a:latin typeface="VAGRounded BT" panose="020F0702020204020204" pitchFamily="34" charset="0"/>
              </a:rPr>
              <a:t>7: </a:t>
            </a:r>
            <a:r>
              <a:rPr lang="en-GB" sz="6000" dirty="0" smtClean="0">
                <a:latin typeface="VAGRounded BT" panose="020F0702020204020204" pitchFamily="34" charset="0"/>
              </a:rPr>
              <a:t>Looping</a:t>
            </a:r>
            <a:endParaRPr lang="en-GB" sz="6000" dirty="0">
              <a:latin typeface="VAGRounded BT" panose="020F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5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2: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84205"/>
              </p:ext>
            </p:extLst>
          </p:nvPr>
        </p:nvGraphicFramePr>
        <p:xfrm>
          <a:off x="339143" y="1950333"/>
          <a:ext cx="11513713" cy="4724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3782"/>
                <a:gridCol w="5559931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0584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START</a:t>
                      </a:r>
                    </a:p>
                    <a:p>
                      <a:pPr algn="l"/>
                      <a:r>
                        <a:rPr lang="en-GB" sz="2000" dirty="0" smtClean="0"/>
                        <a:t>number =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WHILE </a:t>
                      </a:r>
                      <a:r>
                        <a:rPr lang="en-GB" sz="2000" b="0" dirty="0" smtClean="0"/>
                        <a:t>number &lt; 11: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      OUTPUT: number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      number = number + 1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END WHILE</a:t>
                      </a:r>
                    </a:p>
                    <a:p>
                      <a:pPr algn="l"/>
                      <a:r>
                        <a:rPr lang="en-GB" sz="2000" dirty="0" smtClean="0"/>
                        <a:t>END</a:t>
                      </a:r>
                      <a:endParaRPr lang="en-GB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2" y="1088639"/>
            <a:ext cx="115137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Create a </a:t>
            </a:r>
            <a:r>
              <a:rPr lang="en-GB" b="1" dirty="0" smtClean="0">
                <a:solidFill>
                  <a:srgbClr val="FFFF00"/>
                </a:solidFill>
              </a:rPr>
              <a:t>variable</a:t>
            </a:r>
            <a:r>
              <a:rPr lang="en-GB" dirty="0" smtClean="0">
                <a:solidFill>
                  <a:srgbClr val="FFFF00"/>
                </a:solidFill>
              </a:rPr>
              <a:t> called </a:t>
            </a:r>
            <a:r>
              <a:rPr lang="en-GB" b="1" dirty="0" smtClean="0">
                <a:solidFill>
                  <a:srgbClr val="FFFF00"/>
                </a:solidFill>
              </a:rPr>
              <a:t>number</a:t>
            </a:r>
            <a:r>
              <a:rPr lang="en-GB" dirty="0" smtClean="0">
                <a:solidFill>
                  <a:srgbClr val="FFFF00"/>
                </a:solidFill>
              </a:rPr>
              <a:t> and assign it the value </a:t>
            </a:r>
            <a:r>
              <a:rPr lang="en-GB" b="1" dirty="0" smtClean="0">
                <a:solidFill>
                  <a:srgbClr val="FFFF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Using a </a:t>
            </a:r>
            <a:r>
              <a:rPr lang="en-GB" b="1" dirty="0" smtClean="0">
                <a:solidFill>
                  <a:srgbClr val="FFFF00"/>
                </a:solidFill>
              </a:rPr>
              <a:t>WHILE loop, print out the numbers 1 to 10 by incrementing the value of the variable number.</a:t>
            </a:r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2" y="2655210"/>
            <a:ext cx="3405719" cy="3885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1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3: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95760"/>
              </p:ext>
            </p:extLst>
          </p:nvPr>
        </p:nvGraphicFramePr>
        <p:xfrm>
          <a:off x="339143" y="2051928"/>
          <a:ext cx="11513713" cy="4724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3782"/>
                <a:gridCol w="5559931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0584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START</a:t>
                      </a:r>
                    </a:p>
                    <a:p>
                      <a:pPr algn="l"/>
                      <a:r>
                        <a:rPr lang="en-GB" sz="2000" dirty="0" smtClean="0"/>
                        <a:t>password = ilovepython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WHILE guess </a:t>
                      </a:r>
                      <a:r>
                        <a:rPr lang="en-GB" sz="2000" b="0" dirty="0" smtClean="0"/>
                        <a:t>≠ password: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      OUTPUT: Please enter the password.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      guess</a:t>
                      </a:r>
                      <a:r>
                        <a:rPr lang="en-GB" sz="2000" b="0" baseline="0" dirty="0" smtClean="0"/>
                        <a:t> = INPUT (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IF guess </a:t>
                      </a:r>
                      <a:r>
                        <a:rPr lang="en-GB" sz="2000" b="0" dirty="0" smtClean="0"/>
                        <a:t>≠</a:t>
                      </a:r>
                      <a:r>
                        <a:rPr lang="en-GB" sz="2000" b="0" baseline="0" dirty="0" smtClean="0"/>
                        <a:t> password: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      OUTPUT: Access denied!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ELSE: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END IF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END WHILE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OUTPUT: Password accepted. Welcome back user!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dirty="0" smtClean="0"/>
                        <a:t>END</a:t>
                      </a:r>
                      <a:endParaRPr lang="en-GB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788197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Create a </a:t>
            </a:r>
            <a:r>
              <a:rPr lang="en-GB" b="1" dirty="0" smtClean="0">
                <a:solidFill>
                  <a:srgbClr val="FFFF00"/>
                </a:solidFill>
              </a:rPr>
              <a:t>variable</a:t>
            </a:r>
            <a:r>
              <a:rPr lang="en-GB" dirty="0" smtClean="0">
                <a:solidFill>
                  <a:srgbClr val="FFFF00"/>
                </a:solidFill>
              </a:rPr>
              <a:t> called </a:t>
            </a:r>
            <a:r>
              <a:rPr lang="en-GB" b="1" dirty="0" smtClean="0">
                <a:solidFill>
                  <a:srgbClr val="FFFF00"/>
                </a:solidFill>
              </a:rPr>
              <a:t>password. </a:t>
            </a:r>
            <a:r>
              <a:rPr lang="en-GB" dirty="0" smtClean="0">
                <a:solidFill>
                  <a:srgbClr val="FFFF00"/>
                </a:solidFill>
              </a:rPr>
              <a:t>Assign it the password </a:t>
            </a:r>
            <a:r>
              <a:rPr lang="en-GB" b="1" dirty="0" smtClean="0">
                <a:solidFill>
                  <a:srgbClr val="FFFF00"/>
                </a:solidFill>
              </a:rPr>
              <a:t>ilovepython.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Allow the user to input a password. Use a </a:t>
            </a:r>
            <a:r>
              <a:rPr lang="en-GB" b="1" dirty="0" smtClean="0">
                <a:solidFill>
                  <a:srgbClr val="FFFF00"/>
                </a:solidFill>
              </a:rPr>
              <a:t>WHILE</a:t>
            </a:r>
            <a:r>
              <a:rPr lang="en-GB" dirty="0" smtClean="0">
                <a:solidFill>
                  <a:srgbClr val="FFFF00"/>
                </a:solidFill>
              </a:rPr>
              <a:t> loop so that the user is allowed to retype the password until they get it correct.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When the correct password is input, an appropriate success message is displayed and the programme ends.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84" y="2665043"/>
            <a:ext cx="3006962" cy="4049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4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4: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304033"/>
              </p:ext>
            </p:extLst>
          </p:nvPr>
        </p:nvGraphicFramePr>
        <p:xfrm>
          <a:off x="339143" y="2051928"/>
          <a:ext cx="11513713" cy="4724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3782"/>
                <a:gridCol w="5559931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0584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START</a:t>
                      </a:r>
                    </a:p>
                    <a:p>
                      <a:pPr algn="l"/>
                      <a:r>
                        <a:rPr lang="en-GB" sz="2000" dirty="0" smtClean="0"/>
                        <a:t>number = [programmers choice]</a:t>
                      </a:r>
                    </a:p>
                    <a:p>
                      <a:pPr algn="l"/>
                      <a:r>
                        <a:rPr lang="en-GB" sz="2000" dirty="0" smtClean="0"/>
                        <a:t>guess 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WHILE guess </a:t>
                      </a:r>
                      <a:r>
                        <a:rPr lang="en-GB" sz="2000" b="0" dirty="0" smtClean="0"/>
                        <a:t>≠ number: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      OUTPUT: Guess what number I am thinking of!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      guess</a:t>
                      </a:r>
                      <a:r>
                        <a:rPr lang="en-GB" sz="2000" b="0" baseline="0" dirty="0" smtClean="0"/>
                        <a:t> = INPUT (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IF guess = number: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      OUTPUT: Correct!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ELSE: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      OUTPUT: Wrong! Guess again!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      END IF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/>
                        <a:t>END WHILE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dirty="0" smtClean="0"/>
                        <a:t>END</a:t>
                      </a:r>
                      <a:endParaRPr lang="en-GB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788197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Create a </a:t>
            </a:r>
            <a:r>
              <a:rPr lang="en-GB" b="1" dirty="0" smtClean="0">
                <a:solidFill>
                  <a:srgbClr val="FFFF00"/>
                </a:solidFill>
              </a:rPr>
              <a:t>variable</a:t>
            </a:r>
            <a:r>
              <a:rPr lang="en-GB" dirty="0" smtClean="0">
                <a:solidFill>
                  <a:srgbClr val="FFFF00"/>
                </a:solidFill>
              </a:rPr>
              <a:t> called </a:t>
            </a:r>
            <a:r>
              <a:rPr lang="en-GB" b="1" dirty="0" smtClean="0">
                <a:solidFill>
                  <a:srgbClr val="FFFF00"/>
                </a:solidFill>
              </a:rPr>
              <a:t>number</a:t>
            </a:r>
            <a:r>
              <a:rPr lang="en-GB" dirty="0" smtClean="0">
                <a:solidFill>
                  <a:srgbClr val="FFFF00"/>
                </a:solidFill>
              </a:rPr>
              <a:t> and store a number between </a:t>
            </a:r>
            <a:r>
              <a:rPr lang="en-GB" b="1" dirty="0" smtClean="0">
                <a:solidFill>
                  <a:srgbClr val="FFFF00"/>
                </a:solidFill>
              </a:rPr>
              <a:t>1 and 10 </a:t>
            </a:r>
            <a:r>
              <a:rPr lang="en-GB" dirty="0" smtClean="0">
                <a:solidFill>
                  <a:srgbClr val="FFFF00"/>
                </a:solidFill>
              </a:rPr>
              <a:t>in it.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Using a </a:t>
            </a:r>
            <a:r>
              <a:rPr lang="en-GB" b="1" dirty="0" smtClean="0">
                <a:solidFill>
                  <a:srgbClr val="FFFF00"/>
                </a:solidFill>
              </a:rPr>
              <a:t>While loop, </a:t>
            </a:r>
            <a:r>
              <a:rPr lang="en-GB" b="1" dirty="0">
                <a:solidFill>
                  <a:srgbClr val="FFFF00"/>
                </a:solidFill>
              </a:rPr>
              <a:t>a</a:t>
            </a:r>
            <a:r>
              <a:rPr lang="en-GB" b="1" dirty="0" smtClean="0">
                <a:solidFill>
                  <a:srgbClr val="FFFF00"/>
                </a:solidFill>
              </a:rPr>
              <a:t>sk the user to guess your number until they get it right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Make sure you </a:t>
            </a:r>
            <a:r>
              <a:rPr lang="en-GB" b="1" dirty="0" smtClean="0">
                <a:solidFill>
                  <a:srgbClr val="FFFF00"/>
                </a:solidFill>
              </a:rPr>
              <a:t>output suitable messages </a:t>
            </a:r>
            <a:r>
              <a:rPr lang="en-GB" dirty="0" smtClean="0">
                <a:solidFill>
                  <a:srgbClr val="FFFF00"/>
                </a:solidFill>
              </a:rPr>
              <a:t>to let the user know if they guessed correctly or not.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EXTENSION</a:t>
            </a:r>
            <a:r>
              <a:rPr lang="en-GB" dirty="0" smtClean="0">
                <a:solidFill>
                  <a:srgbClr val="FFFF00"/>
                </a:solidFill>
              </a:rPr>
              <a:t>: Add an option for the user to </a:t>
            </a:r>
            <a:r>
              <a:rPr lang="en-GB" b="1" dirty="0" smtClean="0">
                <a:solidFill>
                  <a:srgbClr val="FFFF00"/>
                </a:solidFill>
              </a:rPr>
              <a:t>quit</a:t>
            </a:r>
            <a:r>
              <a:rPr lang="en-GB" dirty="0" smtClean="0">
                <a:solidFill>
                  <a:srgbClr val="FFFF00"/>
                </a:solidFill>
              </a:rPr>
              <a:t> guessing and end the programme.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29" y="2698382"/>
            <a:ext cx="2852639" cy="3990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4: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5: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65425"/>
              </p:ext>
            </p:extLst>
          </p:nvPr>
        </p:nvGraphicFramePr>
        <p:xfrm>
          <a:off x="339143" y="1619795"/>
          <a:ext cx="11513713" cy="5129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3782"/>
                <a:gridCol w="5559931"/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606834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START</a:t>
                      </a:r>
                    </a:p>
                    <a:p>
                      <a:pPr algn="l"/>
                      <a:r>
                        <a:rPr lang="en-GB" sz="2000" dirty="0" smtClean="0"/>
                        <a:t>OUTPUT: The incredible times table algorithm!</a:t>
                      </a:r>
                    </a:p>
                    <a:p>
                      <a:pPr algn="l"/>
                      <a:r>
                        <a:rPr lang="en-GB" sz="2000" dirty="0" smtClean="0"/>
                        <a:t>OUTPUT:</a:t>
                      </a:r>
                      <a:r>
                        <a:rPr lang="en-GB" sz="2000" baseline="0" dirty="0" smtClean="0"/>
                        <a:t> Enter a number</a:t>
                      </a:r>
                    </a:p>
                    <a:p>
                      <a:pPr algn="l"/>
                      <a:r>
                        <a:rPr lang="en-GB" sz="2000" baseline="0" dirty="0" smtClean="0"/>
                        <a:t>number = user INPUT( )</a:t>
                      </a:r>
                    </a:p>
                    <a:p>
                      <a:pPr algn="l"/>
                      <a:r>
                        <a:rPr lang="en-GB" sz="2000" baseline="0" dirty="0" smtClean="0"/>
                        <a:t>i = 1</a:t>
                      </a:r>
                    </a:p>
                    <a:p>
                      <a:pPr algn="l"/>
                      <a:r>
                        <a:rPr lang="en-GB" sz="2000" baseline="0" dirty="0" smtClean="0"/>
                        <a:t>WHILE i &lt; 13</a:t>
                      </a:r>
                    </a:p>
                    <a:p>
                      <a:pPr algn="l"/>
                      <a:r>
                        <a:rPr lang="en-GB" sz="2000" baseline="0" dirty="0" smtClean="0"/>
                        <a:t>      Sum = number x i</a:t>
                      </a:r>
                    </a:p>
                    <a:p>
                      <a:pPr algn="l"/>
                      <a:r>
                        <a:rPr lang="en-GB" sz="2000" baseline="0" dirty="0" smtClean="0"/>
                        <a:t>      OUTPUT: Sum</a:t>
                      </a:r>
                    </a:p>
                    <a:p>
                      <a:pPr algn="l"/>
                      <a:r>
                        <a:rPr lang="en-GB" sz="2000" baseline="0" dirty="0" smtClean="0"/>
                        <a:t>      i = i + 1</a:t>
                      </a:r>
                    </a:p>
                    <a:p>
                      <a:pPr algn="l"/>
                      <a:r>
                        <a:rPr lang="en-GB" sz="2000" baseline="0" dirty="0" smtClean="0"/>
                        <a:t>END WHILE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dirty="0" smtClean="0"/>
                        <a:t>END</a:t>
                      </a:r>
                      <a:endParaRPr lang="en-GB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3281" y="870155"/>
            <a:ext cx="115137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Create a </a:t>
            </a:r>
            <a:r>
              <a:rPr lang="en-GB" b="1" dirty="0" smtClean="0">
                <a:solidFill>
                  <a:srgbClr val="FFFF00"/>
                </a:solidFill>
              </a:rPr>
              <a:t>variable</a:t>
            </a:r>
            <a:r>
              <a:rPr lang="en-GB" dirty="0" smtClean="0">
                <a:solidFill>
                  <a:srgbClr val="FFFF00"/>
                </a:solidFill>
              </a:rPr>
              <a:t> called </a:t>
            </a:r>
            <a:r>
              <a:rPr lang="en-GB" b="1" dirty="0" smtClean="0">
                <a:solidFill>
                  <a:srgbClr val="FFFF00"/>
                </a:solidFill>
              </a:rPr>
              <a:t>number</a:t>
            </a:r>
            <a:r>
              <a:rPr lang="en-GB" dirty="0" smtClean="0">
                <a:solidFill>
                  <a:srgbClr val="FFFF00"/>
                </a:solidFill>
              </a:rPr>
              <a:t> and assign it the value </a:t>
            </a:r>
            <a:r>
              <a:rPr lang="en-GB" b="1" dirty="0" smtClean="0">
                <a:solidFill>
                  <a:srgbClr val="FFFF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Using a </a:t>
            </a:r>
            <a:r>
              <a:rPr lang="en-GB" b="1" dirty="0" smtClean="0">
                <a:solidFill>
                  <a:srgbClr val="FFFF00"/>
                </a:solidFill>
              </a:rPr>
              <a:t>FOR loop, print out the numbers 1 to 10 by incrementing the value of the variable number.</a:t>
            </a:r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77" y="2214698"/>
            <a:ext cx="2745820" cy="44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5: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5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6: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919579"/>
              </p:ext>
            </p:extLst>
          </p:nvPr>
        </p:nvGraphicFramePr>
        <p:xfrm>
          <a:off x="339143" y="1262743"/>
          <a:ext cx="11513713" cy="554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25931"/>
                <a:gridCol w="6087782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97694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</a:p>
                    <a:p>
                      <a:pPr algn="l"/>
                      <a:r>
                        <a:rPr lang="en-GB" sz="1800" dirty="0" smtClean="0"/>
                        <a:t>number = [programmers choice]</a:t>
                      </a:r>
                    </a:p>
                    <a:p>
                      <a:pPr algn="l"/>
                      <a:r>
                        <a:rPr lang="en-GB" sz="1800" dirty="0" smtClean="0"/>
                        <a:t>QUIT = n</a:t>
                      </a:r>
                    </a:p>
                    <a:p>
                      <a:pPr algn="l"/>
                      <a:r>
                        <a:rPr lang="en-GB" sz="1800" dirty="0" smtClean="0"/>
                        <a:t>guess = 0</a:t>
                      </a:r>
                    </a:p>
                    <a:p>
                      <a:pPr algn="l"/>
                      <a:r>
                        <a:rPr lang="en-GB" sz="1800" dirty="0" smtClean="0"/>
                        <a:t>WHILE QUIT = 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      IF guess </a:t>
                      </a:r>
                      <a:r>
                        <a:rPr lang="en-GB" sz="1800" b="0" dirty="0" smtClean="0"/>
                        <a:t>≠ number: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            OUTPUT: Guess what number I am thinking of!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            guess</a:t>
                      </a:r>
                      <a:r>
                        <a:rPr lang="en-GB" sz="1800" b="0" baseline="0" dirty="0" smtClean="0"/>
                        <a:t> = INPUT (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      IF guess = number: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            OUTPUT: Correct!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      ELSE: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            OUTPUT: Wrong! Do you want to quit(y/n)?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            QUIT = INPUT (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      END IF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ELSE: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      END IF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/>
                        <a:t>END WHILE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20539"/>
            <a:ext cx="115137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Extend the </a:t>
            </a:r>
            <a:r>
              <a:rPr lang="en-GB" b="1" dirty="0" smtClean="0">
                <a:solidFill>
                  <a:srgbClr val="FFFF00"/>
                </a:solidFill>
              </a:rPr>
              <a:t>guess the number algorithm </a:t>
            </a:r>
            <a:r>
              <a:rPr lang="en-GB" dirty="0" smtClean="0">
                <a:solidFill>
                  <a:srgbClr val="FFFF00"/>
                </a:solidFill>
              </a:rPr>
              <a:t>by adding in an option for the user to </a:t>
            </a:r>
            <a:r>
              <a:rPr lang="en-GB" b="1" dirty="0" smtClean="0">
                <a:solidFill>
                  <a:srgbClr val="FFFF00"/>
                </a:solidFill>
              </a:rPr>
              <a:t>quit</a:t>
            </a:r>
            <a:r>
              <a:rPr lang="en-GB" dirty="0" smtClean="0">
                <a:solidFill>
                  <a:srgbClr val="FFFF00"/>
                </a:solidFill>
              </a:rPr>
              <a:t> guessing and end the programme.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58" y="1850342"/>
            <a:ext cx="2952064" cy="48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6: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779463"/>
          </a:xfrm>
        </p:spPr>
        <p:txBody>
          <a:bodyPr/>
          <a:lstStyle/>
          <a:p>
            <a:r>
              <a:rPr lang="en-GB" dirty="0" smtClean="0"/>
              <a:t>How to use this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95" y="1135491"/>
            <a:ext cx="7262611" cy="55386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Within each unit, you will learn how to develop and apply a range of Python programming skills. Skill explanations are in </a:t>
            </a:r>
            <a:r>
              <a:rPr lang="en-GB" b="1" dirty="0" smtClean="0">
                <a:solidFill>
                  <a:srgbClr val="FFFF00"/>
                </a:solidFill>
              </a:rPr>
              <a:t>pink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After reading the explanation of a skill, apply it within the given tasks. The tasks are categorised into </a:t>
            </a:r>
            <a:r>
              <a:rPr lang="en-GB" b="1" dirty="0" smtClean="0">
                <a:solidFill>
                  <a:srgbClr val="FF0000"/>
                </a:solidFill>
              </a:rPr>
              <a:t>Rookie</a:t>
            </a:r>
            <a:r>
              <a:rPr lang="en-GB" dirty="0" smtClean="0">
                <a:solidFill>
                  <a:srgbClr val="FFFF00"/>
                </a:solidFill>
              </a:rPr>
              <a:t> (Easy), </a:t>
            </a:r>
            <a:r>
              <a:rPr lang="en-GB" b="1" dirty="0" smtClean="0">
                <a:solidFill>
                  <a:srgbClr val="FFC000"/>
                </a:solidFill>
              </a:rPr>
              <a:t>Pro</a:t>
            </a:r>
            <a:r>
              <a:rPr lang="en-GB" dirty="0" smtClean="0">
                <a:solidFill>
                  <a:srgbClr val="FFFF00"/>
                </a:solidFill>
              </a:rPr>
              <a:t> (Medium) or </a:t>
            </a:r>
            <a:r>
              <a:rPr lang="en-GB" b="1" dirty="0" smtClean="0">
                <a:solidFill>
                  <a:srgbClr val="92D050"/>
                </a:solidFill>
              </a:rPr>
              <a:t>Beast</a:t>
            </a:r>
            <a:r>
              <a:rPr lang="en-GB" dirty="0" smtClean="0">
                <a:solidFill>
                  <a:srgbClr val="FFFF00"/>
                </a:solidFill>
              </a:rPr>
              <a:t> (Hard).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Once you have learned how to apply your new skills, demonstrate your ability by completing the given challenges. Don’t forget the debugging task!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Once complete, review your performance!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9" y="90888"/>
            <a:ext cx="586691" cy="776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84" y="292433"/>
            <a:ext cx="3070416" cy="17271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352560" y="2215967"/>
            <a:ext cx="3655657" cy="2177635"/>
            <a:chOff x="1678300" y="416401"/>
            <a:chExt cx="4464826" cy="26736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8300" y="416401"/>
              <a:ext cx="2942214" cy="16549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714" y="1035933"/>
              <a:ext cx="2942215" cy="16549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911" y="1435020"/>
              <a:ext cx="2942215" cy="165499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352560" y="4557794"/>
            <a:ext cx="3655657" cy="2116080"/>
            <a:chOff x="8130443" y="4652429"/>
            <a:chExt cx="3655657" cy="21160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0443" y="4652429"/>
              <a:ext cx="2609304" cy="14677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9718" y="4977482"/>
              <a:ext cx="2623553" cy="14757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62547" y="5292760"/>
              <a:ext cx="2623553" cy="147574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655201" y="1148370"/>
            <a:ext cx="580697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Skill Explanations: 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Pink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S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lides</a:t>
            </a:r>
            <a:endParaRPr lang="en-US" sz="3200" cap="none" spc="0" dirty="0">
              <a:ln w="22225">
                <a:noFill/>
                <a:prstDash val="solid"/>
              </a:ln>
              <a:solidFill>
                <a:srgbClr val="FF99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7107" y="2797844"/>
            <a:ext cx="45231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Tasks: 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Rookie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Pro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Beast</a:t>
            </a:r>
            <a:endParaRPr lang="en-US" sz="3200" cap="none" spc="0" dirty="0">
              <a:ln w="22225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rilledCheese BTN" panose="020B0604060402040206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9741" y="4470876"/>
            <a:ext cx="545591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Challenges: 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Rookie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Pro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cap="none" spc="0" dirty="0" smtClean="0">
                <a:ln w="22225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rilledCheese BTN" panose="020B0604060402040206" pitchFamily="34" charset="0"/>
              </a:rPr>
              <a:t>Beast</a:t>
            </a:r>
            <a:endParaRPr lang="en-US" sz="3200" cap="none" spc="0" dirty="0">
              <a:ln w="22225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9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2: For Loops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6951" y="910942"/>
            <a:ext cx="2732678" cy="191859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next </a:t>
            </a:r>
            <a:r>
              <a:rPr lang="en-GB" dirty="0"/>
              <a:t>type of loop we will look at is a </a:t>
            </a:r>
            <a:r>
              <a:rPr lang="en-GB" b="1" dirty="0"/>
              <a:t>For Loop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For Loop </a:t>
            </a:r>
            <a:r>
              <a:rPr lang="en-GB" dirty="0"/>
              <a:t>is used to </a:t>
            </a:r>
            <a:r>
              <a:rPr lang="en-GB" dirty="0" smtClean="0"/>
              <a:t>repeat </a:t>
            </a:r>
            <a:r>
              <a:rPr lang="en-GB" dirty="0"/>
              <a:t>a set of instructions a </a:t>
            </a:r>
            <a:r>
              <a:rPr lang="en-GB" dirty="0" smtClean="0"/>
              <a:t>specific </a:t>
            </a:r>
            <a:r>
              <a:rPr lang="en-GB" dirty="0"/>
              <a:t>number of times</a:t>
            </a:r>
            <a:r>
              <a:rPr lang="en-GB" dirty="0" smtClean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8" y="53775"/>
            <a:ext cx="592028" cy="7833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51882"/>
              </p:ext>
            </p:extLst>
          </p:nvPr>
        </p:nvGraphicFramePr>
        <p:xfrm>
          <a:off x="4653887" y="70090"/>
          <a:ext cx="7449085" cy="5442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480"/>
                <a:gridCol w="2331684"/>
                <a:gridCol w="3779921"/>
              </a:tblGrid>
              <a:tr h="58656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Here is</a:t>
                      </a:r>
                      <a:r>
                        <a:rPr lang="en-GB" sz="1800" b="1" baseline="0" dirty="0" smtClean="0"/>
                        <a:t> a </a:t>
                      </a:r>
                      <a:r>
                        <a:rPr lang="en-GB" sz="1800" b="1" dirty="0" smtClean="0"/>
                        <a:t>sporting for loop example!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555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Perform 20 press-ups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18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18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18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1 TO 20</a:t>
                      </a:r>
                      <a:r>
                        <a:rPr lang="en-GB" sz="1800" baseline="0" dirty="0" smtClean="0"/>
                        <a:t>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Perform a press-up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FOR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3163" y="5574244"/>
            <a:ext cx="747311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 smtClean="0"/>
              <a:t>Difference between FOR and WHILE loops</a:t>
            </a:r>
          </a:p>
          <a:p>
            <a:r>
              <a:rPr lang="en-GB" sz="2400" b="1" dirty="0" smtClean="0"/>
              <a:t>FOR loop</a:t>
            </a:r>
            <a:r>
              <a:rPr lang="en-GB" sz="2400" dirty="0" smtClean="0"/>
              <a:t>: Runs for a specific number of times.</a:t>
            </a:r>
          </a:p>
          <a:p>
            <a:r>
              <a:rPr lang="en-GB" sz="2400" b="1" dirty="0" smtClean="0"/>
              <a:t>WHILE loop</a:t>
            </a:r>
            <a:r>
              <a:rPr lang="en-GB" sz="2400" dirty="0" smtClean="0"/>
              <a:t>: Runs until a condition becomes </a:t>
            </a:r>
            <a:r>
              <a:rPr lang="en-GB" sz="2400" b="1" dirty="0" smtClean="0"/>
              <a:t>FALSE</a:t>
            </a:r>
            <a:r>
              <a:rPr lang="en-GB" sz="2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665" y="5574244"/>
            <a:ext cx="295104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Start</a:t>
            </a:r>
          </a:p>
          <a:p>
            <a:r>
              <a:rPr lang="en-GB" dirty="0" smtClean="0"/>
              <a:t>Repeat for </a:t>
            </a:r>
            <a:r>
              <a:rPr lang="en-GB" b="1" dirty="0" smtClean="0"/>
              <a:t>i</a:t>
            </a:r>
            <a:r>
              <a:rPr lang="en-GB" dirty="0" smtClean="0"/>
              <a:t> number of times:</a:t>
            </a:r>
            <a:endParaRPr lang="en-GB" dirty="0"/>
          </a:p>
          <a:p>
            <a:r>
              <a:rPr lang="en-GB" dirty="0" smtClean="0"/>
              <a:t>      Perform the task(s)</a:t>
            </a:r>
          </a:p>
          <a:p>
            <a:r>
              <a:rPr lang="en-GB" dirty="0" smtClean="0"/>
              <a:t>End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06" y="1857614"/>
            <a:ext cx="2855458" cy="3662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851" y="771736"/>
            <a:ext cx="3615484" cy="46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l="1377" t="55354" r="76651" b="38720"/>
          <a:stretch/>
        </p:blipFill>
        <p:spPr>
          <a:xfrm>
            <a:off x="3783991" y="1997561"/>
            <a:ext cx="4177051" cy="118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2: Writing FOR Loops in Python 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936982"/>
            <a:ext cx="5937738" cy="4369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Python, a FOR loop is structured as follows: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327" y="1684635"/>
            <a:ext cx="2854432" cy="14773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When using a for loop, the </a:t>
            </a:r>
            <a:r>
              <a:rPr lang="en-GB" b="1" dirty="0" smtClean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 is a type of </a:t>
            </a:r>
            <a:r>
              <a:rPr lang="en-GB" b="1" dirty="0" smtClean="0">
                <a:solidFill>
                  <a:prstClr val="black"/>
                </a:solidFill>
              </a:rPr>
              <a:t>variable</a:t>
            </a:r>
            <a:r>
              <a:rPr lang="en-GB" dirty="0" smtClean="0">
                <a:solidFill>
                  <a:prstClr val="black"/>
                </a:solidFill>
              </a:rPr>
              <a:t> known as a </a:t>
            </a:r>
            <a:r>
              <a:rPr lang="en-GB" b="1" dirty="0" smtClean="0">
                <a:solidFill>
                  <a:prstClr val="black"/>
                </a:solidFill>
              </a:rPr>
              <a:t>counter</a:t>
            </a:r>
            <a:r>
              <a:rPr lang="en-GB" dirty="0" smtClean="0">
                <a:solidFill>
                  <a:prstClr val="black"/>
                </a:solidFill>
              </a:rPr>
              <a:t>. This states how many times to repeat the code for.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>
            <a:stCxn id="18" idx="3"/>
          </p:cNvCxnSpPr>
          <p:nvPr/>
        </p:nvCxnSpPr>
        <p:spPr>
          <a:xfrm>
            <a:off x="3037759" y="2423299"/>
            <a:ext cx="1601529" cy="427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1" idx="1"/>
          </p:cNvCxnSpPr>
          <p:nvPr/>
        </p:nvCxnSpPr>
        <p:spPr>
          <a:xfrm flipH="1">
            <a:off x="7380828" y="1158820"/>
            <a:ext cx="667634" cy="921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1660" t="17778" r="93662" b="65656"/>
          <a:stretch/>
        </p:blipFill>
        <p:spPr>
          <a:xfrm>
            <a:off x="11210264" y="1451890"/>
            <a:ext cx="746232" cy="278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8048462" y="281657"/>
            <a:ext cx="2854432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number within the bracketed </a:t>
            </a:r>
            <a:r>
              <a:rPr lang="en-GB" b="1" dirty="0" smtClean="0">
                <a:solidFill>
                  <a:prstClr val="black"/>
                </a:solidFill>
              </a:rPr>
              <a:t>range function (6) </a:t>
            </a:r>
            <a:r>
              <a:rPr lang="en-GB" dirty="0" smtClean="0">
                <a:solidFill>
                  <a:prstClr val="black"/>
                </a:solidFill>
              </a:rPr>
              <a:t>refers to the </a:t>
            </a:r>
            <a:r>
              <a:rPr lang="en-GB" b="1" dirty="0" smtClean="0">
                <a:solidFill>
                  <a:prstClr val="black"/>
                </a:solidFill>
              </a:rPr>
              <a:t>maximum</a:t>
            </a:r>
            <a:r>
              <a:rPr lang="en-GB" dirty="0" smtClean="0">
                <a:solidFill>
                  <a:prstClr val="black"/>
                </a:solidFill>
              </a:rPr>
              <a:t> number </a:t>
            </a:r>
            <a:r>
              <a:rPr lang="en-GB" b="1" dirty="0" smtClean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 can be before the for loop ends i.e. </a:t>
            </a:r>
          </a:p>
          <a:p>
            <a:pPr algn="ctr"/>
            <a:r>
              <a:rPr lang="en-GB" dirty="0" smtClean="0"/>
              <a:t>([</a:t>
            </a:r>
            <a:r>
              <a:rPr lang="en-GB" dirty="0">
                <a:solidFill>
                  <a:srgbClr val="FF0000"/>
                </a:solidFill>
              </a:rPr>
              <a:t>up to but not including</a:t>
            </a:r>
            <a:r>
              <a:rPr lang="en-GB" dirty="0" smtClean="0"/>
              <a:t>])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8268412" y="2242432"/>
            <a:ext cx="2639804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By printing </a:t>
            </a:r>
            <a:r>
              <a:rPr lang="en-GB" b="1" dirty="0" smtClean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, we can see that the </a:t>
            </a:r>
            <a:r>
              <a:rPr lang="en-GB" b="1" dirty="0" smtClean="0">
                <a:solidFill>
                  <a:prstClr val="black"/>
                </a:solidFill>
              </a:rPr>
              <a:t>initial value of i is 0 </a:t>
            </a:r>
            <a:r>
              <a:rPr lang="en-GB" dirty="0" smtClean="0">
                <a:solidFill>
                  <a:prstClr val="black"/>
                </a:solidFill>
              </a:rPr>
              <a:t>and the </a:t>
            </a:r>
            <a:r>
              <a:rPr lang="en-GB" b="1" dirty="0" smtClean="0">
                <a:solidFill>
                  <a:prstClr val="black"/>
                </a:solidFill>
              </a:rPr>
              <a:t>final number </a:t>
            </a:r>
            <a:r>
              <a:rPr lang="en-GB" dirty="0" smtClean="0">
                <a:solidFill>
                  <a:prstClr val="black"/>
                </a:solidFill>
              </a:rPr>
              <a:t>to be printed is </a:t>
            </a:r>
            <a:r>
              <a:rPr lang="en-GB" b="1" dirty="0" smtClean="0">
                <a:solidFill>
                  <a:prstClr val="black"/>
                </a:solidFill>
              </a:rPr>
              <a:t>5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>
            <a:stCxn id="64" idx="1"/>
          </p:cNvCxnSpPr>
          <p:nvPr/>
        </p:nvCxnSpPr>
        <p:spPr>
          <a:xfrm flipH="1">
            <a:off x="6577264" y="2842597"/>
            <a:ext cx="16911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3"/>
          </p:cNvCxnSpPr>
          <p:nvPr/>
        </p:nvCxnSpPr>
        <p:spPr>
          <a:xfrm>
            <a:off x="10908216" y="2842597"/>
            <a:ext cx="302048" cy="8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2740" y="3760877"/>
            <a:ext cx="40775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This bracketed number can also be replaced with a variable as shown below:</a:t>
            </a:r>
            <a:endParaRPr lang="en-GB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l="1376" t="55488" r="70272" b="36431"/>
          <a:stretch/>
        </p:blipFill>
        <p:spPr>
          <a:xfrm>
            <a:off x="272740" y="4716355"/>
            <a:ext cx="4077586" cy="122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/>
          <a:srcRect l="1660" t="18047" r="93378" b="54478"/>
          <a:stretch/>
        </p:blipFill>
        <p:spPr>
          <a:xfrm>
            <a:off x="4481104" y="3543797"/>
            <a:ext cx="546123" cy="318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8" name="Group 87"/>
          <p:cNvGrpSpPr/>
          <p:nvPr/>
        </p:nvGrpSpPr>
        <p:grpSpPr>
          <a:xfrm>
            <a:off x="5275122" y="4554504"/>
            <a:ext cx="6797028" cy="1985818"/>
            <a:chOff x="5384800" y="4590472"/>
            <a:chExt cx="6797028" cy="1985818"/>
          </a:xfrm>
        </p:grpSpPr>
        <p:sp>
          <p:nvSpPr>
            <p:cNvPr id="87" name="Rectangle 86"/>
            <p:cNvSpPr/>
            <p:nvPr/>
          </p:nvSpPr>
          <p:spPr>
            <a:xfrm>
              <a:off x="5384800" y="4590472"/>
              <a:ext cx="6797028" cy="1985818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GB" dirty="0" smtClean="0"/>
            </a:p>
            <a:p>
              <a:pPr algn="ctr"/>
              <a:r>
                <a:rPr lang="en-GB" dirty="0" smtClean="0"/>
                <a:t>In </a:t>
              </a:r>
              <a:r>
                <a:rPr lang="en-GB" dirty="0"/>
                <a:t>total, a for </a:t>
              </a:r>
              <a:r>
                <a:rPr lang="en-GB" dirty="0" smtClean="0"/>
                <a:t>loop </a:t>
              </a:r>
              <a:r>
                <a:rPr lang="en-GB" b="1" dirty="0" smtClean="0"/>
                <a:t>range</a:t>
              </a:r>
              <a:r>
                <a:rPr lang="en-GB" dirty="0" smtClean="0"/>
                <a:t> </a:t>
              </a:r>
              <a:r>
                <a:rPr lang="en-GB" dirty="0"/>
                <a:t>can take three integer arguments as follows</a:t>
              </a:r>
              <a:r>
                <a:rPr lang="en-GB" dirty="0" smtClean="0"/>
                <a:t>:</a:t>
              </a:r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r>
                <a:rPr lang="en-GB" dirty="0" smtClean="0"/>
                <a:t>We will look at how these are used within the following tasks.</a:t>
              </a:r>
              <a:endParaRPr lang="en-GB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35132" y="5352549"/>
              <a:ext cx="6696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([</a:t>
              </a:r>
              <a:r>
                <a:rPr lang="en-GB" sz="2400" dirty="0" smtClean="0">
                  <a:solidFill>
                    <a:srgbClr val="FF0000"/>
                  </a:solidFill>
                </a:rPr>
                <a:t>starting number</a:t>
              </a:r>
              <a:r>
                <a:rPr lang="en-GB" sz="2400" dirty="0" smtClean="0"/>
                <a:t>], [</a:t>
              </a:r>
              <a:r>
                <a:rPr lang="en-GB" sz="2400" dirty="0" smtClean="0">
                  <a:solidFill>
                    <a:srgbClr val="FF0000"/>
                  </a:solidFill>
                </a:rPr>
                <a:t>up to but not including</a:t>
              </a:r>
              <a:r>
                <a:rPr lang="en-GB" sz="2400" dirty="0" smtClean="0"/>
                <a:t>], [</a:t>
              </a:r>
              <a:r>
                <a:rPr lang="en-GB" sz="2400" dirty="0" smtClean="0">
                  <a:solidFill>
                    <a:srgbClr val="FF0000"/>
                  </a:solidFill>
                </a:rPr>
                <a:t>steps</a:t>
              </a:r>
              <a:r>
                <a:rPr lang="en-GB" sz="2400" dirty="0" smtClean="0"/>
                <a:t>])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133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7: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792794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28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28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28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1 TO 10:</a:t>
                      </a:r>
                      <a:endParaRPr lang="en-GB" sz="2800" baseline="0" dirty="0" smtClean="0"/>
                    </a:p>
                    <a:p>
                      <a:pPr algn="l"/>
                      <a:r>
                        <a:rPr lang="en-GB" sz="2800" baseline="0" dirty="0" smtClean="0"/>
                        <a:t>      </a:t>
                      </a:r>
                      <a:r>
                        <a:rPr lang="en-GB" sz="2800" dirty="0" smtClean="0"/>
                        <a:t>OUTPUT: Hello World!</a:t>
                      </a:r>
                    </a:p>
                    <a:p>
                      <a:pPr algn="l"/>
                      <a:r>
                        <a:rPr lang="en-GB" sz="2800" dirty="0" smtClean="0"/>
                        <a:t>END FOR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1080960"/>
            <a:ext cx="115137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Use a </a:t>
            </a:r>
            <a:r>
              <a:rPr lang="en-GB" sz="2000" b="1" dirty="0" smtClean="0">
                <a:solidFill>
                  <a:srgbClr val="FFFF00"/>
                </a:solidFill>
              </a:rPr>
              <a:t>for loop </a:t>
            </a:r>
            <a:r>
              <a:rPr lang="en-GB" sz="2000" dirty="0" smtClean="0">
                <a:solidFill>
                  <a:srgbClr val="FFFF00"/>
                </a:solidFill>
              </a:rPr>
              <a:t>to print out “Hello World!” </a:t>
            </a:r>
            <a:r>
              <a:rPr lang="en-GB" sz="2000" b="1" dirty="0" smtClean="0">
                <a:solidFill>
                  <a:srgbClr val="FFFF00"/>
                </a:solidFill>
              </a:rPr>
              <a:t>10 times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FF00"/>
                </a:solidFill>
              </a:rPr>
              <a:t>Extension</a:t>
            </a:r>
            <a:r>
              <a:rPr lang="en-GB" sz="2000" dirty="0" smtClean="0">
                <a:solidFill>
                  <a:srgbClr val="FFFF00"/>
                </a:solidFill>
              </a:rPr>
              <a:t>: Can you make it repeat </a:t>
            </a:r>
            <a:r>
              <a:rPr lang="en-GB" sz="2000" b="1" dirty="0" smtClean="0">
                <a:solidFill>
                  <a:srgbClr val="FFFF00"/>
                </a:solidFill>
              </a:rPr>
              <a:t>20 times</a:t>
            </a:r>
            <a:r>
              <a:rPr lang="en-GB" sz="2000" dirty="0" smtClean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10" y="2594918"/>
            <a:ext cx="3565245" cy="4081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7: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8: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51293"/>
              </p:ext>
            </p:extLst>
          </p:nvPr>
        </p:nvGraphicFramePr>
        <p:xfrm>
          <a:off x="321972" y="2285252"/>
          <a:ext cx="11513713" cy="4466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0929"/>
                <a:gridCol w="2936384"/>
                <a:gridCol w="5486400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94837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000" dirty="0" smtClean="0"/>
                        <a:t>START</a:t>
                      </a:r>
                    </a:p>
                    <a:p>
                      <a:pPr algn="l"/>
                      <a:r>
                        <a:rPr lang="en-GB" sz="2000" baseline="0" dirty="0" smtClean="0"/>
                        <a:t>number = user INPUT( )</a:t>
                      </a:r>
                    </a:p>
                    <a:p>
                      <a:pPr algn="l"/>
                      <a:r>
                        <a:rPr lang="en-GB" sz="2000" baseline="0" dirty="0" smtClean="0"/>
                        <a:t>numbers = [ 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20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20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20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1 TO number</a:t>
                      </a:r>
                      <a:r>
                        <a:rPr lang="en-GB" sz="2000" baseline="0" dirty="0" smtClean="0"/>
                        <a:t> </a:t>
                      </a:r>
                    </a:p>
                    <a:p>
                      <a:pPr algn="l"/>
                      <a:r>
                        <a:rPr lang="en-GB" sz="2000" baseline="0" dirty="0" smtClean="0"/>
                        <a:t>      numbers = user INPUT</a:t>
                      </a:r>
                    </a:p>
                    <a:p>
                      <a:pPr algn="l"/>
                      <a:r>
                        <a:rPr lang="en-GB" sz="2000" baseline="0" dirty="0" smtClean="0"/>
                        <a:t>END FOR</a:t>
                      </a:r>
                    </a:p>
                    <a:p>
                      <a:pPr algn="l"/>
                      <a:r>
                        <a:rPr lang="en-GB" sz="2000" baseline="0" dirty="0" smtClean="0"/>
                        <a:t>OUTPUT: numbers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dirty="0" smtClean="0"/>
                        <a:t>END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9143" y="1072300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Ask a user how many numbers they want to add to a list.</a:t>
            </a:r>
            <a:endParaRPr lang="en-GB" sz="20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Use a for loop and the append function to allow a user to enter their chosen number of numbers.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Output the finished list.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08" t="28940" r="26163" b="32405"/>
          <a:stretch/>
        </p:blipFill>
        <p:spPr>
          <a:xfrm>
            <a:off x="6518031" y="4061673"/>
            <a:ext cx="5170514" cy="908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74" y="2854017"/>
            <a:ext cx="2721635" cy="37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8: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7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9: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26792"/>
              </p:ext>
            </p:extLst>
          </p:nvPr>
        </p:nvGraphicFramePr>
        <p:xfrm>
          <a:off x="321972" y="2285252"/>
          <a:ext cx="11513713" cy="4429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0929"/>
                <a:gridCol w="2720044"/>
                <a:gridCol w="5702740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911424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000" dirty="0" smtClean="0"/>
                        <a:t>START</a:t>
                      </a:r>
                    </a:p>
                    <a:p>
                      <a:pPr algn="l"/>
                      <a:r>
                        <a:rPr lang="en-GB" sz="2000" baseline="0" dirty="0" smtClean="0"/>
                        <a:t>score = [ 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20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20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20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1 TO 10</a:t>
                      </a:r>
                      <a:r>
                        <a:rPr lang="en-GB" sz="2000" baseline="0" dirty="0" smtClean="0"/>
                        <a:t> </a:t>
                      </a:r>
                    </a:p>
                    <a:p>
                      <a:pPr algn="l"/>
                      <a:r>
                        <a:rPr lang="en-GB" sz="2000" baseline="0" dirty="0" smtClean="0"/>
                        <a:t>      score = user INPUT( )</a:t>
                      </a:r>
                    </a:p>
                    <a:p>
                      <a:pPr algn="l"/>
                      <a:r>
                        <a:rPr lang="en-GB" sz="2000" baseline="0" dirty="0" smtClean="0"/>
                        <a:t>END FOR</a:t>
                      </a:r>
                    </a:p>
                    <a:p>
                      <a:pPr algn="l"/>
                      <a:r>
                        <a:rPr lang="en-GB" sz="2000" baseline="0" dirty="0" smtClean="0"/>
                        <a:t>OUTPUT: score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dirty="0" smtClean="0"/>
                        <a:t>END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9143" y="1072300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Using a </a:t>
            </a:r>
            <a:r>
              <a:rPr lang="en-GB" sz="2000" b="1" dirty="0" smtClean="0">
                <a:solidFill>
                  <a:srgbClr val="FFFF00"/>
                </a:solidFill>
              </a:rPr>
              <a:t>for loop</a:t>
            </a:r>
            <a:r>
              <a:rPr lang="en-GB" sz="2000" dirty="0" smtClean="0">
                <a:solidFill>
                  <a:srgbClr val="FFFF00"/>
                </a:solidFill>
              </a:rPr>
              <a:t>, allow a user to input 10 different scores of their choice into an array.</a:t>
            </a:r>
            <a:endParaRPr lang="en-GB" sz="20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Once all the scores have been input, OUTPUT the array.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FF00"/>
                </a:solidFill>
              </a:rPr>
              <a:t>Extension</a:t>
            </a:r>
            <a:r>
              <a:rPr lang="en-GB" sz="2000" dirty="0" smtClean="0">
                <a:solidFill>
                  <a:srgbClr val="FFFF00"/>
                </a:solidFill>
              </a:rPr>
              <a:t>: Ask the user how many scores they wish to enter.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56" y="2877836"/>
            <a:ext cx="2916048" cy="3578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40" t="11083" r="26185" b="83030"/>
          <a:stretch/>
        </p:blipFill>
        <p:spPr>
          <a:xfrm>
            <a:off x="6187044" y="3648419"/>
            <a:ext cx="5532515" cy="4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9: Beast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8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0" t="13199" r="72823" b="81010"/>
          <a:stretch/>
        </p:blipFill>
        <p:spPr>
          <a:xfrm>
            <a:off x="3719158" y="4181138"/>
            <a:ext cx="4257302" cy="101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</a:t>
            </a:r>
            <a:r>
              <a:rPr lang="en-GB" sz="3200" dirty="0"/>
              <a:t>3</a:t>
            </a:r>
            <a:r>
              <a:rPr lang="en-GB" sz="3200" dirty="0" smtClean="0"/>
              <a:t>: Adding a starting number within a FOR loop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2211" y="1131153"/>
            <a:ext cx="11233950" cy="1154795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A FOR loop automatically starts at 0 unless otherwise stated within the range arguments. 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85176" y="2435723"/>
            <a:ext cx="3418702" cy="14773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b="1" dirty="0" smtClean="0">
                <a:solidFill>
                  <a:prstClr val="black"/>
                </a:solidFill>
              </a:rPr>
              <a:t>range function </a:t>
            </a:r>
            <a:r>
              <a:rPr lang="en-GB" dirty="0" smtClean="0">
                <a:solidFill>
                  <a:prstClr val="black"/>
                </a:solidFill>
              </a:rPr>
              <a:t>allows you to state how many times you wish the code to be repeated by assigning values to the </a:t>
            </a:r>
            <a:r>
              <a:rPr lang="en-GB" b="1" dirty="0" smtClean="0">
                <a:solidFill>
                  <a:prstClr val="black"/>
                </a:solidFill>
              </a:rPr>
              <a:t>counter variable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23431" y="2463968"/>
            <a:ext cx="5502730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 the </a:t>
            </a:r>
            <a:r>
              <a:rPr lang="en-GB" dirty="0" smtClean="0">
                <a:solidFill>
                  <a:prstClr val="black"/>
                </a:solidFill>
              </a:rPr>
              <a:t>code, </a:t>
            </a:r>
            <a:r>
              <a:rPr lang="en-GB" b="1" dirty="0">
                <a:solidFill>
                  <a:prstClr val="black"/>
                </a:solidFill>
              </a:rPr>
              <a:t>(1,11) </a:t>
            </a:r>
            <a:r>
              <a:rPr lang="en-GB" dirty="0">
                <a:solidFill>
                  <a:prstClr val="black"/>
                </a:solidFill>
              </a:rPr>
              <a:t>means</a:t>
            </a:r>
            <a:r>
              <a:rPr lang="en-GB" b="1" dirty="0">
                <a:solidFill>
                  <a:prstClr val="black"/>
                </a:solidFill>
              </a:rPr>
              <a:t> i </a:t>
            </a:r>
            <a:r>
              <a:rPr lang="en-GB" dirty="0">
                <a:solidFill>
                  <a:prstClr val="black"/>
                </a:solidFill>
              </a:rPr>
              <a:t>will start with the value </a:t>
            </a:r>
            <a:r>
              <a:rPr lang="en-GB" b="1" dirty="0">
                <a:solidFill>
                  <a:prstClr val="black"/>
                </a:solidFill>
              </a:rPr>
              <a:t>1</a:t>
            </a:r>
            <a:r>
              <a:rPr lang="en-GB" dirty="0">
                <a:solidFill>
                  <a:prstClr val="black"/>
                </a:solidFill>
              </a:rPr>
              <a:t> and the code will continue to </a:t>
            </a:r>
            <a:r>
              <a:rPr lang="en-GB" b="1" dirty="0">
                <a:solidFill>
                  <a:prstClr val="black"/>
                </a:solidFill>
              </a:rPr>
              <a:t>repeat until i becomes 11</a:t>
            </a:r>
            <a:r>
              <a:rPr lang="en-GB" dirty="0">
                <a:solidFill>
                  <a:prstClr val="black"/>
                </a:solidFill>
              </a:rPr>
              <a:t>. </a:t>
            </a:r>
          </a:p>
          <a:p>
            <a:r>
              <a:rPr lang="en-GB" dirty="0">
                <a:solidFill>
                  <a:prstClr val="black"/>
                </a:solidFill>
              </a:rPr>
              <a:t>Therefore, in this example, the code will </a:t>
            </a:r>
            <a:r>
              <a:rPr lang="en-GB" b="1" dirty="0">
                <a:solidFill>
                  <a:prstClr val="black"/>
                </a:solidFill>
              </a:rPr>
              <a:t>repeat 10 times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>
            <a:off x="4703878" y="3174387"/>
            <a:ext cx="1079084" cy="1160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flipH="1">
            <a:off x="7455243" y="3387298"/>
            <a:ext cx="1519553" cy="919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1324" t="18018" r="92860" b="58919"/>
          <a:stretch/>
        </p:blipFill>
        <p:spPr>
          <a:xfrm>
            <a:off x="10974887" y="3565318"/>
            <a:ext cx="751274" cy="313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32674" y="1572028"/>
            <a:ext cx="795302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</a:rPr>
              <a:t>([</a:t>
            </a:r>
            <a:r>
              <a:rPr lang="en-GB" sz="3200" dirty="0">
                <a:solidFill>
                  <a:srgbClr val="FF0000"/>
                </a:solidFill>
              </a:rPr>
              <a:t>starting number</a:t>
            </a:r>
            <a:r>
              <a:rPr lang="en-GB" sz="3200" dirty="0">
                <a:solidFill>
                  <a:prstClr val="black"/>
                </a:solidFill>
              </a:rPr>
              <a:t>], [</a:t>
            </a:r>
            <a:r>
              <a:rPr lang="en-GB" sz="3200" dirty="0">
                <a:solidFill>
                  <a:srgbClr val="FF0000"/>
                </a:solidFill>
              </a:rPr>
              <a:t>up to but not including</a:t>
            </a:r>
            <a:r>
              <a:rPr lang="en-GB" sz="3200" dirty="0" smtClean="0">
                <a:solidFill>
                  <a:prstClr val="black"/>
                </a:solidFill>
              </a:rPr>
              <a:t>])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8812" y="5675626"/>
            <a:ext cx="7897993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As such, this example code will generate the following output: </a:t>
            </a:r>
          </a:p>
        </p:txBody>
      </p:sp>
      <p:cxnSp>
        <p:nvCxnSpPr>
          <p:cNvPr id="36" name="Straight Arrow Connector 35"/>
          <p:cNvCxnSpPr>
            <a:stCxn id="35" idx="3"/>
            <a:endCxn id="49" idx="1"/>
          </p:cNvCxnSpPr>
          <p:nvPr/>
        </p:nvCxnSpPr>
        <p:spPr>
          <a:xfrm flipV="1">
            <a:off x="9796805" y="5133191"/>
            <a:ext cx="1178082" cy="773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19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10: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79194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28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2800" baseline="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28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2 TO 12:</a:t>
                      </a:r>
                      <a:endParaRPr lang="en-GB" sz="2800" dirty="0" smtClean="0">
                        <a:cs typeface="Consolas" panose="020B0609020204030204" pitchFamily="49" charset="0"/>
                      </a:endParaRPr>
                    </a:p>
                    <a:p>
                      <a:pPr algn="l"/>
                      <a:r>
                        <a:rPr lang="en-GB" sz="2800" baseline="0" dirty="0" smtClean="0"/>
                        <a:t>      </a:t>
                      </a:r>
                      <a:r>
                        <a:rPr lang="en-GB" sz="2800" dirty="0" smtClean="0"/>
                        <a:t>OUTPUT: For loops are easy!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r>
                        <a:rPr lang="en-GB" sz="2800" baseline="0" dirty="0" smtClean="0"/>
                        <a:t> FOR</a:t>
                      </a:r>
                    </a:p>
                    <a:p>
                      <a:pPr algn="l"/>
                      <a:r>
                        <a:rPr lang="en-GB" sz="2800" baseline="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1072300"/>
            <a:ext cx="115137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Using a </a:t>
            </a:r>
            <a:r>
              <a:rPr lang="en-GB" sz="2000" b="1" dirty="0" smtClean="0">
                <a:solidFill>
                  <a:srgbClr val="FFFF00"/>
                </a:solidFill>
              </a:rPr>
              <a:t>for loop</a:t>
            </a:r>
            <a:r>
              <a:rPr lang="en-GB" sz="2000" dirty="0" smtClean="0">
                <a:solidFill>
                  <a:srgbClr val="FFFF00"/>
                </a:solidFill>
              </a:rPr>
              <a:t>, set the starting count to 2, then output </a:t>
            </a:r>
            <a:r>
              <a:rPr lang="en-GB" sz="2000" b="1" dirty="0" smtClean="0">
                <a:solidFill>
                  <a:srgbClr val="FFFF00"/>
                </a:solidFill>
              </a:rPr>
              <a:t>For loops are easy! </a:t>
            </a:r>
            <a:r>
              <a:rPr lang="en-GB" sz="2000" dirty="0" smtClean="0">
                <a:solidFill>
                  <a:srgbClr val="FFFF00"/>
                </a:solidFill>
              </a:rPr>
              <a:t>10 times.</a:t>
            </a:r>
            <a:endParaRPr lang="en-GB" sz="20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FF00"/>
                </a:solidFill>
              </a:rPr>
              <a:t>Extension</a:t>
            </a:r>
            <a:r>
              <a:rPr lang="en-GB" sz="2000" dirty="0" smtClean="0">
                <a:solidFill>
                  <a:srgbClr val="FFFF00"/>
                </a:solidFill>
              </a:rPr>
              <a:t>: Can you make it repeat </a:t>
            </a:r>
            <a:r>
              <a:rPr lang="en-GB" sz="2000" b="1" dirty="0" smtClean="0">
                <a:solidFill>
                  <a:srgbClr val="FFFF00"/>
                </a:solidFill>
              </a:rPr>
              <a:t>20 times </a:t>
            </a:r>
            <a:r>
              <a:rPr lang="en-GB" sz="2000" dirty="0" smtClean="0">
                <a:solidFill>
                  <a:srgbClr val="FFFF00"/>
                </a:solidFill>
              </a:rPr>
              <a:t>with a starting count of 10?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86" y="2579590"/>
            <a:ext cx="3561285" cy="407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2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9697" y="4224271"/>
            <a:ext cx="10019763" cy="1044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9698" y="2910625"/>
            <a:ext cx="10019763" cy="1313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9699" y="1690688"/>
            <a:ext cx="10019763" cy="1501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51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GrilledCheese BTN" panose="020B0604060402040206" pitchFamily="34" charset="0"/>
              </a:rPr>
              <a:t>Rookie</a:t>
            </a:r>
          </a:p>
          <a:p>
            <a:r>
              <a:rPr lang="en-GB" dirty="0" smtClean="0"/>
              <a:t>To be able to write a simple While loop.</a:t>
            </a:r>
          </a:p>
          <a:p>
            <a:r>
              <a:rPr lang="en-GB" dirty="0" smtClean="0"/>
              <a:t>To be able to write a simple For loop. </a:t>
            </a:r>
          </a:p>
          <a:p>
            <a:pPr marL="0" indent="0">
              <a:buNone/>
            </a:pPr>
            <a:r>
              <a:rPr lang="en-GB" dirty="0" smtClean="0">
                <a:latin typeface="GrilledCheese BTN" panose="020B0604060402040206" pitchFamily="34" charset="0"/>
              </a:rPr>
              <a:t>Pro</a:t>
            </a:r>
          </a:p>
          <a:p>
            <a:r>
              <a:rPr lang="en-GB" dirty="0" smtClean="0"/>
              <a:t>To use both While and For loops to make coding more efficient. </a:t>
            </a:r>
          </a:p>
          <a:p>
            <a:pPr marL="0" indent="0">
              <a:buNone/>
            </a:pPr>
            <a:r>
              <a:rPr lang="en-GB" dirty="0" smtClean="0">
                <a:latin typeface="GrilledCheese BTN" panose="020B0604060402040206" pitchFamily="34" charset="0"/>
              </a:rPr>
              <a:t>Beast</a:t>
            </a:r>
          </a:p>
          <a:p>
            <a:r>
              <a:rPr lang="en-GB" dirty="0" smtClean="0"/>
              <a:t>To use loops to check for and compare information.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525" y="5821251"/>
            <a:ext cx="1516549" cy="98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451" y="470165"/>
            <a:ext cx="1055233" cy="13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6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10: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0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/>
          <a:srcRect l="1829" t="27217" r="67574" b="67207"/>
          <a:stretch/>
        </p:blipFill>
        <p:spPr>
          <a:xfrm>
            <a:off x="2511127" y="3764692"/>
            <a:ext cx="6483328" cy="124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8"/>
          <p:cNvSpPr txBox="1">
            <a:spLocks/>
          </p:cNvSpPr>
          <p:nvPr/>
        </p:nvSpPr>
        <p:spPr>
          <a:xfrm>
            <a:off x="790257" y="910655"/>
            <a:ext cx="11233950" cy="1154795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A FOR loop counter automatically increments by 1 step unless otherwise stated. 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4: Incrementing the counter by more than 1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5989" y="2467368"/>
            <a:ext cx="5198597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 the </a:t>
            </a:r>
            <a:r>
              <a:rPr lang="en-GB" dirty="0" smtClean="0">
                <a:solidFill>
                  <a:prstClr val="black"/>
                </a:solidFill>
              </a:rPr>
              <a:t>code, </a:t>
            </a:r>
            <a:r>
              <a:rPr lang="en-GB" b="1" dirty="0" smtClean="0">
                <a:solidFill>
                  <a:prstClr val="black"/>
                </a:solidFill>
              </a:rPr>
              <a:t>(2,11,2) </a:t>
            </a:r>
            <a:r>
              <a:rPr lang="en-GB" dirty="0">
                <a:solidFill>
                  <a:prstClr val="black"/>
                </a:solidFill>
              </a:rPr>
              <a:t>means</a:t>
            </a:r>
            <a:r>
              <a:rPr lang="en-GB" b="1" dirty="0">
                <a:solidFill>
                  <a:prstClr val="black"/>
                </a:solidFill>
              </a:rPr>
              <a:t> i </a:t>
            </a:r>
            <a:r>
              <a:rPr lang="en-GB" dirty="0">
                <a:solidFill>
                  <a:prstClr val="black"/>
                </a:solidFill>
              </a:rPr>
              <a:t>will start with the value </a:t>
            </a:r>
            <a:r>
              <a:rPr lang="en-GB" b="1" dirty="0" smtClean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 and increment each step by the value of </a:t>
            </a:r>
            <a:r>
              <a:rPr lang="en-GB" b="1" dirty="0" smtClean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. The </a:t>
            </a:r>
            <a:r>
              <a:rPr lang="en-GB" dirty="0">
                <a:solidFill>
                  <a:prstClr val="black"/>
                </a:solidFill>
              </a:rPr>
              <a:t>code will continue </a:t>
            </a:r>
            <a:r>
              <a:rPr lang="en-GB" dirty="0" smtClean="0">
                <a:solidFill>
                  <a:prstClr val="black"/>
                </a:solidFill>
              </a:rPr>
              <a:t>to </a:t>
            </a:r>
            <a:r>
              <a:rPr lang="en-GB" b="1" dirty="0">
                <a:solidFill>
                  <a:prstClr val="black"/>
                </a:solidFill>
              </a:rPr>
              <a:t>repeat </a:t>
            </a:r>
            <a:r>
              <a:rPr lang="en-GB" b="1" dirty="0" smtClean="0">
                <a:solidFill>
                  <a:prstClr val="black"/>
                </a:solidFill>
              </a:rPr>
              <a:t>while i is less than 11</a:t>
            </a:r>
            <a:r>
              <a:rPr lang="en-GB" dirty="0">
                <a:solidFill>
                  <a:prstClr val="black"/>
                </a:solidFill>
              </a:rPr>
              <a:t>. </a:t>
            </a:r>
          </a:p>
        </p:txBody>
      </p: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5544586" y="2929033"/>
            <a:ext cx="1564668" cy="835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1450" t="42162" r="94630" b="45586"/>
          <a:stretch/>
        </p:blipFill>
        <p:spPr>
          <a:xfrm>
            <a:off x="9883545" y="4353500"/>
            <a:ext cx="702598" cy="231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22854" y="1379410"/>
            <a:ext cx="8946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([</a:t>
            </a:r>
            <a:r>
              <a:rPr lang="en-GB" sz="3200" dirty="0">
                <a:solidFill>
                  <a:srgbClr val="FF0000"/>
                </a:solidFill>
              </a:rPr>
              <a:t>starting number</a:t>
            </a:r>
            <a:r>
              <a:rPr lang="en-GB" sz="3200" dirty="0">
                <a:solidFill>
                  <a:prstClr val="black"/>
                </a:solidFill>
              </a:rPr>
              <a:t>], [</a:t>
            </a:r>
            <a:r>
              <a:rPr lang="en-GB" sz="3200" dirty="0">
                <a:solidFill>
                  <a:srgbClr val="FF0000"/>
                </a:solidFill>
              </a:rPr>
              <a:t>up to but not including</a:t>
            </a:r>
            <a:r>
              <a:rPr lang="en-GB" sz="3200" dirty="0">
                <a:solidFill>
                  <a:prstClr val="black"/>
                </a:solidFill>
              </a:rPr>
              <a:t>], [</a:t>
            </a:r>
            <a:r>
              <a:rPr lang="en-GB" sz="3200" dirty="0">
                <a:solidFill>
                  <a:srgbClr val="FF0000"/>
                </a:solidFill>
              </a:rPr>
              <a:t>steps</a:t>
            </a:r>
            <a:r>
              <a:rPr lang="en-GB" sz="3200" dirty="0">
                <a:solidFill>
                  <a:prstClr val="black"/>
                </a:solidFill>
              </a:rPr>
              <a:t>])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25113" y="5511444"/>
            <a:ext cx="5198597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 this example, the output shows how </a:t>
            </a:r>
            <a:r>
              <a:rPr lang="en-GB" b="1" dirty="0" smtClean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 increments by two until it reaches the end of the loop range (</a:t>
            </a:r>
            <a:r>
              <a:rPr lang="en-GB" b="1" dirty="0" smtClean="0">
                <a:solidFill>
                  <a:prstClr val="black"/>
                </a:solidFill>
              </a:rPr>
              <a:t>11</a:t>
            </a:r>
            <a:r>
              <a:rPr lang="en-GB" dirty="0" smtClean="0">
                <a:solidFill>
                  <a:prstClr val="black"/>
                </a:solidFill>
              </a:rPr>
              <a:t>).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  <a:endCxn id="50" idx="1"/>
          </p:cNvCxnSpPr>
          <p:nvPr/>
        </p:nvCxnSpPr>
        <p:spPr>
          <a:xfrm flipV="1">
            <a:off x="8423710" y="5509390"/>
            <a:ext cx="1459835" cy="325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02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11: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997767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28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28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28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2 TO 25:</a:t>
                      </a:r>
                      <a:endParaRPr lang="en-GB" sz="2800" baseline="0" dirty="0" smtClean="0"/>
                    </a:p>
                    <a:p>
                      <a:pPr algn="l"/>
                      <a:r>
                        <a:rPr lang="en-GB" sz="2800" baseline="0" dirty="0" smtClean="0"/>
                        <a:t>      </a:t>
                      </a:r>
                      <a:r>
                        <a:rPr lang="en-GB" sz="2800" dirty="0" smtClean="0"/>
                        <a:t>OUTPUT: i</a:t>
                      </a:r>
                    </a:p>
                    <a:p>
                      <a:pPr algn="l"/>
                      <a:r>
                        <a:rPr lang="en-GB" sz="2800" baseline="0" dirty="0" smtClean="0"/>
                        <a:t>      i = i + 2</a:t>
                      </a:r>
                    </a:p>
                    <a:p>
                      <a:pPr algn="l"/>
                      <a:r>
                        <a:rPr lang="en-GB" sz="2800" baseline="0" dirty="0" smtClean="0"/>
                        <a:t>END FOR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142" y="833360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Using a </a:t>
            </a:r>
            <a:r>
              <a:rPr lang="en-GB" sz="2000" b="1" dirty="0" smtClean="0">
                <a:solidFill>
                  <a:srgbClr val="FFFF00"/>
                </a:solidFill>
              </a:rPr>
              <a:t>for loop</a:t>
            </a:r>
            <a:r>
              <a:rPr lang="en-GB" sz="2000" dirty="0" smtClean="0">
                <a:solidFill>
                  <a:srgbClr val="FFFF00"/>
                </a:solidFill>
              </a:rPr>
              <a:t>, set the </a:t>
            </a:r>
            <a:r>
              <a:rPr lang="en-GB" sz="2000" b="1" dirty="0" smtClean="0">
                <a:solidFill>
                  <a:srgbClr val="FFFF00"/>
                </a:solidFill>
              </a:rPr>
              <a:t>starting count to 2</a:t>
            </a:r>
            <a:r>
              <a:rPr lang="en-GB" sz="2000" dirty="0" smtClean="0">
                <a:solidFill>
                  <a:srgbClr val="FFFF00"/>
                </a:solidFill>
              </a:rPr>
              <a:t>, the </a:t>
            </a:r>
            <a:r>
              <a:rPr lang="en-GB" sz="2000" b="1" dirty="0" smtClean="0">
                <a:solidFill>
                  <a:srgbClr val="FFFF00"/>
                </a:solidFill>
              </a:rPr>
              <a:t>range to 25 </a:t>
            </a:r>
            <a:r>
              <a:rPr lang="en-GB" sz="2000" dirty="0" smtClean="0">
                <a:solidFill>
                  <a:srgbClr val="FFFF00"/>
                </a:solidFill>
              </a:rPr>
              <a:t>and the </a:t>
            </a:r>
            <a:r>
              <a:rPr lang="en-GB" sz="2000" b="1" dirty="0" smtClean="0">
                <a:solidFill>
                  <a:srgbClr val="FFFF00"/>
                </a:solidFill>
              </a:rPr>
              <a:t>step increment to 2 </a:t>
            </a:r>
            <a:r>
              <a:rPr lang="en-GB" sz="2000" dirty="0" smtClean="0">
                <a:solidFill>
                  <a:srgbClr val="FFFF00"/>
                </a:solidFill>
              </a:rPr>
              <a:t>each step to produce an algorithm to output the </a:t>
            </a:r>
            <a:r>
              <a:rPr lang="en-GB" sz="2000" b="1" dirty="0" smtClean="0">
                <a:solidFill>
                  <a:srgbClr val="FFFF00"/>
                </a:solidFill>
              </a:rPr>
              <a:t>2 times table</a:t>
            </a:r>
            <a:r>
              <a:rPr lang="en-GB" sz="2000" dirty="0" smtClean="0">
                <a:solidFill>
                  <a:srgbClr val="FFFF00"/>
                </a:solidFill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FF00"/>
                </a:solidFill>
              </a:rPr>
              <a:t>Extension</a:t>
            </a:r>
            <a:r>
              <a:rPr lang="en-GB" sz="2000" dirty="0" smtClean="0">
                <a:solidFill>
                  <a:srgbClr val="FFFF00"/>
                </a:solidFill>
              </a:rPr>
              <a:t>: Can you create an algorithm to output the </a:t>
            </a:r>
            <a:r>
              <a:rPr lang="en-GB" sz="2000" b="1" dirty="0" smtClean="0">
                <a:solidFill>
                  <a:srgbClr val="FFFF00"/>
                </a:solidFill>
              </a:rPr>
              <a:t>10 times table</a:t>
            </a:r>
            <a:r>
              <a:rPr lang="en-GB" sz="2000" dirty="0" smtClean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9" y="2571441"/>
            <a:ext cx="3582797" cy="4101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77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11: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3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796617"/>
              </p:ext>
            </p:extLst>
          </p:nvPr>
        </p:nvGraphicFramePr>
        <p:xfrm>
          <a:off x="362862" y="2357408"/>
          <a:ext cx="11283565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9453"/>
                <a:gridCol w="5210475"/>
                <a:gridCol w="435363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Technique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For i</a:t>
                      </a:r>
                      <a:r>
                        <a:rPr lang="en-GB" baseline="0" dirty="0" smtClean="0"/>
                        <a:t> in variable: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Rather</a:t>
                      </a:r>
                      <a:r>
                        <a:rPr lang="en-GB" baseline="0" dirty="0" smtClean="0"/>
                        <a:t> than use the range function, this will check each index within a given variable or list [i].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.isupper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Conducts</a:t>
                      </a:r>
                      <a:r>
                        <a:rPr lang="en-GB" baseline="0" dirty="0" smtClean="0"/>
                        <a:t> a check to see if a variable stores uppercase string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.islower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Conducts</a:t>
                      </a:r>
                      <a:r>
                        <a:rPr lang="en-GB" baseline="0" dirty="0" smtClean="0"/>
                        <a:t> a check to see if a variable stores lowercase string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.isnumeric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Conducts</a:t>
                      </a:r>
                      <a:r>
                        <a:rPr lang="en-GB" baseline="0" dirty="0" smtClean="0"/>
                        <a:t> a check to see if a variable stores any numbers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5: Using for loops to compare data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362862" y="1150739"/>
            <a:ext cx="11505063" cy="8930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400" dirty="0" smtClean="0"/>
              <a:t>A for loop can be used to check for specific information within a variable or a list. </a:t>
            </a:r>
          </a:p>
          <a:p>
            <a:r>
              <a:rPr lang="en-GB" sz="2400" dirty="0" smtClean="0"/>
              <a:t>To do this, you will need to understand the following functions: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00" y="3785172"/>
            <a:ext cx="2806647" cy="397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900" y="4837570"/>
            <a:ext cx="2806647" cy="413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900" y="5748441"/>
            <a:ext cx="2806647" cy="313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641" t="15412" r="75759" b="80779"/>
          <a:stretch/>
        </p:blipFill>
        <p:spPr>
          <a:xfrm>
            <a:off x="7522901" y="2896842"/>
            <a:ext cx="2814685" cy="4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73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184822"/>
            <a:ext cx="10515600" cy="79397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Reminder: Understanding </a:t>
            </a:r>
            <a:r>
              <a:rPr lang="en-GB" sz="3600" dirty="0" smtClean="0"/>
              <a:t>Array/List structures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4" y="978796"/>
            <a:ext cx="11491274" cy="57439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85750" indent="-285750"/>
            <a:r>
              <a:rPr lang="en-GB" sz="2400" dirty="0" smtClean="0"/>
              <a:t>Information stored within data structures such as arrays and variables are given an </a:t>
            </a:r>
            <a:r>
              <a:rPr lang="en-GB" sz="2400" b="1" dirty="0" smtClean="0"/>
              <a:t>index value </a:t>
            </a:r>
            <a:r>
              <a:rPr lang="en-GB" sz="2400" dirty="0" smtClean="0"/>
              <a:t>as shown below:</a:t>
            </a:r>
            <a:endParaRPr lang="en-GB" sz="2400" dirty="0" smtClean="0"/>
          </a:p>
          <a:p>
            <a:pPr marL="285750" indent="-285750"/>
            <a:endParaRPr lang="en-GB" sz="2400" dirty="0" smtClean="0"/>
          </a:p>
          <a:p>
            <a:pPr marL="0" indent="0">
              <a:buNone/>
            </a:pPr>
            <a:endParaRPr lang="en-GB" sz="2400" b="1" dirty="0" smtClean="0"/>
          </a:p>
          <a:p>
            <a:pPr marL="285750" indent="-285750"/>
            <a:r>
              <a:rPr lang="en-GB" sz="2400" b="1" dirty="0" smtClean="0"/>
              <a:t>Remember: In Python, </a:t>
            </a:r>
            <a:r>
              <a:rPr lang="en-GB" sz="2400" b="1" dirty="0"/>
              <a:t>the first </a:t>
            </a:r>
            <a:r>
              <a:rPr lang="en-GB" sz="2400" b="1" dirty="0" smtClean="0"/>
              <a:t>element of a data structure </a:t>
            </a:r>
            <a:r>
              <a:rPr lang="en-GB" sz="2400" b="1" dirty="0"/>
              <a:t>has an index of </a:t>
            </a:r>
            <a:r>
              <a:rPr lang="en-GB" sz="2400" b="1" u="sng" dirty="0">
                <a:solidFill>
                  <a:srgbClr val="FF0000"/>
                </a:solidFill>
              </a:rPr>
              <a:t>zero</a:t>
            </a:r>
            <a:r>
              <a:rPr lang="en-GB" sz="2400" b="1" dirty="0"/>
              <a:t>. </a:t>
            </a:r>
            <a:endParaRPr lang="en-GB" sz="2400" b="1" dirty="0" smtClean="0"/>
          </a:p>
          <a:p>
            <a:pPr marL="285750" indent="-285750"/>
            <a:r>
              <a:rPr lang="en-GB" sz="2400" dirty="0" smtClean="0"/>
              <a:t>In the example above, the length of the string is 11 characters (note the space is also a character), however the index range is 0 to 10.</a:t>
            </a:r>
            <a:endParaRPr lang="en-GB" sz="2400" dirty="0" smtClean="0"/>
          </a:p>
          <a:p>
            <a:r>
              <a:rPr lang="en-GB" sz="2400" dirty="0" smtClean="0"/>
              <a:t>This means</a:t>
            </a:r>
            <a:r>
              <a:rPr lang="en-GB" sz="2400" dirty="0" smtClean="0"/>
              <a:t> </a:t>
            </a:r>
            <a:r>
              <a:rPr lang="en-GB" sz="2400" b="1" dirty="0" smtClean="0"/>
              <a:t>index 0</a:t>
            </a:r>
            <a:r>
              <a:rPr lang="en-GB" sz="2400" dirty="0" smtClean="0"/>
              <a:t> stores the </a:t>
            </a:r>
            <a:r>
              <a:rPr lang="en-GB" sz="2400" dirty="0" smtClean="0"/>
              <a:t>character </a:t>
            </a:r>
            <a:r>
              <a:rPr lang="en-GB" sz="2400" b="1" dirty="0" smtClean="0"/>
              <a:t>H</a:t>
            </a:r>
            <a:r>
              <a:rPr lang="en-GB" sz="2400" dirty="0"/>
              <a:t> </a:t>
            </a:r>
            <a:r>
              <a:rPr lang="en-GB" sz="2400" dirty="0" smtClean="0"/>
              <a:t>while</a:t>
            </a:r>
            <a:r>
              <a:rPr lang="en-GB" sz="2400" dirty="0" smtClean="0"/>
              <a:t> </a:t>
            </a:r>
            <a:r>
              <a:rPr lang="en-GB" sz="2400" b="1" dirty="0" smtClean="0"/>
              <a:t>index </a:t>
            </a:r>
            <a:r>
              <a:rPr lang="en-GB" sz="2400" b="1" dirty="0" smtClean="0"/>
              <a:t>10 </a:t>
            </a:r>
            <a:r>
              <a:rPr lang="en-GB" sz="2400" dirty="0" smtClean="0"/>
              <a:t>stores the </a:t>
            </a:r>
            <a:r>
              <a:rPr lang="en-GB" sz="2400" dirty="0" smtClean="0"/>
              <a:t>character </a:t>
            </a:r>
            <a:r>
              <a:rPr lang="en-GB" sz="2400" b="1" dirty="0" smtClean="0"/>
              <a:t>D</a:t>
            </a:r>
            <a:r>
              <a:rPr lang="en-GB" sz="2400" dirty="0"/>
              <a:t>.</a:t>
            </a:r>
            <a:endParaRPr lang="en-GB" sz="2400" dirty="0" smtClean="0"/>
          </a:p>
          <a:p>
            <a:r>
              <a:rPr lang="en-GB" sz="2400" dirty="0" smtClean="0"/>
              <a:t>If we use a FOR loop to check through each index, we need to adjust the FOR loop ranges as follows:</a:t>
            </a:r>
          </a:p>
          <a:p>
            <a:pPr marL="0" indent="0" algn="ctr">
              <a:buNone/>
            </a:pPr>
            <a:r>
              <a:rPr lang="en-GB" sz="3600" b="1" dirty="0">
                <a:cs typeface="Consolas" panose="020B0609020204030204" pitchFamily="49" charset="0"/>
              </a:rPr>
              <a:t>FOR </a:t>
            </a:r>
            <a:r>
              <a:rPr lang="en-GB" sz="3600" b="1" dirty="0" err="1">
                <a:cs typeface="Consolas" panose="020B0609020204030204" pitchFamily="49" charset="0"/>
              </a:rPr>
              <a:t>i</a:t>
            </a:r>
            <a:r>
              <a:rPr lang="en-GB" sz="3600" b="1" dirty="0">
                <a:cs typeface="Consolas" panose="020B0609020204030204" pitchFamily="49" charset="0"/>
              </a:rPr>
              <a:t> </a:t>
            </a:r>
            <a:r>
              <a:rPr lang="en-GB" sz="3600" b="1" dirty="0">
                <a:cs typeface="Consolas" panose="020B0609020204030204" pitchFamily="49" charset="0"/>
                <a:sym typeface="Wingdings" panose="05000000000000000000" pitchFamily="2" charset="2"/>
              </a:rPr>
              <a:t> 0 TO </a:t>
            </a:r>
            <a:r>
              <a:rPr lang="en-GB" sz="3600" b="1" dirty="0" smtClean="0">
                <a:cs typeface="Consolas" panose="020B0609020204030204" pitchFamily="49" charset="0"/>
                <a:sym typeface="Wingdings" panose="05000000000000000000" pitchFamily="2" charset="2"/>
              </a:rPr>
              <a:t>LEN(list)-</a:t>
            </a:r>
            <a:r>
              <a:rPr lang="en-GB" sz="3600" b="1" dirty="0">
                <a:cs typeface="Consolas" panose="020B0609020204030204" pitchFamily="49" charset="0"/>
                <a:sym typeface="Wingdings" panose="05000000000000000000" pitchFamily="2" charset="2"/>
              </a:rPr>
              <a:t>1</a:t>
            </a:r>
            <a:endParaRPr lang="en-GB" sz="3600" b="1" dirty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38629"/>
              </p:ext>
            </p:extLst>
          </p:nvPr>
        </p:nvGraphicFramePr>
        <p:xfrm>
          <a:off x="592543" y="1826516"/>
          <a:ext cx="1098115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5991"/>
                <a:gridCol w="865015"/>
                <a:gridCol w="865015"/>
                <a:gridCol w="865015"/>
                <a:gridCol w="865015"/>
                <a:gridCol w="865015"/>
                <a:gridCol w="865015"/>
                <a:gridCol w="865015"/>
                <a:gridCol w="865015"/>
                <a:gridCol w="865015"/>
                <a:gridCol w="865015"/>
                <a:gridCol w="8650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Index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welcome </a:t>
                      </a:r>
                      <a:r>
                        <a:rPr lang="en-GB" b="1" dirty="0" smtClean="0">
                          <a:sym typeface="Wingdings" panose="05000000000000000000" pitchFamily="2" charset="2"/>
                        </a:rPr>
                        <a:t>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26" y="5753635"/>
            <a:ext cx="3425781" cy="52803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First count value will be 0.</a:t>
            </a:r>
            <a:endParaRPr lang="en-GB" sz="2400" dirty="0"/>
          </a:p>
        </p:txBody>
      </p:sp>
      <p:cxnSp>
        <p:nvCxnSpPr>
          <p:cNvPr id="7" name="Elbow Connector 6"/>
          <p:cNvCxnSpPr>
            <a:stCxn id="5" idx="2"/>
          </p:cNvCxnSpPr>
          <p:nvPr/>
        </p:nvCxnSpPr>
        <p:spPr>
          <a:xfrm rot="5400000" flipH="1" flipV="1">
            <a:off x="3422214" y="4127328"/>
            <a:ext cx="627843" cy="3680838"/>
          </a:xfrm>
          <a:prstGeom prst="bentConnector4">
            <a:avLst>
              <a:gd name="adj1" fmla="val -36410"/>
              <a:gd name="adj2" fmla="val 10021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5353" y="5090373"/>
            <a:ext cx="2816065" cy="132652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Final value will be 1 less than the length of the array / string.</a:t>
            </a:r>
            <a:endParaRPr lang="en-GB" sz="2400" dirty="0"/>
          </a:p>
        </p:txBody>
      </p:sp>
      <p:cxnSp>
        <p:nvCxnSpPr>
          <p:cNvPr id="28" name="Elbow Connector 27"/>
          <p:cNvCxnSpPr>
            <a:stCxn id="9" idx="2"/>
          </p:cNvCxnSpPr>
          <p:nvPr/>
        </p:nvCxnSpPr>
        <p:spPr>
          <a:xfrm rot="5400000" flipH="1">
            <a:off x="9016397" y="4879908"/>
            <a:ext cx="943376" cy="2130603"/>
          </a:xfrm>
          <a:prstGeom prst="bentConnector4">
            <a:avLst>
              <a:gd name="adj1" fmla="val -24232"/>
              <a:gd name="adj2" fmla="val 8304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73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032"/>
            <a:ext cx="10515600" cy="768216"/>
          </a:xfrm>
        </p:spPr>
        <p:txBody>
          <a:bodyPr/>
          <a:lstStyle/>
          <a:p>
            <a:r>
              <a:rPr lang="en-GB" dirty="0" smtClean="0"/>
              <a:t>Task 12: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47585"/>
              </p:ext>
            </p:extLst>
          </p:nvPr>
        </p:nvGraphicFramePr>
        <p:xfrm>
          <a:off x="321972" y="1794989"/>
          <a:ext cx="11513712" cy="48389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0246"/>
                <a:gridCol w="4363466"/>
              </a:tblGrid>
              <a:tr h="42394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320771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</a:p>
                    <a:p>
                      <a:pPr algn="l"/>
                      <a:r>
                        <a:rPr lang="en-GB" sz="1800" dirty="0" smtClean="0"/>
                        <a:t>password = user</a:t>
                      </a:r>
                      <a:r>
                        <a:rPr lang="en-GB" sz="1800" baseline="0" dirty="0" smtClean="0"/>
                        <a:t>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upper 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18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18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18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0 TO LEN(password)-1</a:t>
                      </a:r>
                      <a:endParaRPr lang="en-GB" sz="1800" baseline="0" dirty="0" smtClean="0"/>
                    </a:p>
                    <a:p>
                      <a:pPr algn="l"/>
                      <a:r>
                        <a:rPr lang="en-GB" sz="1800" baseline="0" dirty="0" smtClean="0"/>
                        <a:t>      IF password [ </a:t>
                      </a:r>
                      <a:r>
                        <a:rPr lang="en-GB" sz="1800" baseline="0" dirty="0" err="1" smtClean="0"/>
                        <a:t>i</a:t>
                      </a:r>
                      <a:r>
                        <a:rPr lang="en-GB" sz="1800" baseline="0" dirty="0" smtClean="0"/>
                        <a:t> ] is uppercase: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      upper = upper + 1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ELSE: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END IF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FOR</a:t>
                      </a:r>
                    </a:p>
                    <a:p>
                      <a:pPr algn="l"/>
                      <a:r>
                        <a:rPr lang="en-GB" sz="1800" baseline="0" dirty="0" smtClean="0"/>
                        <a:t>IF upper &gt; 1: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Password accepted</a:t>
                      </a:r>
                    </a:p>
                    <a:p>
                      <a:pPr algn="l"/>
                      <a:r>
                        <a:rPr lang="en-GB" sz="1800" baseline="0" dirty="0" smtClean="0"/>
                        <a:t>ELSE: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Password denied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IF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971" y="778909"/>
            <a:ext cx="1151371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the user to enter a password. Store it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Use a for loop and check that it has at least 2 uppercase letters within it.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If it does, let the user know their password was accepted, if not, let them know their password was denied.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12" y="2498309"/>
            <a:ext cx="4839088" cy="40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2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12: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61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315581"/>
              </p:ext>
            </p:extLst>
          </p:nvPr>
        </p:nvGraphicFramePr>
        <p:xfrm>
          <a:off x="362862" y="2856172"/>
          <a:ext cx="11505063" cy="311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3206"/>
                <a:gridCol w="5312757"/>
                <a:gridCol w="44391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Technique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LIST</a:t>
                      </a:r>
                      <a:r>
                        <a:rPr lang="en-GB" baseline="0" dirty="0" smtClean="0"/>
                        <a:t> = [1,2,3]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Declare your list</a:t>
                      </a:r>
                      <a:r>
                        <a:rPr lang="en-GB" baseline="0" dirty="0" smtClean="0"/>
                        <a:t> and </a:t>
                      </a:r>
                      <a:r>
                        <a:rPr lang="en-GB" dirty="0" smtClean="0"/>
                        <a:t>Assign a variable.</a:t>
                      </a:r>
                      <a:r>
                        <a:rPr lang="en-GB" baseline="0" dirty="0" smtClean="0"/>
                        <a:t> F</a:t>
                      </a:r>
                      <a:r>
                        <a:rPr lang="en-GB" dirty="0" smtClean="0"/>
                        <a:t>or example,</a:t>
                      </a:r>
                      <a:r>
                        <a:rPr lang="en-GB" baseline="0" dirty="0" smtClean="0"/>
                        <a:t> either enter the data yourself or allow a user to enter a it.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For i</a:t>
                      </a:r>
                      <a:r>
                        <a:rPr lang="en-GB" baseline="0" dirty="0" smtClean="0"/>
                        <a:t> in variable length: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Use the range function to</a:t>
                      </a:r>
                      <a:r>
                        <a:rPr lang="en-GB" baseline="0" dirty="0" smtClean="0"/>
                        <a:t> repeat the check for as long as the length of the checked word.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Identifying a </a:t>
                      </a:r>
                      <a:r>
                        <a:rPr lang="en-GB" baseline="0" dirty="0" smtClean="0"/>
                        <a:t>variable index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</a:t>
                      </a:r>
                      <a:r>
                        <a:rPr lang="en-GB" baseline="0" dirty="0" smtClean="0"/>
                        <a:t> is used to check the value of an indexed location against any value in a list.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6: Compare information in a variable to a list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362862" y="1150739"/>
            <a:ext cx="11505063" cy="8930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400" dirty="0" smtClean="0"/>
              <a:t>A for loop can be used to compare information against a variable or a list. </a:t>
            </a:r>
          </a:p>
          <a:p>
            <a:r>
              <a:rPr lang="en-GB" sz="2400" dirty="0" smtClean="0"/>
              <a:t>To do this, you will need to understand the following functions: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41" t="17835" r="64642" b="77143"/>
          <a:stretch/>
        </p:blipFill>
        <p:spPr>
          <a:xfrm>
            <a:off x="7718958" y="5257141"/>
            <a:ext cx="3441525" cy="52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1" t="29091" r="63183" b="67792"/>
          <a:stretch/>
        </p:blipFill>
        <p:spPr>
          <a:xfrm>
            <a:off x="7718958" y="3316533"/>
            <a:ext cx="3441525" cy="314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41" t="17835" r="64642" b="79017"/>
          <a:stretch/>
        </p:blipFill>
        <p:spPr>
          <a:xfrm>
            <a:off x="7718958" y="4377388"/>
            <a:ext cx="3441525" cy="331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459" t="10909" r="48602" b="84935"/>
          <a:stretch/>
        </p:blipFill>
        <p:spPr>
          <a:xfrm>
            <a:off x="7718957" y="3686192"/>
            <a:ext cx="3469717" cy="3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58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13: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089455"/>
              </p:ext>
            </p:extLst>
          </p:nvPr>
        </p:nvGraphicFramePr>
        <p:xfrm>
          <a:off x="321972" y="1885142"/>
          <a:ext cx="11513712" cy="48389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2547"/>
                <a:gridCol w="6551165"/>
              </a:tblGrid>
              <a:tr h="42394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320771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</a:p>
                    <a:p>
                      <a:pPr algn="l"/>
                      <a:r>
                        <a:rPr lang="en-GB" sz="1800" dirty="0" smtClean="0"/>
                        <a:t>list</a:t>
                      </a:r>
                      <a:r>
                        <a:rPr lang="en-GB" sz="1800" baseline="0" dirty="0" smtClean="0"/>
                        <a:t> = [ A, E, I, O, U ]</a:t>
                      </a:r>
                    </a:p>
                    <a:p>
                      <a:pPr algn="l"/>
                      <a:r>
                        <a:rPr lang="en-GB" sz="1800" baseline="0" dirty="0" smtClean="0"/>
                        <a:t>name = user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vowels 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GB" sz="1800" dirty="0" err="1" smtClean="0"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GB" sz="1800" dirty="0" smtClean="0"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1800" dirty="0" smtClean="0">
                          <a:cs typeface="Consolas" panose="020B0609020204030204" pitchFamily="49" charset="0"/>
                          <a:sym typeface="Wingdings" panose="05000000000000000000" pitchFamily="2" charset="2"/>
                        </a:rPr>
                        <a:t> 0 TO LEN(name)-1:</a:t>
                      </a:r>
                      <a:endParaRPr lang="en-GB" sz="1800" dirty="0" smtClean="0">
                        <a:cs typeface="Consolas" panose="020B0609020204030204" pitchFamily="49" charset="0"/>
                      </a:endParaRPr>
                    </a:p>
                    <a:p>
                      <a:pPr algn="l"/>
                      <a:r>
                        <a:rPr lang="en-GB" sz="1800" baseline="0" dirty="0" smtClean="0"/>
                        <a:t>      IF name[ i ] is in list: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      vowels = vowels + 1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ELSE: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END IF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FOR</a:t>
                      </a:r>
                    </a:p>
                    <a:p>
                      <a:pPr algn="l"/>
                      <a:r>
                        <a:rPr lang="en-GB" sz="1800" baseline="0" dirty="0" smtClean="0"/>
                        <a:t>OUTPUT: Hello + name + you have + vowels + vowels in your name!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971" y="843304"/>
            <a:ext cx="1151371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Create a list and store the following letters within it:  </a:t>
            </a:r>
            <a:r>
              <a:rPr lang="en-GB" b="1" dirty="0" smtClean="0">
                <a:solidFill>
                  <a:srgbClr val="FFFF00"/>
                </a:solidFill>
              </a:rPr>
              <a:t>A E I O U</a:t>
            </a:r>
            <a:endParaRPr lang="en-GB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the user to enter their name. Compare the user name and output the number of vowels within their name in a suitable string sentence.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9" y="2462343"/>
            <a:ext cx="4694637" cy="40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3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Contents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307848"/>
              </p:ext>
            </p:extLst>
          </p:nvPr>
        </p:nvGraphicFramePr>
        <p:xfrm>
          <a:off x="5178552" y="1435614"/>
          <a:ext cx="6480048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33087"/>
                <a:gridCol w="18469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Contents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Confidence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pPr algn="ctr"/>
                      <a:r>
                        <a:rPr lang="en-GB" sz="2400" b="1" baseline="0" dirty="0" smtClean="0"/>
                        <a:t>Level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While loops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For loops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For</a:t>
                      </a:r>
                      <a:r>
                        <a:rPr lang="en-GB" sz="2400" b="1" baseline="0" dirty="0" smtClean="0"/>
                        <a:t> loops: add a starting number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For loops: increment</a:t>
                      </a:r>
                      <a:r>
                        <a:rPr lang="en-GB" sz="2400" b="1" baseline="0" dirty="0" smtClean="0"/>
                        <a:t> the number by more than 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For loops: comparing</a:t>
                      </a:r>
                      <a:r>
                        <a:rPr lang="en-GB" sz="2400" b="1" baseline="0" dirty="0" smtClean="0"/>
                        <a:t> data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0907" y="1435614"/>
            <a:ext cx="423576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Once you complete a skill, colour code the box to show your level of confidence. You can always revisit the skill later on to boost your confidence. </a:t>
            </a:r>
            <a:endParaRPr lang="en-GB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60907" y="2973468"/>
          <a:ext cx="4235768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3936"/>
                <a:gridCol w="1421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Colour </a:t>
                      </a:r>
                    </a:p>
                    <a:p>
                      <a:pPr algn="ctr"/>
                      <a:r>
                        <a:rPr lang="en-GB" dirty="0" smtClean="0"/>
                        <a:t>Code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am very good at this skill and could show a friend how to do 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am confident I can perform this skill on my own.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need to improve my understanding of this skill.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138" y="312729"/>
            <a:ext cx="1815062" cy="11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1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13: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2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40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Now you have learned some programming skills, it’s time to put them into practice!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Complete the following programming challenges. </a:t>
            </a:r>
            <a:r>
              <a:rPr lang="en-GB" sz="3200" b="1" dirty="0" smtClean="0">
                <a:solidFill>
                  <a:srgbClr val="FFFF00"/>
                </a:solidFill>
              </a:rPr>
              <a:t>Start with the Rookie challenge</a:t>
            </a:r>
            <a:r>
              <a:rPr lang="en-GB" sz="3200" dirty="0" smtClean="0">
                <a:solidFill>
                  <a:srgbClr val="FFFF00"/>
                </a:solidFill>
              </a:rPr>
              <a:t> and see how far you can push yourself. 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Finally, complete the </a:t>
            </a:r>
            <a:r>
              <a:rPr lang="en-GB" sz="3200" b="1" dirty="0" smtClean="0">
                <a:solidFill>
                  <a:srgbClr val="FFFF00"/>
                </a:solidFill>
              </a:rPr>
              <a:t>debugging challenge</a:t>
            </a:r>
            <a:r>
              <a:rPr lang="en-GB" sz="32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Once you have finished your challenges, </a:t>
            </a:r>
            <a:r>
              <a:rPr lang="en-GB" sz="3200" b="1" dirty="0" smtClean="0">
                <a:solidFill>
                  <a:srgbClr val="FFFF00"/>
                </a:solidFill>
              </a:rPr>
              <a:t>complete the review</a:t>
            </a:r>
            <a:r>
              <a:rPr lang="en-GB" sz="3200" dirty="0" smtClean="0">
                <a:solidFill>
                  <a:srgbClr val="FFFF00"/>
                </a:solidFill>
              </a:rPr>
              <a:t>. Look back at the skills you have learned so far to help you solve the challenge.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5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Rookie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36" y="1862630"/>
            <a:ext cx="10560002" cy="28763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 smtClean="0">
                <a:solidFill>
                  <a:srgbClr val="FFFF00"/>
                </a:solidFill>
              </a:rPr>
              <a:t>Using a loop, output a string phrase of your choice 20 times.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2213" y="106971"/>
            <a:ext cx="28848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Add a print screen of your solutions to the next slide.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9975" y="6039044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87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Rookie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Pro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47786" y="193183"/>
            <a:ext cx="306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Add a print screen of your solutions to the next slide.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1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295525"/>
            <a:ext cx="11093450" cy="263708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sz="5400" b="1" dirty="0" smtClean="0">
                <a:solidFill>
                  <a:srgbClr val="FFFF00"/>
                </a:solidFill>
              </a:rPr>
              <a:t>Create a programme which asks the user to answer the question ‘what is 10 + 10?’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b="1" dirty="0" smtClean="0">
                <a:solidFill>
                  <a:srgbClr val="FFFF00"/>
                </a:solidFill>
              </a:rPr>
              <a:t>If the user gets the question wrong, they are asked to try again.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b="1" dirty="0" smtClean="0">
                <a:solidFill>
                  <a:srgbClr val="FFFF00"/>
                </a:solidFill>
              </a:rPr>
              <a:t>If the user gets the question right, the programme outputs a suitable response and ends.</a:t>
            </a:r>
          </a:p>
        </p:txBody>
      </p:sp>
    </p:spTree>
    <p:extLst>
      <p:ext uri="{BB962C8B-B14F-4D97-AF65-F5344CB8AC3E}">
        <p14:creationId xmlns:p14="http://schemas.microsoft.com/office/powerpoint/2010/main" val="2819194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Pro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45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Beast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361"/>
            <a:ext cx="10515600" cy="309130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Create a variable which stores the name of your favourite sporting hero.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Ask the user to guess your sporting hero.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If the user guesses the correct name, congratulate them and end the programme. If they guess incorrectly, allow them to have another go if they wish.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If they guess incorrectly, give them a clue; let the user know how many letters in their guess were the same as in your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Give them another clue: let the user know the first letter of your sporting hero’s name, the next guess tell them the first and second, etc.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FF00"/>
                </a:solidFill>
              </a:rPr>
              <a:t>Make sure your coding is robust.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7786" y="193183"/>
            <a:ext cx="306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Add a print screen of your solutions to the next slide.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38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Beast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2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39" y="230414"/>
            <a:ext cx="10515600" cy="716700"/>
          </a:xfrm>
        </p:spPr>
        <p:txBody>
          <a:bodyPr/>
          <a:lstStyle/>
          <a:p>
            <a:r>
              <a:rPr lang="en-GB" dirty="0" smtClean="0"/>
              <a:t>Debugging Question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626" y="1019212"/>
            <a:ext cx="11648426" cy="15388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Which piece of code below would output the phrase below 10 times;</a:t>
            </a:r>
          </a:p>
          <a:p>
            <a:endParaRPr lang="en-GB" sz="1400" dirty="0">
              <a:solidFill>
                <a:srgbClr val="FFFF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Looping is easy!</a:t>
            </a:r>
            <a:endParaRPr lang="en-GB" sz="4000" b="1" dirty="0">
              <a:solidFill>
                <a:srgbClr val="FFFF00"/>
              </a:solidFill>
            </a:endParaRPr>
          </a:p>
          <a:p>
            <a:endParaRPr lang="en-GB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45636"/>
              </p:ext>
            </p:extLst>
          </p:nvPr>
        </p:nvGraphicFramePr>
        <p:xfrm>
          <a:off x="720351" y="3477369"/>
          <a:ext cx="492259" cy="2369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59"/>
              </a:tblGrid>
              <a:tr h="78987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987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987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71" t="10564" r="63093" b="82654"/>
          <a:stretch/>
        </p:blipFill>
        <p:spPr>
          <a:xfrm>
            <a:off x="1326521" y="3513532"/>
            <a:ext cx="4067233" cy="708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74" t="10564" r="63290" b="82653"/>
          <a:stretch/>
        </p:blipFill>
        <p:spPr>
          <a:xfrm>
            <a:off x="1323673" y="4345419"/>
            <a:ext cx="4067233" cy="70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74" t="10345" r="63685" b="83311"/>
          <a:stretch/>
        </p:blipFill>
        <p:spPr>
          <a:xfrm>
            <a:off x="1326521" y="5177307"/>
            <a:ext cx="4064385" cy="6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37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Challenges Review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514236"/>
              </p:ext>
            </p:extLst>
          </p:nvPr>
        </p:nvGraphicFramePr>
        <p:xfrm>
          <a:off x="838200" y="1149776"/>
          <a:ext cx="105156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7191"/>
                <a:gridCol w="6118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Challenge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Your Score (Max 1 mark each)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Rookie</a:t>
                      </a:r>
                      <a:r>
                        <a:rPr lang="en-GB" sz="2800" baseline="0" dirty="0" smtClean="0"/>
                        <a:t> Challenge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Beast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Debugging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847162"/>
            <a:ext cx="10515600" cy="277257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/>
              <a:t>Unit Review</a:t>
            </a:r>
          </a:p>
          <a:p>
            <a:r>
              <a:rPr lang="en-GB" sz="2400" dirty="0" smtClean="0"/>
              <a:t>What Went Well: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Even Better If: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0468" y="72807"/>
            <a:ext cx="5853332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Complete the table below to help you identify what areas you are confident at and which areas you need to improve further: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218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894"/>
            <a:ext cx="10515600" cy="779934"/>
          </a:xfrm>
        </p:spPr>
        <p:txBody>
          <a:bodyPr/>
          <a:lstStyle/>
          <a:p>
            <a:r>
              <a:rPr lang="en-GB" dirty="0" smtClean="0"/>
              <a:t>What is Looping (Iteration)?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7988"/>
            <a:ext cx="10515600" cy="204228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400" dirty="0" smtClean="0"/>
              <a:t>In programming, </a:t>
            </a:r>
            <a:r>
              <a:rPr lang="en-GB" sz="2400" b="1" dirty="0" smtClean="0"/>
              <a:t>Looping</a:t>
            </a:r>
            <a:r>
              <a:rPr lang="en-GB" sz="2400" dirty="0" smtClean="0"/>
              <a:t>, or </a:t>
            </a:r>
            <a:r>
              <a:rPr lang="en-GB" sz="2400" b="1" dirty="0" smtClean="0"/>
              <a:t>Iteration</a:t>
            </a:r>
            <a:r>
              <a:rPr lang="en-GB" sz="2400" dirty="0" smtClean="0"/>
              <a:t>, means repeating a set of instructions a certain number of times.</a:t>
            </a:r>
          </a:p>
          <a:p>
            <a:r>
              <a:rPr lang="en-GB" sz="2400" dirty="0" smtClean="0"/>
              <a:t>This allows us to create efficient coding structures, which also saves us time!</a:t>
            </a:r>
          </a:p>
          <a:p>
            <a:r>
              <a:rPr lang="en-GB" sz="2400" dirty="0" smtClean="0"/>
              <a:t>Within this unit of work we will learn how to write two different types of loops: </a:t>
            </a:r>
            <a:r>
              <a:rPr lang="en-GB" sz="2400" b="1" dirty="0" smtClean="0"/>
              <a:t>For Loops </a:t>
            </a:r>
            <a:r>
              <a:rPr lang="en-GB" sz="2400" dirty="0" smtClean="0"/>
              <a:t>and </a:t>
            </a:r>
            <a:r>
              <a:rPr lang="en-GB" sz="2400" b="1" dirty="0" smtClean="0"/>
              <a:t>While Loops</a:t>
            </a:r>
            <a:r>
              <a:rPr lang="en-GB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5380" y="1047748"/>
            <a:ext cx="2942968" cy="34163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cs typeface="Consolas" panose="020B0609020204030204" pitchFamily="49" charset="0"/>
              </a:rPr>
              <a:t>Why write all this code:</a:t>
            </a:r>
          </a:p>
          <a:p>
            <a:endParaRPr lang="en-GB" dirty="0" smtClean="0">
              <a:solidFill>
                <a:srgbClr val="FFFF00"/>
              </a:solidFill>
              <a:cs typeface="Consolas" panose="020B0609020204030204" pitchFamily="49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</a:t>
            </a:r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Walk forward one step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1903" y="2294243"/>
            <a:ext cx="500860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cs typeface="Consolas" panose="020B0609020204030204" pitchFamily="49" charset="0"/>
              </a:rPr>
              <a:t>When you could simply write this:</a:t>
            </a:r>
          </a:p>
          <a:p>
            <a:endParaRPr lang="en-GB" dirty="0" smtClean="0">
              <a:solidFill>
                <a:srgbClr val="FFFF00"/>
              </a:solidFill>
              <a:cs typeface="Consolas" panose="020B0609020204030204" pitchFamily="49" charset="0"/>
            </a:endParaRPr>
          </a:p>
          <a:p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Repeat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 </a:t>
            </a:r>
            <a:r>
              <a:rPr lang="en-GB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times: Walk forward one </a:t>
            </a:r>
            <a:r>
              <a:rPr lang="en-GB" b="1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endParaRPr lang="en-GB" b="1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49579" y="2530561"/>
            <a:ext cx="1631092" cy="5189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6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1: While Loops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756217"/>
            <a:ext cx="4609123" cy="18328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dirty="0"/>
              <a:t>The first type of loop we will look at is a </a:t>
            </a:r>
            <a:r>
              <a:rPr lang="en-GB" sz="2400" b="1" dirty="0" smtClean="0"/>
              <a:t>While Loop</a:t>
            </a:r>
            <a:r>
              <a:rPr lang="en-GB" sz="2400" dirty="0" smtClean="0"/>
              <a:t>.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b="1" dirty="0" smtClean="0"/>
              <a:t>While Loop </a:t>
            </a:r>
            <a:r>
              <a:rPr lang="en-GB" sz="2400" dirty="0" smtClean="0"/>
              <a:t>is used to </a:t>
            </a:r>
            <a:r>
              <a:rPr lang="en-GB" sz="2400" b="1" dirty="0" smtClean="0"/>
              <a:t>repeat an action or sequence of events while a condition is met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/>
              <a:t>The structure of the while </a:t>
            </a:r>
            <a:r>
              <a:rPr lang="en-GB" sz="2400" dirty="0" smtClean="0"/>
              <a:t>loop in pseudo code and flowchart </a:t>
            </a:r>
            <a:r>
              <a:rPr lang="en-GB" sz="2400" dirty="0"/>
              <a:t>is as follows: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57384"/>
              </p:ext>
            </p:extLst>
          </p:nvPr>
        </p:nvGraphicFramePr>
        <p:xfrm>
          <a:off x="5689600" y="147364"/>
          <a:ext cx="6374735" cy="6593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108"/>
                <a:gridCol w="3037635"/>
                <a:gridCol w="2367992"/>
              </a:tblGrid>
              <a:tr h="37557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Here are some sporting while loop examples!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2806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Riding a</a:t>
                      </a:r>
                      <a:r>
                        <a:rPr lang="en-GB" sz="1800" b="1" baseline="0" dirty="0" smtClean="0"/>
                        <a:t> bike </a:t>
                      </a:r>
                      <a:endParaRPr lang="en-GB" sz="1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</a:p>
                    <a:p>
                      <a:pPr algn="l"/>
                      <a:r>
                        <a:rPr lang="en-GB" sz="1800" dirty="0" smtClean="0"/>
                        <a:t>WHILE</a:t>
                      </a:r>
                      <a:r>
                        <a:rPr lang="en-GB" sz="1800" baseline="0" dirty="0" smtClean="0"/>
                        <a:t> pedalling = TRUE: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ride bike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WHILE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  <a:p>
                      <a:pPr algn="l"/>
                      <a:endParaRPr lang="en-GB" sz="18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5165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Do</a:t>
                      </a:r>
                      <a:r>
                        <a:rPr lang="en-GB" sz="1800" b="1" baseline="0" dirty="0" smtClean="0"/>
                        <a:t> press-ups</a:t>
                      </a:r>
                      <a:endParaRPr lang="en-GB" sz="1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</a:p>
                    <a:p>
                      <a:pPr algn="l"/>
                      <a:r>
                        <a:rPr lang="en-GB" sz="1800" baseline="0" dirty="0" smtClean="0"/>
                        <a:t>tired = FALSE</a:t>
                      </a:r>
                    </a:p>
                    <a:p>
                      <a:pPr algn="l"/>
                      <a:r>
                        <a:rPr lang="en-GB" sz="1800" baseline="0" dirty="0" smtClean="0"/>
                        <a:t>WHILE tired = FALSE: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perform a press-up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tired = user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WHILE</a:t>
                      </a:r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  <a:p>
                      <a:pPr algn="l"/>
                      <a:endParaRPr lang="en-GB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0816" y="2653447"/>
            <a:ext cx="3233615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Start</a:t>
            </a:r>
          </a:p>
          <a:p>
            <a:r>
              <a:rPr lang="en-GB" dirty="0" smtClean="0"/>
              <a:t>WHILE the condition is TRUE:</a:t>
            </a:r>
            <a:endParaRPr lang="en-GB" dirty="0"/>
          </a:p>
          <a:p>
            <a:r>
              <a:rPr lang="en-GB" dirty="0" smtClean="0"/>
              <a:t>      Perform the task(s)</a:t>
            </a:r>
          </a:p>
          <a:p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0816" y="4097578"/>
            <a:ext cx="2250784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Note how the task to be performed WHILE the condition is TRUE is indented below the while code.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22" y="2907753"/>
            <a:ext cx="2657110" cy="38569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r="6528"/>
          <a:stretch/>
        </p:blipFill>
        <p:spPr>
          <a:xfrm>
            <a:off x="9914784" y="588664"/>
            <a:ext cx="2092365" cy="290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854" y="3789725"/>
            <a:ext cx="2281481" cy="28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1: Writing while Loops in Python 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936982"/>
            <a:ext cx="11024444" cy="46200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Python, a While loop is structured as follows: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284663" y="4184035"/>
            <a:ext cx="8577981" cy="2518395"/>
            <a:chOff x="1579571" y="2687317"/>
            <a:chExt cx="8577981" cy="25183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608" t="12265" r="71561" b="75802"/>
            <a:stretch/>
          </p:blipFill>
          <p:spPr>
            <a:xfrm>
              <a:off x="5604194" y="2687317"/>
              <a:ext cx="4553358" cy="19717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579571" y="2769494"/>
              <a:ext cx="3103258" cy="3693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Declare any required variables.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0568" y="3303868"/>
              <a:ext cx="2188308" cy="3693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Write the condition. 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0568" y="4005383"/>
              <a:ext cx="2188308" cy="1200329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The indented code will repeat until the while condition becomes FALSE.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5" idx="3"/>
            </p:cNvCxnSpPr>
            <p:nvPr/>
          </p:nvCxnSpPr>
          <p:spPr>
            <a:xfrm>
              <a:off x="4682829" y="2954160"/>
              <a:ext cx="827017" cy="52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 flipV="1">
              <a:off x="3978876" y="3446585"/>
              <a:ext cx="1530970" cy="419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</p:cNvCxnSpPr>
            <p:nvPr/>
          </p:nvCxnSpPr>
          <p:spPr>
            <a:xfrm flipV="1">
              <a:off x="3978876" y="4251569"/>
              <a:ext cx="2124939" cy="3539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72" t="20019" r="38025" b="60956"/>
          <a:stretch/>
        </p:blipFill>
        <p:spPr>
          <a:xfrm>
            <a:off x="4557478" y="1747160"/>
            <a:ext cx="6896898" cy="126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4883" y="1664947"/>
            <a:ext cx="3129382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Declare any required variables.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44883" y="2282191"/>
            <a:ext cx="2188308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Write the condition.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4883" y="2983706"/>
            <a:ext cx="2188308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indented code will repeat until the while condition becomes FALSE.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3374265" y="1849613"/>
            <a:ext cx="1004552" cy="98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2433191" y="2265546"/>
            <a:ext cx="1945626" cy="201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</p:cNvCxnSpPr>
          <p:nvPr/>
        </p:nvCxnSpPr>
        <p:spPr>
          <a:xfrm flipV="1">
            <a:off x="2433191" y="2526641"/>
            <a:ext cx="2473660" cy="1057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8"/>
          <p:cNvSpPr txBox="1">
            <a:spLocks/>
          </p:cNvSpPr>
          <p:nvPr/>
        </p:nvSpPr>
        <p:spPr>
          <a:xfrm>
            <a:off x="167697" y="4566205"/>
            <a:ext cx="2897475" cy="2136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While loops can also be used to run code within a numeric range. You will learn how to do this within the following tasks.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561566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</a:p>
                    <a:p>
                      <a:pPr algn="l"/>
                      <a:r>
                        <a:rPr lang="en-GB" sz="2800" dirty="0" smtClean="0"/>
                        <a:t>quit = n</a:t>
                      </a:r>
                    </a:p>
                    <a:p>
                      <a:pPr algn="l"/>
                      <a:r>
                        <a:rPr lang="en-GB" sz="2800" dirty="0" smtClean="0"/>
                        <a:t>WHILE quit = n</a:t>
                      </a:r>
                      <a:r>
                        <a:rPr lang="en-GB" sz="2800" b="0" dirty="0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/>
                        <a:t>      OUTPUT: Do you want to quit</a:t>
                      </a:r>
                      <a:r>
                        <a:rPr lang="en-GB" sz="2800" b="0" baseline="0" dirty="0" smtClean="0"/>
                        <a:t> (y/n)</a:t>
                      </a:r>
                      <a:r>
                        <a:rPr lang="en-GB" sz="2800" b="0" dirty="0" smtClean="0"/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/>
                        <a:t>      quit = user</a:t>
                      </a:r>
                      <a:r>
                        <a:rPr lang="en-GB" sz="2800" b="0" baseline="0" dirty="0" smtClean="0"/>
                        <a:t> INPUT(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 smtClean="0"/>
                        <a:t>END WHILE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499106" cy="660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</a:t>
            </a:r>
            <a:r>
              <a:rPr lang="en-GB" sz="2000" b="1" dirty="0" smtClean="0">
                <a:solidFill>
                  <a:srgbClr val="FFFF00"/>
                </a:solidFill>
              </a:rPr>
              <a:t>variable</a:t>
            </a:r>
            <a:r>
              <a:rPr lang="en-GB" sz="2000" dirty="0" smtClean="0">
                <a:solidFill>
                  <a:srgbClr val="FFFF00"/>
                </a:solidFill>
              </a:rPr>
              <a:t> called </a:t>
            </a:r>
            <a:r>
              <a:rPr lang="en-GB" sz="2000" b="1" dirty="0" smtClean="0">
                <a:solidFill>
                  <a:srgbClr val="FFFF00"/>
                </a:solidFill>
              </a:rPr>
              <a:t>quit. </a:t>
            </a:r>
            <a:r>
              <a:rPr lang="en-GB" sz="2000" dirty="0" smtClean="0">
                <a:solidFill>
                  <a:srgbClr val="FFFF00"/>
                </a:solidFill>
              </a:rPr>
              <a:t>Assign it the value </a:t>
            </a:r>
            <a:r>
              <a:rPr lang="en-GB" sz="2000" b="1" dirty="0" smtClean="0">
                <a:solidFill>
                  <a:srgbClr val="FFFF00"/>
                </a:solidFill>
              </a:rPr>
              <a:t>n.</a:t>
            </a:r>
            <a:endParaRPr lang="en-GB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Using a </a:t>
            </a:r>
            <a:r>
              <a:rPr lang="en-GB" sz="2000" b="1" dirty="0" smtClean="0">
                <a:solidFill>
                  <a:srgbClr val="FFFF00"/>
                </a:solidFill>
              </a:rPr>
              <a:t>WHILE</a:t>
            </a:r>
            <a:r>
              <a:rPr lang="en-GB" sz="2000" dirty="0" smtClean="0">
                <a:solidFill>
                  <a:srgbClr val="FFFF00"/>
                </a:solidFill>
              </a:rPr>
              <a:t> loop, while the value of </a:t>
            </a:r>
            <a:r>
              <a:rPr lang="en-GB" sz="2000" b="1" dirty="0" smtClean="0">
                <a:solidFill>
                  <a:srgbClr val="FFFF00"/>
                </a:solidFill>
              </a:rPr>
              <a:t>quit</a:t>
            </a:r>
            <a:r>
              <a:rPr lang="en-GB" sz="2000" dirty="0" smtClean="0">
                <a:solidFill>
                  <a:srgbClr val="FFFF00"/>
                </a:solidFill>
              </a:rPr>
              <a:t> is </a:t>
            </a:r>
            <a:r>
              <a:rPr lang="en-GB" sz="2000" b="1" dirty="0" smtClean="0">
                <a:solidFill>
                  <a:srgbClr val="FFFF00"/>
                </a:solidFill>
              </a:rPr>
              <a:t>n</a:t>
            </a:r>
            <a:r>
              <a:rPr lang="en-GB" sz="2000" dirty="0" smtClean="0">
                <a:solidFill>
                  <a:srgbClr val="FFFF00"/>
                </a:solidFill>
              </a:rPr>
              <a:t>, ask the user if they want to quit. If a value other than n is input, the while loop and programme ends.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5" y="2550683"/>
            <a:ext cx="3213434" cy="41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3462</Words>
  <Application>Microsoft Office PowerPoint</Application>
  <PresentationFormat>Widescreen</PresentationFormat>
  <Paragraphs>519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Consolas</vt:lpstr>
      <vt:lpstr>GrilledCheese BTN</vt:lpstr>
      <vt:lpstr>VAGRounded BT</vt:lpstr>
      <vt:lpstr>Wingdings</vt:lpstr>
      <vt:lpstr>Office Theme</vt:lpstr>
      <vt:lpstr>3_Office Theme</vt:lpstr>
      <vt:lpstr>Introduction to Python Programming</vt:lpstr>
      <vt:lpstr>How to use this resource</vt:lpstr>
      <vt:lpstr>Learning Objectives</vt:lpstr>
      <vt:lpstr>Skill Contents</vt:lpstr>
      <vt:lpstr>What is Looping (Iteration)?</vt:lpstr>
      <vt:lpstr>Skill 1: While Loops</vt:lpstr>
      <vt:lpstr>Skill 1: Writing while Loops in Python </vt:lpstr>
      <vt:lpstr>Task 1: Rookie</vt:lpstr>
      <vt:lpstr>Task 1: Solution</vt:lpstr>
      <vt:lpstr>Task 2: Rookie</vt:lpstr>
      <vt:lpstr>Task 2: Solution</vt:lpstr>
      <vt:lpstr>Task 3: Pro</vt:lpstr>
      <vt:lpstr>Task 3: Solution</vt:lpstr>
      <vt:lpstr>Task 4: Pro</vt:lpstr>
      <vt:lpstr>Task 4: Solution</vt:lpstr>
      <vt:lpstr>Task 5: Beast</vt:lpstr>
      <vt:lpstr>Task 5: Solution</vt:lpstr>
      <vt:lpstr>Task 6: Beast</vt:lpstr>
      <vt:lpstr>Task 6: Solution</vt:lpstr>
      <vt:lpstr>Skill 2: For Loops</vt:lpstr>
      <vt:lpstr>Skill 2: Writing FOR Loops in Python </vt:lpstr>
      <vt:lpstr>Task 7: Rookie</vt:lpstr>
      <vt:lpstr>Task 7: Solution</vt:lpstr>
      <vt:lpstr>Task 8: Pro</vt:lpstr>
      <vt:lpstr>Task 8: Solution</vt:lpstr>
      <vt:lpstr>Task 9: Beast</vt:lpstr>
      <vt:lpstr>Task 9: Beast</vt:lpstr>
      <vt:lpstr>Skill 3: Adding a starting number within a FOR loop</vt:lpstr>
      <vt:lpstr>Task 10: Pro</vt:lpstr>
      <vt:lpstr>Task 10: Solution</vt:lpstr>
      <vt:lpstr>Skill 4: Incrementing the counter by more than 1</vt:lpstr>
      <vt:lpstr>Task 11: Pro</vt:lpstr>
      <vt:lpstr>Task 11: Solution</vt:lpstr>
      <vt:lpstr>Skill 5: Using for loops to compare data</vt:lpstr>
      <vt:lpstr>Reminder: Understanding Array/List structures</vt:lpstr>
      <vt:lpstr>Task 12: Beast</vt:lpstr>
      <vt:lpstr>Task 12: Solution</vt:lpstr>
      <vt:lpstr>Skill 6: Compare information in a variable to a list</vt:lpstr>
      <vt:lpstr>Task 13: Beast</vt:lpstr>
      <vt:lpstr>Task 13: Solution</vt:lpstr>
      <vt:lpstr>Programming Challenges</vt:lpstr>
      <vt:lpstr>Programming Challenge: Rookie</vt:lpstr>
      <vt:lpstr>Programming Challenge: Rookie - Answer</vt:lpstr>
      <vt:lpstr>Programming Challenge: Pro</vt:lpstr>
      <vt:lpstr>Programming Challenge: Pro - Answer</vt:lpstr>
      <vt:lpstr>Programming Challenge: Beast</vt:lpstr>
      <vt:lpstr>Programming Challenge: Beast - Answer</vt:lpstr>
      <vt:lpstr>Debugging Question</vt:lpstr>
      <vt:lpstr>Challenges Review</vt:lpstr>
    </vt:vector>
  </TitlesOfParts>
  <Company>Rob-Bot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 - looping</dc:title>
  <dc:creator>Rob-Bot</dc:creator>
  <cp:lastModifiedBy>Mr Carl Wyatt</cp:lastModifiedBy>
  <cp:revision>133</cp:revision>
  <dcterms:created xsi:type="dcterms:W3CDTF">2017-11-12T19:32:15Z</dcterms:created>
  <dcterms:modified xsi:type="dcterms:W3CDTF">2019-02-07T15:23:44Z</dcterms:modified>
</cp:coreProperties>
</file>