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316" r:id="rId6"/>
    <p:sldId id="259" r:id="rId7"/>
    <p:sldId id="260" r:id="rId8"/>
    <p:sldId id="261" r:id="rId9"/>
    <p:sldId id="262" r:id="rId10"/>
    <p:sldId id="263" r:id="rId11"/>
    <p:sldId id="298" r:id="rId12"/>
    <p:sldId id="265" r:id="rId13"/>
    <p:sldId id="299" r:id="rId14"/>
    <p:sldId id="266" r:id="rId15"/>
    <p:sldId id="279" r:id="rId16"/>
    <p:sldId id="300" r:id="rId17"/>
    <p:sldId id="280" r:id="rId18"/>
    <p:sldId id="301" r:id="rId19"/>
    <p:sldId id="264" r:id="rId20"/>
    <p:sldId id="273" r:id="rId21"/>
    <p:sldId id="302" r:id="rId22"/>
    <p:sldId id="274" r:id="rId23"/>
    <p:sldId id="303" r:id="rId24"/>
    <p:sldId id="275" r:id="rId25"/>
    <p:sldId id="304" r:id="rId26"/>
    <p:sldId id="267" r:id="rId27"/>
    <p:sldId id="281" r:id="rId28"/>
    <p:sldId id="305" r:id="rId29"/>
    <p:sldId id="285" r:id="rId30"/>
    <p:sldId id="306" r:id="rId31"/>
    <p:sldId id="286" r:id="rId32"/>
    <p:sldId id="307" r:id="rId33"/>
    <p:sldId id="271" r:id="rId34"/>
    <p:sldId id="276" r:id="rId35"/>
    <p:sldId id="308" r:id="rId36"/>
    <p:sldId id="278" r:id="rId37"/>
    <p:sldId id="309" r:id="rId38"/>
    <p:sldId id="277" r:id="rId39"/>
    <p:sldId id="310" r:id="rId40"/>
    <p:sldId id="268" r:id="rId41"/>
    <p:sldId id="282" r:id="rId42"/>
    <p:sldId id="311" r:id="rId43"/>
    <p:sldId id="283" r:id="rId44"/>
    <p:sldId id="312" r:id="rId45"/>
    <p:sldId id="269" r:id="rId46"/>
    <p:sldId id="287" r:id="rId47"/>
    <p:sldId id="313" r:id="rId48"/>
    <p:sldId id="288" r:id="rId49"/>
    <p:sldId id="314" r:id="rId50"/>
    <p:sldId id="272" r:id="rId51"/>
    <p:sldId id="289" r:id="rId52"/>
    <p:sldId id="315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7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86" autoAdjust="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8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3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7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7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9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3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41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8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48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6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46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1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26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68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4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5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1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32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04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53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28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9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89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2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85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35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8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45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85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0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3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1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3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5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8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7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17E78-F7FD-4A45-A78A-1A284922429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70AAC-C5F9-44E9-AD26-096C0C136D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7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0000-01D9-4709-94E7-2008ED4FE78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9649-2652-4E81-8EE7-8D891FC9EB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3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illedCheese BTN" panose="020B06040604020402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090" y="202684"/>
            <a:ext cx="10278233" cy="6655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090" y="1115191"/>
            <a:ext cx="11753658" cy="1278566"/>
          </a:xfrm>
        </p:spPr>
        <p:txBody>
          <a:bodyPr>
            <a:noAutofit/>
          </a:bodyPr>
          <a:lstStyle/>
          <a:p>
            <a: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Introduction to Python</a:t>
            </a:r>
            <a:b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</a:br>
            <a:r>
              <a:rPr lang="en-GB" sz="8000" dirty="0" smtClean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Programming</a:t>
            </a:r>
            <a:endParaRPr lang="en-GB" sz="80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335" y="3326642"/>
            <a:ext cx="2575413" cy="340771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027119" y="3750142"/>
            <a:ext cx="6197600" cy="1751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>
                <a:solidFill>
                  <a:prstClr val="black"/>
                </a:solidFill>
                <a:latin typeface="VAGRounded BT" panose="020F0702020204020204" pitchFamily="34" charset="0"/>
              </a:rPr>
              <a:t>Part </a:t>
            </a:r>
            <a:r>
              <a:rPr lang="en-GB" sz="6000" dirty="0" smtClean="0">
                <a:solidFill>
                  <a:prstClr val="black"/>
                </a:solidFill>
                <a:latin typeface="VAGRounded BT" panose="020F0702020204020204" pitchFamily="34" charset="0"/>
              </a:rPr>
              <a:t>6: String Manipulation</a:t>
            </a:r>
            <a:endParaRPr lang="en-GB" sz="6000" dirty="0">
              <a:solidFill>
                <a:prstClr val="black"/>
              </a:solidFill>
              <a:latin typeface="VAGRounded BT" panose="020F07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7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2: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8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5653" cy="1049474"/>
          </a:xfrm>
        </p:spPr>
        <p:txBody>
          <a:bodyPr/>
          <a:lstStyle/>
          <a:p>
            <a:r>
              <a:rPr lang="en-GB" dirty="0" smtClean="0"/>
              <a:t>Skill 2: Change text to upper or lower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1544271"/>
            <a:ext cx="11746283" cy="19179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If you were checking if the user input “hello world” was equal to the string statement “Hello World” it would return untrue.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This is because string comparisons are case sensitive.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By manipulating string using the </a:t>
            </a:r>
            <a:r>
              <a:rPr lang="en-GB" b="1" dirty="0" smtClean="0">
                <a:solidFill>
                  <a:schemeClr val="bg1"/>
                </a:solidFill>
              </a:rPr>
              <a:t>.upper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.lower </a:t>
            </a:r>
            <a:r>
              <a:rPr lang="en-GB" dirty="0" smtClean="0">
                <a:solidFill>
                  <a:schemeClr val="bg1"/>
                </a:solidFill>
              </a:rPr>
              <a:t>python functions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569" y="3702683"/>
            <a:ext cx="2071077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Variable a </a:t>
            </a:r>
            <a:r>
              <a:rPr lang="en-GB" dirty="0" smtClean="0">
                <a:solidFill>
                  <a:prstClr val="black"/>
                </a:solidFill>
              </a:rPr>
              <a:t>contains the lowercase string “hello world”.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b="1" dirty="0" smtClean="0">
                <a:solidFill>
                  <a:prstClr val="black"/>
                </a:solidFill>
              </a:rPr>
              <a:t>.upper( ) </a:t>
            </a:r>
            <a:r>
              <a:rPr lang="en-GB" dirty="0" smtClean="0">
                <a:solidFill>
                  <a:prstClr val="black"/>
                </a:solidFill>
              </a:rPr>
              <a:t>function converts all lowercase string into uppercase string as shown in the output: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7" t="29756" r="84017" b="64089"/>
          <a:stretch/>
        </p:blipFill>
        <p:spPr>
          <a:xfrm>
            <a:off x="2527138" y="4848275"/>
            <a:ext cx="2687897" cy="116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77" t="9071" r="77305" b="84928"/>
          <a:stretch/>
        </p:blipFill>
        <p:spPr>
          <a:xfrm>
            <a:off x="2527138" y="3702683"/>
            <a:ext cx="2687897" cy="79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86025" y="3702682"/>
            <a:ext cx="207107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Variable b </a:t>
            </a:r>
            <a:r>
              <a:rPr lang="en-GB" dirty="0" smtClean="0">
                <a:solidFill>
                  <a:prstClr val="black"/>
                </a:solidFill>
              </a:rPr>
              <a:t>contains the uppercase string “HELLO WORLD”.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b="1" dirty="0" smtClean="0">
                <a:solidFill>
                  <a:prstClr val="black"/>
                </a:solidFill>
              </a:rPr>
              <a:t>.lower( ) </a:t>
            </a:r>
            <a:r>
              <a:rPr lang="en-GB" dirty="0" smtClean="0">
                <a:solidFill>
                  <a:prstClr val="black"/>
                </a:solidFill>
              </a:rPr>
              <a:t>function converts all uppercase string into lowercase string as shown in the output: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72" t="9071" r="76515" b="85303"/>
          <a:stretch/>
        </p:blipFill>
        <p:spPr>
          <a:xfrm>
            <a:off x="8839870" y="3702682"/>
            <a:ext cx="2920186" cy="79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574" t="39059" r="84016" b="55652"/>
          <a:stretch/>
        </p:blipFill>
        <p:spPr>
          <a:xfrm>
            <a:off x="8839870" y="4982817"/>
            <a:ext cx="2920186" cy="10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3: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1909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Bob</a:t>
                      </a:r>
                    </a:p>
                    <a:p>
                      <a:pPr algn="l"/>
                      <a:r>
                        <a:rPr lang="en-GB" sz="2800" dirty="0" smtClean="0"/>
                        <a:t>var2 = change var1</a:t>
                      </a:r>
                      <a:r>
                        <a:rPr lang="en-GB" sz="2800" baseline="0" dirty="0" smtClean="0"/>
                        <a:t> to UPPERCASE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65639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another variable and change the string to uppercase.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Print the second variable.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0" t="9117" r="82266" b="83134"/>
          <a:stretch/>
        </p:blipFill>
        <p:spPr>
          <a:xfrm>
            <a:off x="7260491" y="3696676"/>
            <a:ext cx="2594710" cy="12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0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3: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4</a:t>
            </a:r>
            <a:r>
              <a:rPr lang="en-GB" dirty="0" smtClean="0"/>
              <a:t>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45847"/>
              </p:ext>
            </p:extLst>
          </p:nvPr>
        </p:nvGraphicFramePr>
        <p:xfrm>
          <a:off x="339143" y="1957588"/>
          <a:ext cx="11513712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6"/>
                <a:gridCol w="5756856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What is the capital of England?</a:t>
                      </a:r>
                    </a:p>
                    <a:p>
                      <a:pPr algn="l"/>
                      <a:r>
                        <a:rPr lang="en-GB" sz="2400" baseline="0" dirty="0" smtClean="0"/>
                        <a:t>answer = user INPUT( )</a:t>
                      </a:r>
                    </a:p>
                    <a:p>
                      <a:pPr algn="l"/>
                      <a:r>
                        <a:rPr lang="en-GB" sz="2400" baseline="0" dirty="0" smtClean="0"/>
                        <a:t>answer2 = answer in lowercase.</a:t>
                      </a:r>
                    </a:p>
                    <a:p>
                      <a:pPr algn="l"/>
                      <a:r>
                        <a:rPr lang="en-GB" sz="2400" baseline="0" dirty="0" smtClean="0"/>
                        <a:t>IF answer = london:</a:t>
                      </a:r>
                    </a:p>
                    <a:p>
                      <a:pPr algn="l"/>
                      <a:r>
                        <a:rPr lang="en-GB" sz="2400" baseline="0" dirty="0" smtClean="0"/>
                        <a:t>      OUTPUT: Correct!</a:t>
                      </a:r>
                    </a:p>
                    <a:p>
                      <a:pPr algn="l"/>
                      <a:r>
                        <a:rPr lang="en-GB" sz="2400" baseline="0" dirty="0" smtClean="0"/>
                        <a:t>ELSE:</a:t>
                      </a:r>
                    </a:p>
                    <a:p>
                      <a:pPr algn="l"/>
                      <a:r>
                        <a:rPr lang="en-GB" sz="2400" baseline="0" dirty="0" smtClean="0"/>
                        <a:t>      OUTPUT: Wrong!</a:t>
                      </a:r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2" y="834861"/>
            <a:ext cx="11513713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Ask the user what the capitol of England is. Store the response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Change the response so that it is all in lowercase.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Using an IF statement, if the user’s answer is equal to </a:t>
            </a:r>
            <a:r>
              <a:rPr lang="en-GB" sz="1600" b="1" dirty="0" smtClean="0">
                <a:solidFill>
                  <a:srgbClr val="FFFF00"/>
                </a:solidFill>
              </a:rPr>
              <a:t>london</a:t>
            </a:r>
            <a:r>
              <a:rPr lang="en-GB" sz="1600" dirty="0" smtClean="0">
                <a:solidFill>
                  <a:srgbClr val="FFFF00"/>
                </a:solidFill>
              </a:rPr>
              <a:t>, then let them know they are correct, else let them know they are wrong.</a:t>
            </a:r>
            <a:endParaRPr lang="en-GB" sz="1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87687"/>
            <a:ext cx="5043114" cy="39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4: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3: Find the length of a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85" y="1544271"/>
            <a:ext cx="11544285" cy="100298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It is possible to count how many characters are included within a string statement.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786" y="2709748"/>
            <a:ext cx="504125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prstClr val="black"/>
                </a:solidFill>
              </a:rPr>
              <a:t>Variable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</a:rPr>
              <a:t>a</a:t>
            </a:r>
            <a:r>
              <a:rPr lang="en-GB" sz="2400" dirty="0" smtClean="0">
                <a:solidFill>
                  <a:prstClr val="black"/>
                </a:solidFill>
              </a:rPr>
              <a:t> contains a string statement. </a:t>
            </a:r>
            <a:r>
              <a:rPr lang="en-GB" sz="2400" b="1" dirty="0" smtClean="0">
                <a:solidFill>
                  <a:prstClr val="black"/>
                </a:solidFill>
              </a:rPr>
              <a:t>Variable b </a:t>
            </a:r>
            <a:r>
              <a:rPr lang="en-GB" sz="2400" dirty="0" smtClean="0">
                <a:solidFill>
                  <a:prstClr val="black"/>
                </a:solidFill>
              </a:rPr>
              <a:t>checks the length of </a:t>
            </a:r>
            <a:r>
              <a:rPr lang="en-GB" sz="2400" b="1" dirty="0" smtClean="0">
                <a:solidFill>
                  <a:prstClr val="black"/>
                </a:solidFill>
              </a:rPr>
              <a:t>variable a</a:t>
            </a:r>
            <a:r>
              <a:rPr lang="en-GB" sz="2400" dirty="0" smtClean="0">
                <a:solidFill>
                  <a:prstClr val="black"/>
                </a:solidFill>
              </a:rPr>
              <a:t> and stores the result as in </a:t>
            </a:r>
            <a:r>
              <a:rPr lang="en-GB" sz="2400" b="1" dirty="0" smtClean="0">
                <a:solidFill>
                  <a:prstClr val="black"/>
                </a:solidFill>
              </a:rPr>
              <a:t>integer</a:t>
            </a:r>
            <a:r>
              <a:rPr lang="en-GB" sz="2400" dirty="0" smtClean="0">
                <a:solidFill>
                  <a:prstClr val="black"/>
                </a:solidFill>
              </a:rPr>
              <a:t>. 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9" t="9116" r="59929" b="83129"/>
          <a:stretch/>
        </p:blipFill>
        <p:spPr>
          <a:xfrm>
            <a:off x="5954417" y="2704398"/>
            <a:ext cx="5886853" cy="124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54" t="31292" r="92008" b="62858"/>
          <a:stretch/>
        </p:blipFill>
        <p:spPr>
          <a:xfrm>
            <a:off x="5954417" y="4802764"/>
            <a:ext cx="1701489" cy="162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692" t="20000" r="90288" b="76463"/>
          <a:stretch/>
        </p:blipFill>
        <p:spPr>
          <a:xfrm>
            <a:off x="10349036" y="610982"/>
            <a:ext cx="1492234" cy="69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7786" y="4803820"/>
            <a:ext cx="504125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As you can see, when </a:t>
            </a:r>
            <a:r>
              <a:rPr lang="en-GB" sz="2400" b="1" dirty="0" smtClean="0"/>
              <a:t>variable b</a:t>
            </a:r>
            <a:r>
              <a:rPr lang="en-GB" sz="2400" dirty="0" smtClean="0"/>
              <a:t> is printed, the </a:t>
            </a:r>
            <a:r>
              <a:rPr lang="en-GB" sz="2400" b="1" dirty="0" smtClean="0"/>
              <a:t>integer length of a </a:t>
            </a:r>
            <a:r>
              <a:rPr lang="en-GB" sz="2400" dirty="0" smtClean="0"/>
              <a:t>is outputted.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956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5: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130353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Bob</a:t>
                      </a:r>
                    </a:p>
                    <a:p>
                      <a:pPr algn="l"/>
                      <a:r>
                        <a:rPr lang="en-GB" sz="2800" dirty="0" smtClean="0"/>
                        <a:t>var2</a:t>
                      </a:r>
                      <a:r>
                        <a:rPr lang="en-GB" sz="2800" baseline="0" dirty="0" smtClean="0"/>
                        <a:t> = length of Bob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another variable and store the length of the string in the first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Print the second variable.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49" t="8571" r="85294" b="82262"/>
          <a:stretch/>
        </p:blipFill>
        <p:spPr>
          <a:xfrm>
            <a:off x="8107134" y="3794627"/>
            <a:ext cx="1525237" cy="11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4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5: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0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6</a:t>
            </a:r>
            <a:r>
              <a:rPr lang="en-GB" dirty="0" smtClean="0"/>
              <a:t>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78524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OUTPUT: What is your first name?</a:t>
                      </a:r>
                    </a:p>
                    <a:p>
                      <a:pPr algn="l"/>
                      <a:r>
                        <a:rPr lang="en-GB" sz="1800" dirty="0" smtClean="0"/>
                        <a:t>first</a:t>
                      </a:r>
                      <a:r>
                        <a:rPr lang="en-GB" sz="1800" baseline="0" dirty="0" smtClean="0"/>
                        <a:t> = user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OUTPUT: What is your last name?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b="0" baseline="0" dirty="0" smtClean="0"/>
                        <a:t>last = user INPUT( )</a:t>
                      </a:r>
                    </a:p>
                    <a:p>
                      <a:pPr algn="l"/>
                      <a:r>
                        <a:rPr lang="en-GB" sz="1800" b="0" baseline="0" dirty="0" smtClean="0"/>
                        <a:t>full = first + last</a:t>
                      </a:r>
                    </a:p>
                    <a:p>
                      <a:pPr algn="l"/>
                      <a:r>
                        <a:rPr lang="en-GB" sz="1800" b="0" baseline="0" dirty="0" smtClean="0"/>
                        <a:t>len_full = length of first + length of last</a:t>
                      </a:r>
                    </a:p>
                    <a:p>
                      <a:pPr algn="l"/>
                      <a:r>
                        <a:rPr lang="en-GB" sz="1800" b="0" baseline="0" dirty="0" smtClean="0"/>
                        <a:t>OUTPUT: Hello + full + your name is + len_full + characters long!</a:t>
                      </a:r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940159"/>
            <a:ext cx="1151371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a user to input their first name and last name. Store them in separate variables.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Concatenate the variables within a third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Measure the length of the user’s first and last names and output both the users name and length within a sentence.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91" y="2775857"/>
            <a:ext cx="3637301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779463"/>
          </a:xfrm>
        </p:spPr>
        <p:txBody>
          <a:bodyPr/>
          <a:lstStyle/>
          <a:p>
            <a:r>
              <a:rPr lang="en-GB" dirty="0" smtClean="0"/>
              <a:t>How to use this resource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395" y="1135491"/>
            <a:ext cx="7262611" cy="55386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Within each unit, you will learn how to develop and apply a range of Python programming skills. Skill explanations are in </a:t>
            </a:r>
            <a:r>
              <a:rPr lang="en-GB" b="1" dirty="0" smtClean="0">
                <a:solidFill>
                  <a:srgbClr val="FFFF00"/>
                </a:solidFill>
              </a:rPr>
              <a:t>pink</a:t>
            </a:r>
            <a:r>
              <a:rPr lang="en-GB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After reading the explanation of a skill, apply it within the given tasks. The tasks are categorised into </a:t>
            </a:r>
            <a:r>
              <a:rPr lang="en-GB" b="1" dirty="0" smtClean="0">
                <a:solidFill>
                  <a:srgbClr val="FF0000"/>
                </a:solidFill>
              </a:rPr>
              <a:t>Rookie</a:t>
            </a:r>
            <a:r>
              <a:rPr lang="en-GB" dirty="0" smtClean="0">
                <a:solidFill>
                  <a:srgbClr val="FFFF00"/>
                </a:solidFill>
              </a:rPr>
              <a:t> (Easy), </a:t>
            </a:r>
            <a:r>
              <a:rPr lang="en-GB" b="1" dirty="0" smtClean="0">
                <a:solidFill>
                  <a:srgbClr val="FFC000"/>
                </a:solidFill>
              </a:rPr>
              <a:t>Pro</a:t>
            </a:r>
            <a:r>
              <a:rPr lang="en-GB" dirty="0" smtClean="0">
                <a:solidFill>
                  <a:srgbClr val="FFFF00"/>
                </a:solidFill>
              </a:rPr>
              <a:t> (Medium) or </a:t>
            </a:r>
            <a:r>
              <a:rPr lang="en-GB" b="1" dirty="0" smtClean="0">
                <a:solidFill>
                  <a:srgbClr val="92D050"/>
                </a:solidFill>
              </a:rPr>
              <a:t>Beast</a:t>
            </a:r>
            <a:r>
              <a:rPr lang="en-GB" dirty="0" smtClean="0">
                <a:solidFill>
                  <a:srgbClr val="FFFF00"/>
                </a:solidFill>
              </a:rPr>
              <a:t> (Hard). 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Once you have learned how to apply your new skills, demonstrate your ability by completing the given challenges. Don’t forget the debugging task!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Once complete, review your performance!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9" y="90888"/>
            <a:ext cx="586691" cy="776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684" y="292433"/>
            <a:ext cx="3070416" cy="17271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352560" y="2215967"/>
            <a:ext cx="3655657" cy="2177635"/>
            <a:chOff x="1678300" y="416401"/>
            <a:chExt cx="4464826" cy="26736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8300" y="416401"/>
              <a:ext cx="2942214" cy="165499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714" y="1035933"/>
              <a:ext cx="2942215" cy="16549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911" y="1435020"/>
              <a:ext cx="2942215" cy="165499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352560" y="4557794"/>
            <a:ext cx="3655657" cy="2116080"/>
            <a:chOff x="8130443" y="4652429"/>
            <a:chExt cx="3655657" cy="21160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0443" y="4652429"/>
              <a:ext cx="2609304" cy="14677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09718" y="4977482"/>
              <a:ext cx="2623553" cy="147574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62547" y="5292760"/>
              <a:ext cx="2623553" cy="147574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655201" y="1148370"/>
            <a:ext cx="580697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22225">
                  <a:noFill/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Skill Explanations: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99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Pink Slides</a:t>
            </a:r>
            <a:endParaRPr lang="en-US" sz="3200" dirty="0">
              <a:ln w="22225">
                <a:noFill/>
                <a:prstDash val="solid"/>
              </a:ln>
              <a:solidFill>
                <a:srgbClr val="FF99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rilledCheese BTN" panose="020B0604060402040206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97107" y="2797844"/>
            <a:ext cx="452316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22225">
                  <a:noFill/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Tasks: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Rookie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Pro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Beast</a:t>
            </a:r>
            <a:endParaRPr lang="en-US" sz="3200" dirty="0">
              <a:ln w="22225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rilledCheese BTN" panose="020B0604060402040206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19741" y="4470876"/>
            <a:ext cx="545591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22225">
                  <a:noFill/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Challenges: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Rookie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Pro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rgbClr val="FFCC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 </a:t>
            </a:r>
            <a:r>
              <a:rPr lang="en-US" sz="3200" dirty="0" smtClean="0">
                <a:ln w="22225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GrilledCheese BTN" panose="020B0604060402040206" pitchFamily="34" charset="0"/>
              </a:rPr>
              <a:t>Beast</a:t>
            </a:r>
            <a:endParaRPr lang="en-US" sz="3200" dirty="0">
              <a:ln w="22225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58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6: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7</a:t>
            </a:r>
            <a:r>
              <a:rPr lang="en-GB" dirty="0" smtClean="0"/>
              <a:t>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666302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OUTPUT: Please enter a</a:t>
                      </a:r>
                      <a:r>
                        <a:rPr lang="en-GB" sz="1800" baseline="0" dirty="0" smtClean="0"/>
                        <a:t> password between 6-12 characters long.</a:t>
                      </a:r>
                    </a:p>
                    <a:p>
                      <a:pPr algn="l"/>
                      <a:r>
                        <a:rPr lang="en-GB" sz="1800" baseline="0" dirty="0" err="1" smtClean="0"/>
                        <a:t>pw</a:t>
                      </a:r>
                      <a:r>
                        <a:rPr lang="en-GB" sz="1800" baseline="0" dirty="0" smtClean="0"/>
                        <a:t> = user INPUT( )</a:t>
                      </a:r>
                    </a:p>
                    <a:p>
                      <a:pPr algn="l"/>
                      <a:r>
                        <a:rPr lang="en-GB" sz="1800" baseline="0" dirty="0" err="1" smtClean="0"/>
                        <a:t>lenPW</a:t>
                      </a:r>
                      <a:r>
                        <a:rPr lang="en-GB" sz="1800" baseline="0" dirty="0" smtClean="0"/>
                        <a:t> = length of </a:t>
                      </a:r>
                      <a:r>
                        <a:rPr lang="en-GB" sz="1800" baseline="0" dirty="0" err="1" smtClean="0"/>
                        <a:t>pw</a:t>
                      </a:r>
                      <a:endParaRPr lang="en-GB" sz="1800" baseline="0" dirty="0" smtClean="0"/>
                    </a:p>
                    <a:p>
                      <a:pPr algn="l"/>
                      <a:r>
                        <a:rPr lang="en-GB" sz="1800" baseline="0" dirty="0" smtClean="0"/>
                        <a:t>IF </a:t>
                      </a:r>
                      <a:r>
                        <a:rPr lang="en-GB" sz="1800" baseline="0" dirty="0" err="1" smtClean="0"/>
                        <a:t>lenPW</a:t>
                      </a:r>
                      <a:r>
                        <a:rPr lang="en-GB" sz="1800" baseline="0" dirty="0" smtClean="0"/>
                        <a:t> &lt;6: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Your password is too short.</a:t>
                      </a:r>
                    </a:p>
                    <a:p>
                      <a:pPr algn="l"/>
                      <a:r>
                        <a:rPr lang="en-GB" sz="1800" baseline="0" dirty="0" smtClean="0"/>
                        <a:t>ELSE IF </a:t>
                      </a:r>
                      <a:r>
                        <a:rPr lang="en-GB" sz="1800" baseline="0" dirty="0" err="1" smtClean="0"/>
                        <a:t>lenPW</a:t>
                      </a:r>
                      <a:r>
                        <a:rPr lang="en-GB" sz="1800" baseline="0" dirty="0" smtClean="0"/>
                        <a:t> &gt;12: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Your password is too long.</a:t>
                      </a:r>
                    </a:p>
                    <a:p>
                      <a:pPr algn="l"/>
                      <a:r>
                        <a:rPr lang="en-GB" sz="1800" baseline="0" dirty="0" smtClean="0"/>
                        <a:t>ELSE: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Password accepted</a:t>
                      </a:r>
                      <a:r>
                        <a:rPr lang="en-GB" sz="1800" baseline="0" dirty="0" smtClean="0"/>
                        <a:t>.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IF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2" y="834861"/>
            <a:ext cx="11513713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Ask the user to input a password between 6 – 12 characters in length. Store the password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Store the length of the password in another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If the password is too short or too long, output a suitable message.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Otherwise, let the user know their password has been accepted.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92" y="2574997"/>
            <a:ext cx="3635798" cy="41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8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7: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5653" cy="1049474"/>
          </a:xfrm>
        </p:spPr>
        <p:txBody>
          <a:bodyPr/>
          <a:lstStyle/>
          <a:p>
            <a:r>
              <a:rPr lang="en-GB" dirty="0" smtClean="0"/>
              <a:t>Skill 4: Title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1544271"/>
            <a:ext cx="11746283" cy="19179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The function .title( ) can be used to convert each word of a string statement so that the first letter is placed in uppercase and the rest of the string into lowercase.</a:t>
            </a:r>
          </a:p>
          <a:p>
            <a:r>
              <a:rPr lang="en-GB" dirty="0" smtClean="0"/>
              <a:t>See the examples below: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569" y="3702683"/>
            <a:ext cx="241396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Variable a </a:t>
            </a:r>
            <a:r>
              <a:rPr lang="en-GB" dirty="0" smtClean="0">
                <a:solidFill>
                  <a:prstClr val="black"/>
                </a:solidFill>
              </a:rPr>
              <a:t>contains the lowercase string “hello world”.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b="1" dirty="0" smtClean="0">
                <a:solidFill>
                  <a:prstClr val="black"/>
                </a:solidFill>
              </a:rPr>
              <a:t>.title( ) </a:t>
            </a:r>
            <a:r>
              <a:rPr lang="en-GB" dirty="0" smtClean="0">
                <a:solidFill>
                  <a:prstClr val="black"/>
                </a:solidFill>
              </a:rPr>
              <a:t>function will convert the first letter of each word to uppercase and the rest to lowercase as shown in the output: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702683"/>
            <a:ext cx="241396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 contrast, </a:t>
            </a:r>
            <a:r>
              <a:rPr lang="en-GB" b="1" dirty="0" smtClean="0">
                <a:solidFill>
                  <a:prstClr val="black"/>
                </a:solidFill>
              </a:rPr>
              <a:t>variable b</a:t>
            </a:r>
            <a:r>
              <a:rPr lang="en-GB" dirty="0" smtClean="0">
                <a:solidFill>
                  <a:prstClr val="black"/>
                </a:solidFill>
              </a:rPr>
              <a:t> contains the uppercase string “HELLO WORLD”. The </a:t>
            </a:r>
            <a:r>
              <a:rPr lang="en-GB" b="1" dirty="0" smtClean="0">
                <a:solidFill>
                  <a:prstClr val="black"/>
                </a:solidFill>
              </a:rPr>
              <a:t>.title( ) </a:t>
            </a:r>
            <a:r>
              <a:rPr lang="en-GB" dirty="0" smtClean="0">
                <a:solidFill>
                  <a:prstClr val="black"/>
                </a:solidFill>
              </a:rPr>
              <a:t>function will again convert the string as it did to variable a;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7" t="9259" r="77503" b="85115"/>
          <a:stretch/>
        </p:blipFill>
        <p:spPr>
          <a:xfrm>
            <a:off x="8860663" y="3702683"/>
            <a:ext cx="2733089" cy="76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77" t="56684" r="83819" b="37161"/>
          <a:stretch/>
        </p:blipFill>
        <p:spPr>
          <a:xfrm>
            <a:off x="8860662" y="4995343"/>
            <a:ext cx="2733089" cy="116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74" t="9258" r="77700" b="85491"/>
          <a:stretch/>
        </p:blipFill>
        <p:spPr>
          <a:xfrm>
            <a:off x="2792839" y="3702683"/>
            <a:ext cx="2873571" cy="766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377" t="56684" r="83819" b="37161"/>
          <a:stretch/>
        </p:blipFill>
        <p:spPr>
          <a:xfrm>
            <a:off x="2792839" y="4995343"/>
            <a:ext cx="2733089" cy="116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303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8: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098637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bob</a:t>
                      </a:r>
                    </a:p>
                    <a:p>
                      <a:pPr algn="l"/>
                      <a:r>
                        <a:rPr lang="en-GB" sz="2800" dirty="0" smtClean="0"/>
                        <a:t>var2</a:t>
                      </a:r>
                      <a:r>
                        <a:rPr lang="en-GB" sz="2800" baseline="0" dirty="0" smtClean="0"/>
                        <a:t> = title string in var1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second variable, use the title function and store the string in the first variable in it.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Print the second variable.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23" t="8691" r="82037" b="82857"/>
          <a:stretch/>
        </p:blipFill>
        <p:spPr>
          <a:xfrm>
            <a:off x="8082643" y="3827284"/>
            <a:ext cx="1976508" cy="106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8: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8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9: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694856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david</a:t>
                      </a:r>
                      <a:r>
                        <a:rPr lang="en-GB" sz="2800" baseline="0" dirty="0" smtClean="0"/>
                        <a:t> beckham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var2</a:t>
                      </a:r>
                      <a:r>
                        <a:rPr lang="en-GB" sz="2800" baseline="0" dirty="0" smtClean="0"/>
                        <a:t> = title string in var1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full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second variable, use the title function and store the string in the first variable in it.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Print the second variable.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23" t="8691" r="75395" b="82976"/>
          <a:stretch/>
        </p:blipFill>
        <p:spPr>
          <a:xfrm>
            <a:off x="7723414" y="3841727"/>
            <a:ext cx="2707093" cy="10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9: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10: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73146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/>
                        <a:t>START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OUTPUT: What is your first name?</a:t>
                      </a:r>
                    </a:p>
                    <a:p>
                      <a:pPr algn="l"/>
                      <a:r>
                        <a:rPr lang="en-GB" sz="2400" dirty="0" smtClean="0"/>
                        <a:t>var1 =</a:t>
                      </a:r>
                      <a:r>
                        <a:rPr lang="en-GB" sz="2400" baseline="0" dirty="0" smtClean="0"/>
                        <a:t> user INPUT( )</a:t>
                      </a:r>
                    </a:p>
                    <a:p>
                      <a:pPr algn="l"/>
                      <a:r>
                        <a:rPr lang="en-GB" sz="2400" baseline="0" dirty="0" smtClean="0"/>
                        <a:t>OUTPUT: What is your last name?</a:t>
                      </a:r>
                    </a:p>
                    <a:p>
                      <a:pPr algn="l"/>
                      <a:r>
                        <a:rPr lang="en-GB" sz="2400" baseline="0" dirty="0" smtClean="0"/>
                        <a:t>var2 = user INPUT( )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var3</a:t>
                      </a:r>
                      <a:r>
                        <a:rPr lang="en-GB" sz="2400" baseline="0" dirty="0" smtClean="0"/>
                        <a:t> = title (var1 + var2)</a:t>
                      </a:r>
                    </a:p>
                    <a:p>
                      <a:pPr algn="l"/>
                      <a:r>
                        <a:rPr lang="en-GB" sz="2400" baseline="0" dirty="0" smtClean="0"/>
                        <a:t>OUTPUT: Hello + var3 +, pleased to meet you!</a:t>
                      </a:r>
                      <a:endParaRPr lang="en-GB" sz="2400" dirty="0" smtClean="0"/>
                    </a:p>
                    <a:p>
                      <a:pPr algn="l"/>
                      <a:r>
                        <a:rPr lang="en-GB" sz="2400" dirty="0" smtClean="0"/>
                        <a:t>END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two variables and store a user’s first and last names within them.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third variable, use the title function and concatenate the previous two variable in it.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Print the second variable within a suitable string output.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42" y="2641193"/>
            <a:ext cx="3950779" cy="39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6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10: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5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9696" y="4073138"/>
            <a:ext cx="10019763" cy="1573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698" y="2852615"/>
            <a:ext cx="10019763" cy="12205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696" y="1690688"/>
            <a:ext cx="10019763" cy="11619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51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GrilledCheese BTN" panose="020B0604060402040206" pitchFamily="34" charset="0"/>
              </a:rPr>
              <a:t>Rookie</a:t>
            </a:r>
          </a:p>
          <a:p>
            <a:r>
              <a:rPr lang="en-GB" sz="2000" dirty="0" smtClean="0"/>
              <a:t>To be able to use a variety of string manipulation techniques with assistance. </a:t>
            </a:r>
          </a:p>
          <a:p>
            <a:r>
              <a:rPr lang="en-GB" sz="2000" dirty="0" smtClean="0"/>
              <a:t>To be able to be able to state what changes have happened to the string. </a:t>
            </a:r>
          </a:p>
          <a:p>
            <a:pPr marL="0" indent="0">
              <a:buNone/>
            </a:pPr>
            <a:r>
              <a:rPr lang="en-GB" sz="2000" dirty="0" smtClean="0">
                <a:latin typeface="GrilledCheese BTN" panose="020B0604060402040206" pitchFamily="34" charset="0"/>
              </a:rPr>
              <a:t>Pro</a:t>
            </a:r>
          </a:p>
          <a:p>
            <a:r>
              <a:rPr lang="en-GB" sz="2000" dirty="0" smtClean="0"/>
              <a:t>To be able to use a variety of string manipulation techniques with some assistance.</a:t>
            </a:r>
          </a:p>
          <a:p>
            <a:r>
              <a:rPr lang="en-GB" sz="2000" dirty="0" smtClean="0"/>
              <a:t>To use manipulation techniques to reduce programming logic errors.</a:t>
            </a:r>
            <a:endParaRPr lang="en-GB" sz="2000" b="1" dirty="0" smtClean="0"/>
          </a:p>
          <a:p>
            <a:pPr marL="0" indent="0">
              <a:buNone/>
            </a:pPr>
            <a:r>
              <a:rPr lang="en-GB" sz="2000" dirty="0" smtClean="0">
                <a:latin typeface="GrilledCheese BTN" panose="020B0604060402040206" pitchFamily="34" charset="0"/>
              </a:rPr>
              <a:t>Beast</a:t>
            </a:r>
          </a:p>
          <a:p>
            <a:r>
              <a:rPr lang="en-GB" sz="2000" dirty="0" smtClean="0"/>
              <a:t>To be confident in applying a variety of techniques with little assistance to make changes to stored string statements.</a:t>
            </a:r>
          </a:p>
          <a:p>
            <a:r>
              <a:rPr lang="en-GB" sz="2000" dirty="0" smtClean="0"/>
              <a:t>To use manipulation techniques to improve the robustness of programming.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525" y="5821251"/>
            <a:ext cx="1516549" cy="981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451" y="470165"/>
            <a:ext cx="1055233" cy="13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79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5653" cy="1049474"/>
          </a:xfrm>
        </p:spPr>
        <p:txBody>
          <a:bodyPr/>
          <a:lstStyle/>
          <a:p>
            <a:r>
              <a:rPr lang="en-GB" dirty="0" smtClean="0"/>
              <a:t>Skill </a:t>
            </a:r>
            <a:r>
              <a:rPr lang="en-GB" dirty="0"/>
              <a:t>5</a:t>
            </a:r>
            <a:r>
              <a:rPr lang="en-GB" dirty="0" smtClean="0"/>
              <a:t>: Count elements of a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8" y="1544271"/>
            <a:ext cx="11660314" cy="15428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chemeClr val="bg1"/>
                </a:solidFill>
              </a:rPr>
              <a:t>.count( ) </a:t>
            </a:r>
            <a:r>
              <a:rPr lang="en-GB" dirty="0" smtClean="0">
                <a:solidFill>
                  <a:schemeClr val="bg1"/>
                </a:solidFill>
              </a:rPr>
              <a:t>function can be used to find a specific string element, or elements, within a variable.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examples below show how it can be used;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932" y="3945104"/>
            <a:ext cx="24040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Variables </a:t>
            </a:r>
            <a:r>
              <a:rPr lang="en-GB" b="1" dirty="0">
                <a:solidFill>
                  <a:prstClr val="black"/>
                </a:solidFill>
              </a:rPr>
              <a:t>a, </a:t>
            </a:r>
            <a:r>
              <a:rPr lang="en-GB" dirty="0" smtClean="0">
                <a:solidFill>
                  <a:prstClr val="black"/>
                </a:solidFill>
              </a:rPr>
              <a:t>contains the string statement “hello world”. Variable b contains the count of the letter </a:t>
            </a:r>
            <a:r>
              <a:rPr lang="en-GB" b="1" dirty="0" smtClean="0">
                <a:solidFill>
                  <a:prstClr val="black"/>
                </a:solidFill>
              </a:rPr>
              <a:t>“l”</a:t>
            </a:r>
            <a:r>
              <a:rPr lang="en-GB" dirty="0" smtClean="0">
                <a:solidFill>
                  <a:prstClr val="black"/>
                </a:solidFill>
              </a:rPr>
              <a:t>. As you can see, when </a:t>
            </a:r>
            <a:r>
              <a:rPr lang="en-GB" b="1" dirty="0" smtClean="0">
                <a:solidFill>
                  <a:prstClr val="black"/>
                </a:solidFill>
              </a:rPr>
              <a:t>variable b is printed</a:t>
            </a:r>
            <a:r>
              <a:rPr lang="en-GB" dirty="0" smtClean="0">
                <a:solidFill>
                  <a:prstClr val="black"/>
                </a:solidFill>
              </a:rPr>
              <a:t>, the number</a:t>
            </a:r>
            <a:r>
              <a:rPr lang="en-GB" b="1" dirty="0" smtClean="0">
                <a:solidFill>
                  <a:prstClr val="black"/>
                </a:solidFill>
              </a:rPr>
              <a:t> 3 </a:t>
            </a:r>
            <a:r>
              <a:rPr lang="en-GB" dirty="0" smtClean="0">
                <a:solidFill>
                  <a:prstClr val="black"/>
                </a:solidFill>
              </a:rPr>
              <a:t>is outputted.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7322" y="3945104"/>
            <a:ext cx="208670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b="1" dirty="0" smtClean="0">
                <a:solidFill>
                  <a:prstClr val="black"/>
                </a:solidFill>
              </a:rPr>
              <a:t>.count( ) </a:t>
            </a:r>
            <a:r>
              <a:rPr lang="en-GB" dirty="0" smtClean="0">
                <a:solidFill>
                  <a:prstClr val="black"/>
                </a:solidFill>
              </a:rPr>
              <a:t>function can also be used to find </a:t>
            </a:r>
            <a:r>
              <a:rPr lang="en-GB" b="1" dirty="0" smtClean="0">
                <a:solidFill>
                  <a:prstClr val="black"/>
                </a:solidFill>
              </a:rPr>
              <a:t>sequences of string</a:t>
            </a:r>
            <a:r>
              <a:rPr lang="en-GB" dirty="0" smtClean="0">
                <a:solidFill>
                  <a:prstClr val="black"/>
                </a:solidFill>
              </a:rPr>
              <a:t>, as shown in the following example;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6" t="8696" r="77306" b="83240"/>
          <a:stretch/>
        </p:blipFill>
        <p:spPr>
          <a:xfrm>
            <a:off x="3158036" y="3945104"/>
            <a:ext cx="2390675" cy="95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772" t="20135" r="92109" b="73864"/>
          <a:stretch/>
        </p:blipFill>
        <p:spPr>
          <a:xfrm>
            <a:off x="3158036" y="5127774"/>
            <a:ext cx="1107583" cy="11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77" t="9446" r="76516" b="82865"/>
          <a:stretch/>
        </p:blipFill>
        <p:spPr>
          <a:xfrm>
            <a:off x="9057214" y="3945104"/>
            <a:ext cx="2537883" cy="92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377" t="28387" r="93293" b="65237"/>
          <a:stretch/>
        </p:blipFill>
        <p:spPr>
          <a:xfrm>
            <a:off x="9057214" y="5129785"/>
            <a:ext cx="906328" cy="114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550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11: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95232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kelly holmes</a:t>
                      </a:r>
                    </a:p>
                    <a:p>
                      <a:pPr algn="l"/>
                      <a:r>
                        <a:rPr lang="en-GB" sz="2800" dirty="0" smtClean="0"/>
                        <a:t>var2</a:t>
                      </a:r>
                      <a:r>
                        <a:rPr lang="en-GB" sz="2800" baseline="0" dirty="0" smtClean="0"/>
                        <a:t> = count of the letter “m”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another variable and add a count of a specific letter, for example ‘</a:t>
            </a:r>
            <a:r>
              <a:rPr lang="en-GB" sz="2000" b="1" dirty="0" smtClean="0">
                <a:solidFill>
                  <a:srgbClr val="FFFF00"/>
                </a:solidFill>
              </a:rPr>
              <a:t>a’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Print the second variable.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06" t="8844" r="74822" b="82721"/>
          <a:stretch/>
        </p:blipFill>
        <p:spPr>
          <a:xfrm>
            <a:off x="7557795" y="3775383"/>
            <a:ext cx="3097764" cy="1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24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11: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16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12: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777000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62703"/>
                <a:gridCol w="68510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OUTPUT: What is your first name?</a:t>
                      </a:r>
                    </a:p>
                    <a:p>
                      <a:pPr algn="l"/>
                      <a:r>
                        <a:rPr lang="en-GB" sz="1800" baseline="0" dirty="0" smtClean="0"/>
                        <a:t>name = user INPUT( )</a:t>
                      </a:r>
                    </a:p>
                    <a:p>
                      <a:pPr algn="l"/>
                      <a:r>
                        <a:rPr lang="en-GB" sz="1800" dirty="0" smtClean="0"/>
                        <a:t>OUTPUT:</a:t>
                      </a:r>
                      <a:r>
                        <a:rPr lang="en-GB" sz="1800" baseline="0" dirty="0" smtClean="0"/>
                        <a:t> Which letter do you want to check?</a:t>
                      </a:r>
                    </a:p>
                    <a:p>
                      <a:pPr algn="l"/>
                      <a:r>
                        <a:rPr lang="en-GB" sz="1800" baseline="0" dirty="0" smtClean="0"/>
                        <a:t>letter = user INPUT( )</a:t>
                      </a:r>
                    </a:p>
                    <a:p>
                      <a:pPr algn="l"/>
                      <a:r>
                        <a:rPr lang="en-GB" sz="1800" dirty="0" smtClean="0"/>
                        <a:t>count = count of number of times letter appears in name</a:t>
                      </a:r>
                    </a:p>
                    <a:p>
                      <a:pPr algn="l"/>
                      <a:r>
                        <a:rPr lang="en-GB" sz="1800" dirty="0" smtClean="0"/>
                        <a:t>OUTPUT: The number of times + letter + appears in + name + is + count</a:t>
                      </a:r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2" y="911805"/>
            <a:ext cx="1151371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the user to input their name. Store this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them which letter they want to count. Store this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Conduct the count using the user variable and output the answer in a sting sentence.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61" y="2687216"/>
            <a:ext cx="3786084" cy="39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6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12: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13: Beast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236101"/>
              </p:ext>
            </p:extLst>
          </p:nvPr>
        </p:nvGraphicFramePr>
        <p:xfrm>
          <a:off x="339142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13713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OUTPUT: What is your first name?</a:t>
                      </a:r>
                    </a:p>
                    <a:p>
                      <a:pPr algn="l"/>
                      <a:r>
                        <a:rPr lang="en-GB" sz="1800" baseline="0" dirty="0" smtClean="0"/>
                        <a:t>name = user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lower = convert name into lower case</a:t>
                      </a:r>
                    </a:p>
                    <a:p>
                      <a:pPr algn="l"/>
                      <a:r>
                        <a:rPr lang="en-GB" sz="1800" baseline="0" dirty="0" smtClean="0"/>
                        <a:t>count1 = count of the letter </a:t>
                      </a:r>
                      <a:r>
                        <a:rPr lang="en-GB" sz="1800" b="1" baseline="0" dirty="0" smtClean="0"/>
                        <a:t>a</a:t>
                      </a:r>
                      <a:r>
                        <a:rPr lang="en-GB" sz="1800" baseline="0" dirty="0" smtClean="0"/>
                        <a:t> in 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count2 = count of the letter </a:t>
                      </a:r>
                      <a:r>
                        <a:rPr lang="en-GB" sz="1800" b="1" baseline="0" dirty="0" smtClean="0"/>
                        <a:t>e</a:t>
                      </a:r>
                      <a:r>
                        <a:rPr lang="en-GB" sz="1800" baseline="0" dirty="0" smtClean="0"/>
                        <a:t> in 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count3 = count of the letter </a:t>
                      </a:r>
                      <a:r>
                        <a:rPr lang="en-GB" sz="1800" b="1" baseline="0" dirty="0" smtClean="0"/>
                        <a:t>i</a:t>
                      </a:r>
                      <a:r>
                        <a:rPr lang="en-GB" sz="1800" baseline="0" dirty="0" smtClean="0"/>
                        <a:t> in 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count4 = count of the letter </a:t>
                      </a:r>
                      <a:r>
                        <a:rPr lang="en-GB" sz="1800" b="1" baseline="0" dirty="0" smtClean="0"/>
                        <a:t>o</a:t>
                      </a:r>
                      <a:r>
                        <a:rPr lang="en-GB" sz="1800" baseline="0" dirty="0" smtClean="0"/>
                        <a:t> in 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count5 = count of the letter </a:t>
                      </a:r>
                      <a:r>
                        <a:rPr lang="en-GB" sz="1800" b="1" baseline="0" dirty="0" smtClean="0"/>
                        <a:t>u</a:t>
                      </a:r>
                      <a:r>
                        <a:rPr lang="en-GB" sz="1800" baseline="0" dirty="0" smtClean="0"/>
                        <a:t> in 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total = total of Count1 to Count5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OUTPUT: Your name contains the following vowels: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OUTPUT: a: + Count1 (repeat for Count2 to Count5).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OUTPUT: In total your name contains + total + vowels.</a:t>
                      </a:r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957972"/>
            <a:ext cx="11513713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Ask a user to input their first name. Store it in a variable. Convert the name to lower case in another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Take a count of each vowel (a, e, i, o and u) and store each count in a separate variable. Also take a count of the total vowels.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Output the information in suitable string statements, showing the user how many individual and total vowels their name contains.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5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13: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6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5653" cy="1049474"/>
          </a:xfrm>
        </p:spPr>
        <p:txBody>
          <a:bodyPr/>
          <a:lstStyle/>
          <a:p>
            <a:r>
              <a:rPr lang="en-GB" dirty="0" smtClean="0"/>
              <a:t>Skill 6: Using the 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7" y="1337378"/>
            <a:ext cx="11691575" cy="19179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When data is allocated to a variable, each piece of data is given a numbered index.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For example, if the text “Hello World” was assigned to a variable, each string would be allocated the following index locations: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083" y="4435010"/>
            <a:ext cx="292996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In this code, </a:t>
            </a:r>
            <a:r>
              <a:rPr lang="en-GB" b="1" dirty="0">
                <a:solidFill>
                  <a:prstClr val="black"/>
                </a:solidFill>
              </a:rPr>
              <a:t>variable </a:t>
            </a:r>
            <a:r>
              <a:rPr lang="en-GB" b="1" dirty="0" smtClean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 is allocated the string “Hello World”. To select an item within a specific indexed location, the square brackets </a:t>
            </a:r>
            <a:r>
              <a:rPr lang="en-GB" b="1" dirty="0" smtClean="0">
                <a:solidFill>
                  <a:prstClr val="black"/>
                </a:solidFill>
              </a:rPr>
              <a:t>[ ] </a:t>
            </a:r>
            <a:r>
              <a:rPr lang="en-GB" dirty="0" smtClean="0">
                <a:solidFill>
                  <a:prstClr val="black"/>
                </a:solidFill>
              </a:rPr>
              <a:t>are used as shown within the example;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40192"/>
              </p:ext>
            </p:extLst>
          </p:nvPr>
        </p:nvGraphicFramePr>
        <p:xfrm>
          <a:off x="558085" y="3462215"/>
          <a:ext cx="111364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726"/>
                <a:gridCol w="877250"/>
                <a:gridCol w="877250"/>
                <a:gridCol w="877250"/>
                <a:gridCol w="877250"/>
                <a:gridCol w="877250"/>
                <a:gridCol w="877250"/>
                <a:gridCol w="877250"/>
                <a:gridCol w="877250"/>
                <a:gridCol w="877250"/>
                <a:gridCol w="877250"/>
                <a:gridCol w="877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Index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10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Variable 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H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72" t="9071" r="77502" b="85303"/>
          <a:stretch/>
        </p:blipFill>
        <p:spPr>
          <a:xfrm>
            <a:off x="3799266" y="4435010"/>
            <a:ext cx="2778343" cy="79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74" t="19573" r="91320" b="72926"/>
          <a:stretch/>
        </p:blipFill>
        <p:spPr>
          <a:xfrm>
            <a:off x="6873823" y="4435010"/>
            <a:ext cx="714431" cy="79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34550" y="4435010"/>
            <a:ext cx="262234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Note from the examples how </a:t>
            </a:r>
            <a:r>
              <a:rPr lang="en-GB" b="1" dirty="0" smtClean="0"/>
              <a:t>indexing begins at 0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Also not that </a:t>
            </a:r>
            <a:r>
              <a:rPr lang="en-GB" b="1" dirty="0" smtClean="0"/>
              <a:t>space characters </a:t>
            </a:r>
            <a:r>
              <a:rPr lang="en-GB" dirty="0" smtClean="0"/>
              <a:t>are also allocated an index place.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574" t="8883" r="77503" b="85116"/>
          <a:stretch/>
        </p:blipFill>
        <p:spPr>
          <a:xfrm>
            <a:off x="3799265" y="5450672"/>
            <a:ext cx="2778343" cy="83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377" t="28949" r="92504" b="65237"/>
          <a:stretch/>
        </p:blipFill>
        <p:spPr>
          <a:xfrm>
            <a:off x="6873820" y="5435715"/>
            <a:ext cx="765901" cy="76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47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14: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107218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Sharon</a:t>
                      </a:r>
                    </a:p>
                    <a:p>
                      <a:pPr algn="l"/>
                      <a:r>
                        <a:rPr lang="en-GB" sz="2800" dirty="0" smtClean="0"/>
                        <a:t>var2</a:t>
                      </a:r>
                      <a:r>
                        <a:rPr lang="en-GB" sz="2800" baseline="0" dirty="0" smtClean="0"/>
                        <a:t> = var1 index[0]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5208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another variable and store the first index value of the first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Output the second variable.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06" t="9116" r="82698" b="82993"/>
          <a:stretch/>
        </p:blipFill>
        <p:spPr>
          <a:xfrm>
            <a:off x="7977672" y="3751760"/>
            <a:ext cx="2304661" cy="12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2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14: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1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Contents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74578"/>
              </p:ext>
            </p:extLst>
          </p:nvPr>
        </p:nvGraphicFramePr>
        <p:xfrm>
          <a:off x="5178552" y="1435614"/>
          <a:ext cx="6480048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33087"/>
                <a:gridCol w="18469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Contents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Confidence</a:t>
                      </a:r>
                      <a:r>
                        <a:rPr lang="en-GB" sz="2400" baseline="0" dirty="0" smtClean="0"/>
                        <a:t> </a:t>
                      </a:r>
                    </a:p>
                    <a:p>
                      <a:pPr algn="ctr"/>
                      <a:r>
                        <a:rPr lang="en-GB" sz="2400" baseline="0" dirty="0" smtClean="0"/>
                        <a:t>Level</a:t>
                      </a:r>
                      <a:endParaRPr lang="en-GB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Concatenation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Changing</a:t>
                      </a:r>
                      <a:r>
                        <a:rPr lang="en-GB" sz="2000" b="1" baseline="0" dirty="0" smtClean="0"/>
                        <a:t> the casing (upper &amp; lower)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Find the length of stored string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Title text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Count specific elements</a:t>
                      </a:r>
                      <a:r>
                        <a:rPr lang="en-GB" sz="2000" b="1" baseline="0" dirty="0" smtClean="0"/>
                        <a:t> of a string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Using the index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Replacing an element of a string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Check string and create a Boolean</a:t>
                      </a:r>
                      <a:r>
                        <a:rPr lang="en-GB" sz="2000" b="1" baseline="0" dirty="0" smtClean="0"/>
                        <a:t> response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0907" y="1435614"/>
            <a:ext cx="423576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</a:rPr>
              <a:t>Once you complete a skill, colour code the box to show your level of confidence. You can always revisit the skill later on to boost your confidence.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60907" y="2973468"/>
          <a:ext cx="4235768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3936"/>
                <a:gridCol w="14218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Key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Colour </a:t>
                      </a:r>
                    </a:p>
                    <a:p>
                      <a:pPr algn="ctr"/>
                      <a:r>
                        <a:rPr lang="en-GB" dirty="0" smtClean="0"/>
                        <a:t>Code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am very good at this skill and could show a friend how to do it.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am confident I can perform this skill on my own.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 need to improve my understanding of this skill.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138" y="312729"/>
            <a:ext cx="1815062" cy="11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15: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08766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88433"/>
                <a:gridCol w="582528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OUTPUT: What is your first name?</a:t>
                      </a:r>
                    </a:p>
                    <a:p>
                      <a:pPr algn="l"/>
                      <a:r>
                        <a:rPr lang="en-GB" sz="1800" baseline="0" dirty="0" smtClean="0"/>
                        <a:t>first = user INPUT( )</a:t>
                      </a:r>
                    </a:p>
                    <a:p>
                      <a:pPr algn="l"/>
                      <a:r>
                        <a:rPr lang="en-GB" sz="1800" dirty="0" smtClean="0"/>
                        <a:t>OUTPUT: What is your last name?</a:t>
                      </a:r>
                    </a:p>
                    <a:p>
                      <a:pPr algn="l"/>
                      <a:r>
                        <a:rPr lang="en-GB" sz="1800" baseline="0" dirty="0" smtClean="0"/>
                        <a:t>last = user INPUT(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indexFirst = first index[0]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indexLast = last index[0]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initials = indexFirst + indexLast</a:t>
                      </a:r>
                    </a:p>
                    <a:p>
                      <a:pPr algn="l"/>
                      <a:r>
                        <a:rPr lang="en-GB" sz="1800" dirty="0" smtClean="0"/>
                        <a:t>OUTPUT: Your initials are + initials</a:t>
                      </a:r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941587"/>
            <a:ext cx="1151371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the user to input their first name and last name. Store these in separate variables, converting both to titled string.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Use indexing to identify the first letter of both the user’s first name and last name. This will identify their initials.</a:t>
            </a:r>
            <a:endParaRPr lang="en-GB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FF00"/>
                </a:solidFill>
              </a:rPr>
              <a:t>O</a:t>
            </a:r>
            <a:r>
              <a:rPr lang="en-GB" dirty="0" smtClean="0">
                <a:solidFill>
                  <a:srgbClr val="FFFF00"/>
                </a:solidFill>
              </a:rPr>
              <a:t>utput the user’s initials in a suitable sting sentence.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898" y="2697384"/>
            <a:ext cx="3621980" cy="38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9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15: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77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5653" cy="1049474"/>
          </a:xfrm>
        </p:spPr>
        <p:txBody>
          <a:bodyPr/>
          <a:lstStyle/>
          <a:p>
            <a:r>
              <a:rPr lang="en-GB" dirty="0" smtClean="0"/>
              <a:t>Skill 7: Replacing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1544271"/>
            <a:ext cx="11699390" cy="10186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</a:rPr>
              <a:t>The </a:t>
            </a:r>
            <a:r>
              <a:rPr lang="en-GB" sz="3100" b="1" dirty="0" smtClean="0">
                <a:solidFill>
                  <a:schemeClr val="bg1"/>
                </a:solidFill>
              </a:rPr>
              <a:t>.replace( , ) </a:t>
            </a:r>
            <a:r>
              <a:rPr lang="en-GB" sz="3100" dirty="0" smtClean="0">
                <a:solidFill>
                  <a:schemeClr val="bg1"/>
                </a:solidFill>
              </a:rPr>
              <a:t>function allows you to replace one string character with another. It works as follows;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932" y="3886936"/>
            <a:ext cx="207107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 the first example, you can see how the first letter within the replace function is replaced with the second letter;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6" t="17885" r="84016" b="76864"/>
          <a:stretch/>
        </p:blipFill>
        <p:spPr>
          <a:xfrm>
            <a:off x="2932980" y="5049076"/>
            <a:ext cx="2127566" cy="80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77" t="9071" r="71383" b="82865"/>
          <a:stretch/>
        </p:blipFill>
        <p:spPr>
          <a:xfrm>
            <a:off x="2932980" y="3879070"/>
            <a:ext cx="2972087" cy="92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77" t="8883" r="74345" b="80615"/>
          <a:stretch/>
        </p:blipFill>
        <p:spPr>
          <a:xfrm>
            <a:off x="8640873" y="3884181"/>
            <a:ext cx="2839693" cy="129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376" t="42560" r="84017" b="51648"/>
          <a:stretch/>
        </p:blipFill>
        <p:spPr>
          <a:xfrm>
            <a:off x="8640873" y="5372266"/>
            <a:ext cx="2042024" cy="80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93324" y="2723148"/>
            <a:ext cx="740535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variable.replace(old string , new string)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4038" y="3884181"/>
            <a:ext cx="207107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second example shows how data within a variable can be used to replace a string character;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18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16: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966996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98137"/>
                <a:gridCol w="531557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Bob</a:t>
                      </a:r>
                    </a:p>
                    <a:p>
                      <a:pPr algn="l"/>
                      <a:r>
                        <a:rPr lang="en-GB" sz="2800" dirty="0" smtClean="0"/>
                        <a:t>var2</a:t>
                      </a:r>
                      <a:r>
                        <a:rPr lang="en-GB" sz="2800" baseline="0" dirty="0" smtClean="0"/>
                        <a:t> = within var1 replace “b” with “p”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var2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83343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a variable and add your name as string.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Replace a letter of your choice with another of your choice. Store this in a new variable.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Output the result.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49" t="8980" r="72101" b="82721"/>
          <a:stretch/>
        </p:blipFill>
        <p:spPr>
          <a:xfrm>
            <a:off x="7641772" y="3901346"/>
            <a:ext cx="2730046" cy="9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62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16: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3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17: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752493"/>
              </p:ext>
            </p:extLst>
          </p:nvPr>
        </p:nvGraphicFramePr>
        <p:xfrm>
          <a:off x="339143" y="1957588"/>
          <a:ext cx="11513713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62703"/>
                <a:gridCol w="6851010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OUTPUT: What is your name?</a:t>
                      </a:r>
                    </a:p>
                    <a:p>
                      <a:pPr algn="l"/>
                      <a:r>
                        <a:rPr lang="en-GB" sz="1800" baseline="0" dirty="0" smtClean="0"/>
                        <a:t>name = user INPUT( )</a:t>
                      </a:r>
                    </a:p>
                    <a:p>
                      <a:pPr algn="l"/>
                      <a:r>
                        <a:rPr lang="en-GB" sz="1800" dirty="0" smtClean="0"/>
                        <a:t>OUTPUT:</a:t>
                      </a:r>
                      <a:r>
                        <a:rPr lang="en-GB" sz="1800" baseline="0" dirty="0" smtClean="0"/>
                        <a:t> Which letter do you want to replace?</a:t>
                      </a:r>
                    </a:p>
                    <a:p>
                      <a:pPr algn="l"/>
                      <a:r>
                        <a:rPr lang="en-GB" sz="1800" baseline="0" dirty="0" smtClean="0"/>
                        <a:t>letter = user INPUT( )</a:t>
                      </a:r>
                    </a:p>
                    <a:p>
                      <a:pPr algn="l"/>
                      <a:r>
                        <a:rPr lang="en-GB" sz="1800" dirty="0" smtClean="0"/>
                        <a:t>OUTPUT:</a:t>
                      </a:r>
                      <a:r>
                        <a:rPr lang="en-GB" sz="1800" baseline="0" dirty="0" smtClean="0"/>
                        <a:t> Which letter do you want to replace it with?</a:t>
                      </a:r>
                    </a:p>
                    <a:p>
                      <a:pPr algn="l"/>
                      <a:r>
                        <a:rPr lang="en-GB" sz="1800" baseline="0" dirty="0" smtClean="0"/>
                        <a:t>new = user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newName = within name replace letter with new</a:t>
                      </a:r>
                    </a:p>
                    <a:p>
                      <a:pPr algn="l"/>
                      <a:r>
                        <a:rPr lang="en-GB" sz="1800" dirty="0" smtClean="0"/>
                        <a:t>OUTPUT: Your new name is + newName</a:t>
                      </a:r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34861"/>
            <a:ext cx="11513713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Ask the user to input their name. Store this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Ask them which letter they want to replace. Store this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FFFF00"/>
                </a:solidFill>
              </a:rPr>
              <a:t>Ask them which letter they want to </a:t>
            </a:r>
            <a:r>
              <a:rPr lang="en-GB" sz="1600" dirty="0" smtClean="0">
                <a:solidFill>
                  <a:srgbClr val="FFFF00"/>
                </a:solidFill>
              </a:rPr>
              <a:t>replace it with. </a:t>
            </a:r>
            <a:r>
              <a:rPr lang="en-GB" sz="1600" dirty="0">
                <a:solidFill>
                  <a:srgbClr val="FFFF00"/>
                </a:solidFill>
              </a:rPr>
              <a:t>Store this in a variable</a:t>
            </a:r>
            <a:r>
              <a:rPr lang="en-GB" sz="1600" dirty="0" smtClean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rgbClr val="FFFF00"/>
                </a:solidFill>
              </a:rPr>
              <a:t>Replace the letters and store the resultant name in a separate variable. Output the new name within a sentence.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21" y="2695578"/>
            <a:ext cx="3453882" cy="395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5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17: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2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5653" cy="10494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Skill </a:t>
            </a:r>
            <a:r>
              <a:rPr lang="en-GB" dirty="0"/>
              <a:t>8</a:t>
            </a:r>
            <a:r>
              <a:rPr lang="en-GB" dirty="0" smtClean="0"/>
              <a:t>: Create a Boolean response if a string character is present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30" y="1715333"/>
            <a:ext cx="11715021" cy="10186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100" dirty="0" smtClean="0"/>
              <a:t>Assume you had to create a password which had to contain a specific character, this check could do just that.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932" y="3272106"/>
            <a:ext cx="2071077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 this example, </a:t>
            </a:r>
            <a:r>
              <a:rPr lang="en-GB" b="1" dirty="0" smtClean="0">
                <a:solidFill>
                  <a:prstClr val="black"/>
                </a:solidFill>
              </a:rPr>
              <a:t>variable b</a:t>
            </a:r>
            <a:r>
              <a:rPr lang="en-GB" dirty="0" smtClean="0">
                <a:solidFill>
                  <a:prstClr val="black"/>
                </a:solidFill>
              </a:rPr>
              <a:t> stores the response to the check for the letter </a:t>
            </a:r>
            <a:r>
              <a:rPr lang="en-GB" b="1" dirty="0" smtClean="0">
                <a:solidFill>
                  <a:prstClr val="black"/>
                </a:solidFill>
              </a:rPr>
              <a:t>“l” within the variable a</a:t>
            </a:r>
            <a:r>
              <a:rPr lang="en-GB" dirty="0" smtClean="0">
                <a:solidFill>
                  <a:prstClr val="black"/>
                </a:solidFill>
              </a:rPr>
              <a:t>. As there are </a:t>
            </a:r>
            <a:r>
              <a:rPr lang="en-GB" b="1" dirty="0" smtClean="0">
                <a:solidFill>
                  <a:prstClr val="black"/>
                </a:solidFill>
              </a:rPr>
              <a:t>three l’s</a:t>
            </a:r>
            <a:r>
              <a:rPr lang="en-GB" dirty="0" smtClean="0">
                <a:solidFill>
                  <a:prstClr val="black"/>
                </a:solidFill>
              </a:rPr>
              <a:t>, the result of the check is </a:t>
            </a:r>
            <a:r>
              <a:rPr lang="en-GB" b="1" dirty="0" smtClean="0">
                <a:solidFill>
                  <a:prstClr val="black"/>
                </a:solidFill>
              </a:rPr>
              <a:t>true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3885" y="3291752"/>
            <a:ext cx="207107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second example shows how data within a variable can also be checked against the string;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74" t="8508" r="77108" b="82865"/>
          <a:stretch/>
        </p:blipFill>
        <p:spPr>
          <a:xfrm>
            <a:off x="3142444" y="3291752"/>
            <a:ext cx="2582475" cy="10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74" t="18072" r="90925" b="76114"/>
          <a:stretch/>
        </p:blipFill>
        <p:spPr>
          <a:xfrm>
            <a:off x="3142444" y="4808812"/>
            <a:ext cx="1111906" cy="90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575" t="8696" r="76910" b="80240"/>
          <a:stretch/>
        </p:blipFill>
        <p:spPr>
          <a:xfrm>
            <a:off x="8733928" y="3291752"/>
            <a:ext cx="2365418" cy="128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574" t="18072" r="90925" b="76114"/>
          <a:stretch/>
        </p:blipFill>
        <p:spPr>
          <a:xfrm>
            <a:off x="8733928" y="4808812"/>
            <a:ext cx="1111906" cy="90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808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18: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086222"/>
              </p:ext>
            </p:extLst>
          </p:nvPr>
        </p:nvGraphicFramePr>
        <p:xfrm>
          <a:off x="339143" y="2110594"/>
          <a:ext cx="11513713" cy="46395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01803"/>
                <a:gridCol w="6211910"/>
              </a:tblGrid>
              <a:tr h="53313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10645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START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word = python</a:t>
                      </a:r>
                    </a:p>
                    <a:p>
                      <a:pPr algn="l"/>
                      <a:r>
                        <a:rPr lang="en-GB" sz="1800" dirty="0" smtClean="0"/>
                        <a:t>OUTPUT: Guess a letter in the mystery word!</a:t>
                      </a:r>
                    </a:p>
                    <a:p>
                      <a:pPr algn="l"/>
                      <a:r>
                        <a:rPr lang="en-GB" sz="1800" baseline="0" dirty="0" smtClean="0"/>
                        <a:t>guess = user INPUT( )</a:t>
                      </a:r>
                    </a:p>
                    <a:p>
                      <a:pPr algn="l"/>
                      <a:r>
                        <a:rPr lang="en-GB" sz="1800" baseline="0" dirty="0" smtClean="0"/>
                        <a:t>IF guessed letter is in word: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Good guess!</a:t>
                      </a:r>
                    </a:p>
                    <a:p>
                      <a:pPr algn="l"/>
                      <a:r>
                        <a:rPr lang="en-GB" sz="1800" baseline="0" dirty="0" smtClean="0"/>
                        <a:t>ELSE:</a:t>
                      </a:r>
                    </a:p>
                    <a:p>
                      <a:pPr algn="l"/>
                      <a:r>
                        <a:rPr lang="en-GB" sz="1800" baseline="0" dirty="0" smtClean="0"/>
                        <a:t>      OUTPUT: Bad guess</a:t>
                      </a:r>
                      <a:r>
                        <a:rPr lang="en-GB" sz="1800" baseline="0" dirty="0" smtClean="0"/>
                        <a:t>!</a:t>
                      </a:r>
                    </a:p>
                    <a:p>
                      <a:pPr algn="l"/>
                      <a:r>
                        <a:rPr lang="en-GB" sz="1800" baseline="0" dirty="0" smtClean="0"/>
                        <a:t>END IF</a:t>
                      </a:r>
                      <a:endParaRPr lang="en-GB" sz="1800" dirty="0" smtClean="0"/>
                    </a:p>
                    <a:p>
                      <a:pPr algn="l"/>
                      <a:r>
                        <a:rPr lang="en-GB" sz="1800" dirty="0" smtClean="0"/>
                        <a:t>END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849809"/>
            <a:ext cx="1151371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Store a random word in a variable.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Ask the user to guess a letter in the mystery word.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FFFF00"/>
                </a:solidFill>
              </a:rPr>
              <a:t>Check if the user input is in the mystery word.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Using an if statement, output a suitable response depending on if the letter is present or not.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2" y="3304061"/>
            <a:ext cx="4837516" cy="27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4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18: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string manipulation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8479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String manipulation simply means altering, adjusting or measuring existing string statements.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In Python, string stored within variables can be altered and changed in a variety of ways. 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This guide will show you some of the most popular ways to manipulate stored string statements.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61" y="4808537"/>
            <a:ext cx="2912655" cy="1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99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420"/>
            <a:ext cx="10515600" cy="37623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Now you have learned some programming skills, it’s time to put them into practice!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Complete the following programming challenges. </a:t>
            </a:r>
            <a:r>
              <a:rPr lang="en-GB" b="1" dirty="0" smtClean="0">
                <a:solidFill>
                  <a:srgbClr val="FFFF00"/>
                </a:solidFill>
              </a:rPr>
              <a:t>Start with the Rookie challenge</a:t>
            </a:r>
            <a:r>
              <a:rPr lang="en-GB" dirty="0" smtClean="0">
                <a:solidFill>
                  <a:srgbClr val="FFFF00"/>
                </a:solidFill>
              </a:rPr>
              <a:t> and see how far you can push yourself.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Finally, complete the </a:t>
            </a:r>
            <a:r>
              <a:rPr lang="en-GB" b="1" dirty="0" smtClean="0">
                <a:solidFill>
                  <a:srgbClr val="FFFF00"/>
                </a:solidFill>
              </a:rPr>
              <a:t>debugging challenge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Once you have finished your challenges, </a:t>
            </a:r>
            <a:r>
              <a:rPr lang="en-GB" b="1" dirty="0" smtClean="0">
                <a:solidFill>
                  <a:srgbClr val="FFFF00"/>
                </a:solidFill>
              </a:rPr>
              <a:t>complete the review</a:t>
            </a:r>
            <a:r>
              <a:rPr lang="en-GB" dirty="0" smtClean="0">
                <a:solidFill>
                  <a:srgbClr val="FFFF00"/>
                </a:solidFill>
              </a:rPr>
              <a:t>. Look back at the skills you have learned so far to help you solve the challenge.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73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Rookie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36" y="1690688"/>
            <a:ext cx="9359623" cy="42660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Write a piece of code that asks a user for their </a:t>
            </a:r>
            <a:r>
              <a:rPr lang="en-GB" b="1" dirty="0" smtClean="0">
                <a:solidFill>
                  <a:srgbClr val="FFFF00"/>
                </a:solidFill>
              </a:rPr>
              <a:t>first name </a:t>
            </a:r>
            <a:r>
              <a:rPr lang="en-GB" dirty="0" smtClean="0">
                <a:solidFill>
                  <a:srgbClr val="FFFF00"/>
                </a:solidFill>
              </a:rPr>
              <a:t>and </a:t>
            </a:r>
            <a:r>
              <a:rPr lang="en-GB" b="1" dirty="0" smtClean="0">
                <a:solidFill>
                  <a:srgbClr val="FFFF00"/>
                </a:solidFill>
              </a:rPr>
              <a:t>last name</a:t>
            </a:r>
            <a:r>
              <a:rPr lang="en-GB" dirty="0" smtClean="0">
                <a:solidFill>
                  <a:srgbClr val="FFFF00"/>
                </a:solidFill>
              </a:rPr>
              <a:t> then </a:t>
            </a:r>
            <a:r>
              <a:rPr lang="en-GB" b="1" dirty="0" smtClean="0">
                <a:solidFill>
                  <a:srgbClr val="FFFF00"/>
                </a:solidFill>
              </a:rPr>
              <a:t>titles</a:t>
            </a:r>
            <a:r>
              <a:rPr lang="en-GB" dirty="0" smtClean="0">
                <a:solidFill>
                  <a:srgbClr val="FFFF00"/>
                </a:solidFill>
              </a:rPr>
              <a:t> and </a:t>
            </a:r>
            <a:r>
              <a:rPr lang="en-GB" b="1" dirty="0" smtClean="0">
                <a:solidFill>
                  <a:srgbClr val="FFFF00"/>
                </a:solidFill>
              </a:rPr>
              <a:t>concatenates</a:t>
            </a:r>
            <a:r>
              <a:rPr lang="en-GB" dirty="0" smtClean="0">
                <a:solidFill>
                  <a:srgbClr val="FFFF00"/>
                </a:solidFill>
              </a:rPr>
              <a:t> it within another variable. 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Count</a:t>
            </a:r>
            <a:r>
              <a:rPr lang="en-GB" dirty="0" smtClean="0">
                <a:solidFill>
                  <a:srgbClr val="FFFF00"/>
                </a:solidFill>
              </a:rPr>
              <a:t> the number of letters in the users name and store it in another variable.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Once done, </a:t>
            </a:r>
            <a:r>
              <a:rPr lang="en-GB" b="1" dirty="0" smtClean="0">
                <a:solidFill>
                  <a:srgbClr val="FFFF00"/>
                </a:solidFill>
              </a:rPr>
              <a:t>output</a:t>
            </a:r>
            <a:r>
              <a:rPr lang="en-GB" dirty="0" smtClean="0">
                <a:solidFill>
                  <a:srgbClr val="FFFF00"/>
                </a:solidFill>
              </a:rPr>
              <a:t> the gathered information in a sentence like this;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2213" y="106971"/>
            <a:ext cx="28848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Add a print screen of your solutions to the next slide.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92" t="18200" r="40310" b="76735"/>
          <a:stretch/>
        </p:blipFill>
        <p:spPr>
          <a:xfrm>
            <a:off x="797981" y="4854072"/>
            <a:ext cx="8526732" cy="78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072160" y="4238183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48243" y="4865394"/>
            <a:ext cx="191895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Bonus mark for adding comments!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75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Rookie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311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Pro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1419"/>
            <a:ext cx="8921620" cy="374690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Write a piece of code </a:t>
            </a:r>
            <a:r>
              <a:rPr lang="en-GB" sz="3200" dirty="0" smtClean="0">
                <a:solidFill>
                  <a:srgbClr val="FFFF00"/>
                </a:solidFill>
              </a:rPr>
              <a:t>that asks for the </a:t>
            </a:r>
            <a:r>
              <a:rPr lang="en-GB" sz="3200" b="1" dirty="0" smtClean="0">
                <a:solidFill>
                  <a:srgbClr val="FFFF00"/>
                </a:solidFill>
              </a:rPr>
              <a:t>user’s first and last names</a:t>
            </a:r>
            <a:r>
              <a:rPr lang="en-GB" sz="3200" dirty="0" smtClean="0">
                <a:solidFill>
                  <a:srgbClr val="FFFF00"/>
                </a:solidFill>
              </a:rPr>
              <a:t>. Output the following information within a suitable format;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Full name titled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Number of letters within their name (excluding spaces)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Their initials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7786" y="193183"/>
            <a:ext cx="306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Add a print screen of your solutions to the next slide.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72160" y="4238183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8243" y="4865394"/>
            <a:ext cx="191895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Bonus mark for adding comments!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41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Pro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4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Programming Challenge: Beast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0599"/>
            <a:ext cx="8856306" cy="37463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Write a piece of code that asks for the </a:t>
            </a:r>
            <a:r>
              <a:rPr lang="en-GB" b="1" dirty="0">
                <a:solidFill>
                  <a:srgbClr val="FFFF00"/>
                </a:solidFill>
              </a:rPr>
              <a:t>user’s first and last names</a:t>
            </a:r>
            <a:r>
              <a:rPr lang="en-GB" dirty="0">
                <a:solidFill>
                  <a:srgbClr val="FFFF00"/>
                </a:solidFill>
              </a:rPr>
              <a:t>. Output the following information within a suitable format;</a:t>
            </a:r>
          </a:p>
          <a:p>
            <a:r>
              <a:rPr lang="en-GB" b="1" dirty="0">
                <a:solidFill>
                  <a:srgbClr val="FFFF00"/>
                </a:solidFill>
              </a:rPr>
              <a:t>Full name titled</a:t>
            </a:r>
          </a:p>
          <a:p>
            <a:r>
              <a:rPr lang="en-GB" b="1" dirty="0">
                <a:solidFill>
                  <a:srgbClr val="FFFF00"/>
                </a:solidFill>
              </a:rPr>
              <a:t>Number of letters within their name (excluding spaces)</a:t>
            </a:r>
          </a:p>
          <a:p>
            <a:r>
              <a:rPr lang="en-GB" b="1" dirty="0">
                <a:solidFill>
                  <a:srgbClr val="FFFF00"/>
                </a:solidFill>
              </a:rPr>
              <a:t>Their initials 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smtClean="0">
                <a:solidFill>
                  <a:srgbClr val="FFFF00"/>
                </a:solidFill>
              </a:rPr>
              <a:t>Number of individual and total vowels within their name.</a:t>
            </a:r>
          </a:p>
          <a:p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7786" y="193183"/>
            <a:ext cx="306517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Add a print screen of your solutions to the next slide.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72160" y="4238183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8243" y="4865394"/>
            <a:ext cx="1918952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Bonus mark for adding comments!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Programming Challenge: Beast - Answer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/>
                </a:solidFill>
              </a:rPr>
              <a:t>Add a print screen to show your output solution here.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9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39" y="230414"/>
            <a:ext cx="10515600" cy="716700"/>
          </a:xfrm>
        </p:spPr>
        <p:txBody>
          <a:bodyPr/>
          <a:lstStyle/>
          <a:p>
            <a:r>
              <a:rPr lang="en-GB" dirty="0" smtClean="0"/>
              <a:t>Debugging Question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7626" y="1054030"/>
            <a:ext cx="11648426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Which of the following lines of code below would output the letter </a:t>
            </a:r>
            <a:r>
              <a:rPr lang="en-GB" sz="6600" b="1" dirty="0" smtClean="0">
                <a:solidFill>
                  <a:srgbClr val="FFFF00"/>
                </a:solidFill>
              </a:rPr>
              <a:t>B</a:t>
            </a:r>
            <a:r>
              <a:rPr lang="en-GB" sz="2400" dirty="0" smtClean="0">
                <a:solidFill>
                  <a:srgbClr val="FFFF00"/>
                </a:solidFill>
              </a:rPr>
              <a:t>:</a:t>
            </a:r>
            <a:endParaRPr lang="en-GB" sz="2400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36288"/>
              </p:ext>
            </p:extLst>
          </p:nvPr>
        </p:nvGraphicFramePr>
        <p:xfrm>
          <a:off x="482932" y="3023118"/>
          <a:ext cx="492259" cy="3463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259"/>
              </a:tblGrid>
              <a:tr h="115464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54647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5464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7626" y="2321966"/>
            <a:ext cx="116484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Highlight the correct cell in green: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94006" y="6128712"/>
            <a:ext cx="19189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GrilledCheese BTN" panose="020B0604060402040206" pitchFamily="34" charset="0"/>
              </a:rPr>
              <a:t>1</a:t>
            </a:r>
            <a:r>
              <a:rPr lang="en-GB" sz="2800" dirty="0" smtClean="0">
                <a:solidFill>
                  <a:prstClr val="black"/>
                </a:solidFill>
                <a:latin typeface="GrilledCheese BTN" panose="020B0604060402040206" pitchFamily="34" charset="0"/>
              </a:rPr>
              <a:t> Mark</a:t>
            </a:r>
            <a:endParaRPr lang="en-GB" sz="2800" dirty="0">
              <a:solidFill>
                <a:prstClr val="black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836" t="11292" r="73247" b="80953"/>
          <a:stretch/>
        </p:blipFill>
        <p:spPr>
          <a:xfrm>
            <a:off x="1150467" y="3023118"/>
            <a:ext cx="3415322" cy="1118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835" t="11021" r="72961" b="81088"/>
          <a:stretch/>
        </p:blipFill>
        <p:spPr>
          <a:xfrm>
            <a:off x="1150467" y="5361556"/>
            <a:ext cx="3415322" cy="1125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692" t="11442" r="73247" b="81075"/>
          <a:stretch/>
        </p:blipFill>
        <p:spPr>
          <a:xfrm>
            <a:off x="1140592" y="4213031"/>
            <a:ext cx="3428176" cy="10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05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Challenges Review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264397"/>
              </p:ext>
            </p:extLst>
          </p:nvPr>
        </p:nvGraphicFramePr>
        <p:xfrm>
          <a:off x="838200" y="1149776"/>
          <a:ext cx="10515600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97191"/>
                <a:gridCol w="6118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Challenge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Your Score (Max 1 mark each)</a:t>
                      </a:r>
                      <a:endParaRPr lang="en-GB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Rookie</a:t>
                      </a:r>
                      <a:r>
                        <a:rPr lang="en-GB" sz="2800" baseline="0" dirty="0" smtClean="0"/>
                        <a:t> Challenge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Beast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Debugging Challenge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3847162"/>
            <a:ext cx="10515600" cy="277257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u="sng" dirty="0" smtClean="0"/>
              <a:t>Unit Review</a:t>
            </a:r>
          </a:p>
          <a:p>
            <a:r>
              <a:rPr lang="en-GB" sz="2400" dirty="0" smtClean="0"/>
              <a:t>What Went Well: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Even Better If: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0468" y="72807"/>
            <a:ext cx="5853332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Complete the table below to help you identify what areas you are confident at and which areas you need to improve further: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795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1: Concatenation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1544271"/>
            <a:ext cx="11723077" cy="19179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Concatenation means to link two or more things together.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With regards to Python, it means to join two or more string variables together.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For example;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1" t="9003" r="78068" b="73105"/>
          <a:stretch/>
        </p:blipFill>
        <p:spPr>
          <a:xfrm>
            <a:off x="2592819" y="3681201"/>
            <a:ext cx="2219570" cy="203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40" t="18234" r="75070" b="76638"/>
          <a:stretch/>
        </p:blipFill>
        <p:spPr>
          <a:xfrm>
            <a:off x="2592819" y="5812984"/>
            <a:ext cx="3286503" cy="75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21" t="8775" r="62595" b="74359"/>
          <a:stretch/>
        </p:blipFill>
        <p:spPr>
          <a:xfrm>
            <a:off x="7463693" y="3591887"/>
            <a:ext cx="4130780" cy="203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421" t="24589" r="71590" b="70484"/>
          <a:stretch/>
        </p:blipFill>
        <p:spPr>
          <a:xfrm>
            <a:off x="7463693" y="5817602"/>
            <a:ext cx="3923322" cy="75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7569" y="3702683"/>
            <a:ext cx="207107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Variables </a:t>
            </a:r>
            <a:r>
              <a:rPr lang="en-GB" b="1" dirty="0" smtClean="0"/>
              <a:t>a, b, c </a:t>
            </a:r>
            <a:r>
              <a:rPr lang="en-GB" dirty="0" smtClean="0"/>
              <a:t>and </a:t>
            </a:r>
            <a:r>
              <a:rPr lang="en-GB" b="1" dirty="0" smtClean="0"/>
              <a:t>d</a:t>
            </a:r>
            <a:r>
              <a:rPr lang="en-GB" dirty="0" smtClean="0"/>
              <a:t> all contain string which is concatenated within </a:t>
            </a:r>
            <a:r>
              <a:rPr lang="en-GB" b="1" dirty="0" smtClean="0"/>
              <a:t>variable 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output is shown below;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67569" y="3591887"/>
            <a:ext cx="208670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In this code, </a:t>
            </a:r>
            <a:r>
              <a:rPr lang="en-GB" b="1" dirty="0" smtClean="0"/>
              <a:t>variable e</a:t>
            </a:r>
            <a:r>
              <a:rPr lang="en-GB" dirty="0" smtClean="0"/>
              <a:t> includes </a:t>
            </a:r>
            <a:r>
              <a:rPr lang="en-GB" b="1" dirty="0" smtClean="0"/>
              <a:t>space characters </a:t>
            </a:r>
            <a:r>
              <a:rPr lang="en-GB" dirty="0" smtClean="0"/>
              <a:t>between each variable which means the output is much clearer.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692" t="24626" r="94012" b="71973"/>
          <a:stretch/>
        </p:blipFill>
        <p:spPr>
          <a:xfrm>
            <a:off x="10496938" y="441797"/>
            <a:ext cx="1097535" cy="91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16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1: Rookie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082039"/>
              </p:ext>
            </p:extLst>
          </p:nvPr>
        </p:nvGraphicFramePr>
        <p:xfrm>
          <a:off x="339141" y="1957588"/>
          <a:ext cx="11513714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7"/>
                <a:gridCol w="5756857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Python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var1 = Hello</a:t>
                      </a:r>
                    </a:p>
                    <a:p>
                      <a:pPr algn="l"/>
                      <a:r>
                        <a:rPr lang="en-GB" sz="2800" b="0" baseline="0" dirty="0" smtClean="0"/>
                        <a:t>var2 = World</a:t>
                      </a:r>
                    </a:p>
                    <a:p>
                      <a:pPr algn="l"/>
                      <a:r>
                        <a:rPr lang="en-GB" sz="2800" b="0" baseline="0" dirty="0" smtClean="0"/>
                        <a:t>var3 = var1 + var2</a:t>
                      </a:r>
                    </a:p>
                    <a:p>
                      <a:pPr algn="l"/>
                      <a:r>
                        <a:rPr lang="en-GB" sz="2800" b="0" baseline="0" dirty="0" smtClean="0"/>
                        <a:t>OUTPUT: var3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143" y="962003"/>
            <a:ext cx="115137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Create </a:t>
            </a:r>
            <a:r>
              <a:rPr lang="en-GB" sz="2000" b="1" dirty="0" smtClean="0">
                <a:solidFill>
                  <a:srgbClr val="FFFF00"/>
                </a:solidFill>
              </a:rPr>
              <a:t>two variables </a:t>
            </a:r>
            <a:r>
              <a:rPr lang="en-GB" sz="2000" dirty="0" smtClean="0">
                <a:solidFill>
                  <a:srgbClr val="FFFF00"/>
                </a:solidFill>
              </a:rPr>
              <a:t>to store the words </a:t>
            </a:r>
            <a:r>
              <a:rPr lang="en-GB" sz="2000" b="1" dirty="0" smtClean="0">
                <a:solidFill>
                  <a:srgbClr val="FFFF00"/>
                </a:solidFill>
              </a:rPr>
              <a:t>Hello</a:t>
            </a:r>
            <a:r>
              <a:rPr lang="en-GB" sz="2000" dirty="0" smtClean="0">
                <a:solidFill>
                  <a:srgbClr val="FFFF00"/>
                </a:solidFill>
              </a:rPr>
              <a:t> and </a:t>
            </a:r>
            <a:r>
              <a:rPr lang="en-GB" sz="2000" b="1" dirty="0" smtClean="0">
                <a:solidFill>
                  <a:srgbClr val="FFFF00"/>
                </a:solidFill>
              </a:rPr>
              <a:t>World</a:t>
            </a:r>
            <a:r>
              <a:rPr lang="en-GB" sz="2000" dirty="0" smtClean="0">
                <a:solidFill>
                  <a:srgbClr val="FFFF00"/>
                </a:solidFill>
              </a:rPr>
              <a:t> in.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FF00"/>
                </a:solidFill>
              </a:rPr>
              <a:t>Concatenate</a:t>
            </a:r>
            <a:r>
              <a:rPr lang="en-GB" sz="2000" dirty="0" smtClean="0">
                <a:solidFill>
                  <a:srgbClr val="FFFF00"/>
                </a:solidFill>
              </a:rPr>
              <a:t> the words suitably within a </a:t>
            </a:r>
            <a:r>
              <a:rPr lang="en-GB" sz="2000" b="1" dirty="0" smtClean="0">
                <a:solidFill>
                  <a:srgbClr val="FFFF00"/>
                </a:solidFill>
              </a:rPr>
              <a:t>third variable </a:t>
            </a:r>
            <a:r>
              <a:rPr lang="en-GB" sz="2000" dirty="0" smtClean="0">
                <a:solidFill>
                  <a:srgbClr val="FFFF00"/>
                </a:solidFill>
              </a:rPr>
              <a:t>and </a:t>
            </a:r>
            <a:r>
              <a:rPr lang="en-GB" sz="2000" b="1" dirty="0" smtClean="0">
                <a:solidFill>
                  <a:srgbClr val="FFFF00"/>
                </a:solidFill>
              </a:rPr>
              <a:t>output</a:t>
            </a:r>
            <a:r>
              <a:rPr lang="en-GB" sz="2000" dirty="0" smtClean="0">
                <a:solidFill>
                  <a:srgbClr val="FFFF00"/>
                </a:solidFill>
              </a:rPr>
              <a:t> it. 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60" t="11168" r="82866" b="78348"/>
          <a:stretch/>
        </p:blipFill>
        <p:spPr>
          <a:xfrm>
            <a:off x="7729416" y="3681758"/>
            <a:ext cx="2497549" cy="17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 Task 1: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293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Add a print screen to show your coding here.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6507" y="1825625"/>
            <a:ext cx="4957293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Add a print screen to show your output solution here.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3"/>
            <a:ext cx="710535" cy="9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8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3"/>
            <a:ext cx="10515600" cy="768216"/>
          </a:xfrm>
        </p:spPr>
        <p:txBody>
          <a:bodyPr/>
          <a:lstStyle/>
          <a:p>
            <a:r>
              <a:rPr lang="en-GB" dirty="0" smtClean="0"/>
              <a:t>Task 2: Pro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20221"/>
              </p:ext>
            </p:extLst>
          </p:nvPr>
        </p:nvGraphicFramePr>
        <p:xfrm>
          <a:off x="339143" y="1957588"/>
          <a:ext cx="11513712" cy="4792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56856"/>
                <a:gridCol w="5756856"/>
              </a:tblGrid>
              <a:tr h="52568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Flowchart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Pseudo code</a:t>
                      </a:r>
                      <a:endParaRPr lang="en-GB" sz="2800" dirty="0"/>
                    </a:p>
                  </a:txBody>
                  <a:tcPr/>
                </a:tc>
              </a:tr>
              <a:tr h="4266905">
                <a:tc>
                  <a:txBody>
                    <a:bodyPr/>
                    <a:lstStyle/>
                    <a:p>
                      <a:pPr algn="l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smtClean="0"/>
                        <a:t>START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dirty="0" smtClean="0"/>
                        <a:t>OUTPUT: What is your first name?</a:t>
                      </a:r>
                    </a:p>
                    <a:p>
                      <a:pPr algn="l"/>
                      <a:r>
                        <a:rPr lang="en-GB" sz="2800" dirty="0" smtClean="0"/>
                        <a:t>first</a:t>
                      </a:r>
                      <a:r>
                        <a:rPr lang="en-GB" sz="2800" baseline="0" dirty="0" smtClean="0"/>
                        <a:t> = user INPUT( )</a:t>
                      </a:r>
                    </a:p>
                    <a:p>
                      <a:pPr algn="l"/>
                      <a:r>
                        <a:rPr lang="en-GB" sz="2800" baseline="0" dirty="0" smtClean="0"/>
                        <a:t>OUTPUT: What is your last name?</a:t>
                      </a:r>
                      <a:endParaRPr lang="en-GB" sz="2800" dirty="0" smtClean="0"/>
                    </a:p>
                    <a:p>
                      <a:pPr algn="l"/>
                      <a:r>
                        <a:rPr lang="en-GB" sz="2800" b="0" baseline="0" dirty="0" smtClean="0"/>
                        <a:t>last = user INPUT( )</a:t>
                      </a:r>
                    </a:p>
                    <a:p>
                      <a:pPr algn="l"/>
                      <a:r>
                        <a:rPr lang="en-GB" sz="2800" b="0" baseline="0" dirty="0" smtClean="0"/>
                        <a:t>full = first + last</a:t>
                      </a:r>
                    </a:p>
                    <a:p>
                      <a:pPr algn="l"/>
                      <a:r>
                        <a:rPr lang="en-GB" sz="2800" b="0" baseline="0" dirty="0" smtClean="0"/>
                        <a:t>OUTPUT: Hello + full</a:t>
                      </a:r>
                    </a:p>
                    <a:p>
                      <a:pPr algn="l"/>
                      <a:r>
                        <a:rPr lang="en-GB" sz="2800" dirty="0" smtClean="0"/>
                        <a:t>END</a:t>
                      </a:r>
                      <a:endParaRPr lang="en-GB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" y="64392"/>
            <a:ext cx="547897" cy="724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142" y="865639"/>
            <a:ext cx="11513713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FF00"/>
                </a:solidFill>
              </a:rPr>
              <a:t>Create </a:t>
            </a:r>
            <a:r>
              <a:rPr lang="en-GB" sz="2000" b="1" dirty="0">
                <a:solidFill>
                  <a:srgbClr val="FFFF00"/>
                </a:solidFill>
              </a:rPr>
              <a:t>two variables </a:t>
            </a:r>
            <a:r>
              <a:rPr lang="en-GB" sz="2000" dirty="0" smtClean="0">
                <a:solidFill>
                  <a:srgbClr val="FFFF00"/>
                </a:solidFill>
              </a:rPr>
              <a:t>called </a:t>
            </a:r>
            <a:r>
              <a:rPr lang="en-GB" sz="2000" b="1" dirty="0" smtClean="0">
                <a:solidFill>
                  <a:srgbClr val="FFFF00"/>
                </a:solidFill>
              </a:rPr>
              <a:t>first</a:t>
            </a:r>
            <a:r>
              <a:rPr lang="en-GB" sz="2000" dirty="0" smtClean="0">
                <a:solidFill>
                  <a:srgbClr val="FFFF00"/>
                </a:solidFill>
              </a:rPr>
              <a:t> and </a:t>
            </a:r>
            <a:r>
              <a:rPr lang="en-GB" sz="2000" b="1" dirty="0" smtClean="0">
                <a:solidFill>
                  <a:srgbClr val="FFFF00"/>
                </a:solidFill>
              </a:rPr>
              <a:t>last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FF00"/>
                </a:solidFill>
              </a:rPr>
              <a:t>Ask for the users </a:t>
            </a:r>
            <a:r>
              <a:rPr lang="en-GB" sz="2000" b="1" dirty="0" smtClean="0">
                <a:solidFill>
                  <a:srgbClr val="FFFF00"/>
                </a:solidFill>
              </a:rPr>
              <a:t>first name </a:t>
            </a:r>
            <a:r>
              <a:rPr lang="en-GB" sz="2000" dirty="0" smtClean="0">
                <a:solidFill>
                  <a:srgbClr val="FFFF00"/>
                </a:solidFill>
              </a:rPr>
              <a:t>and </a:t>
            </a:r>
            <a:r>
              <a:rPr lang="en-GB" sz="2000" b="1" dirty="0" smtClean="0">
                <a:solidFill>
                  <a:srgbClr val="FFFF00"/>
                </a:solidFill>
              </a:rPr>
              <a:t>last name </a:t>
            </a:r>
            <a:r>
              <a:rPr lang="en-GB" sz="2000" dirty="0" smtClean="0">
                <a:solidFill>
                  <a:srgbClr val="FFFF00"/>
                </a:solidFill>
              </a:rPr>
              <a:t>and store the user input within the appropriate variable.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solidFill>
                  <a:srgbClr val="FFFF00"/>
                </a:solidFill>
              </a:rPr>
              <a:t>Concatenate the two variables </a:t>
            </a:r>
            <a:r>
              <a:rPr lang="en-GB" sz="2000" dirty="0" smtClean="0">
                <a:solidFill>
                  <a:srgbClr val="FFFF00"/>
                </a:solidFill>
              </a:rPr>
              <a:t>within a </a:t>
            </a:r>
            <a:r>
              <a:rPr lang="en-GB" sz="2000" b="1" dirty="0" smtClean="0">
                <a:solidFill>
                  <a:srgbClr val="FFFF00"/>
                </a:solidFill>
              </a:rPr>
              <a:t>third variable </a:t>
            </a:r>
            <a:r>
              <a:rPr lang="en-GB" sz="2000" dirty="0" smtClean="0">
                <a:solidFill>
                  <a:srgbClr val="FFFF00"/>
                </a:solidFill>
              </a:rPr>
              <a:t>suitably and </a:t>
            </a:r>
            <a:r>
              <a:rPr lang="en-GB" sz="2000" b="1" dirty="0" smtClean="0">
                <a:solidFill>
                  <a:srgbClr val="FFFF00"/>
                </a:solidFill>
              </a:rPr>
              <a:t>output the third variable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  <a:endParaRPr lang="en-GB" sz="2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57" y="2692729"/>
            <a:ext cx="3856388" cy="38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19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3684</Words>
  <Application>Microsoft Office PowerPoint</Application>
  <PresentationFormat>Widescreen</PresentationFormat>
  <Paragraphs>469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GrilledCheese BTN</vt:lpstr>
      <vt:lpstr>VAGRounded BT</vt:lpstr>
      <vt:lpstr>1_Office Theme</vt:lpstr>
      <vt:lpstr>Office Theme</vt:lpstr>
      <vt:lpstr>2_Office Theme</vt:lpstr>
      <vt:lpstr>3_Office Theme</vt:lpstr>
      <vt:lpstr>Introduction to Python Programming</vt:lpstr>
      <vt:lpstr>How to use this resource</vt:lpstr>
      <vt:lpstr>Learning Objectives</vt:lpstr>
      <vt:lpstr>Skill Contents</vt:lpstr>
      <vt:lpstr>What does string manipulation mean?</vt:lpstr>
      <vt:lpstr>Skill 1: Concatenation</vt:lpstr>
      <vt:lpstr>Task 1: Rookie</vt:lpstr>
      <vt:lpstr>Skill Task 1: Solution</vt:lpstr>
      <vt:lpstr>Task 2: Pro</vt:lpstr>
      <vt:lpstr>Skill Task 2: Solution</vt:lpstr>
      <vt:lpstr>Skill 2: Change text to upper or lower case</vt:lpstr>
      <vt:lpstr>Task 3: Rookie</vt:lpstr>
      <vt:lpstr>Skill Task 3: Solution</vt:lpstr>
      <vt:lpstr>Task 4: Pro</vt:lpstr>
      <vt:lpstr>Skill Task 4: Solution</vt:lpstr>
      <vt:lpstr>Skill 3: Find the length of a string</vt:lpstr>
      <vt:lpstr>Task 5: Rookie</vt:lpstr>
      <vt:lpstr>Skill Task 5: Solution</vt:lpstr>
      <vt:lpstr>Task 6: Pro</vt:lpstr>
      <vt:lpstr>Skill Task 6: Solution</vt:lpstr>
      <vt:lpstr>Task 7: Beast</vt:lpstr>
      <vt:lpstr>Skill Task 7: Solution</vt:lpstr>
      <vt:lpstr>Skill 4: Title text</vt:lpstr>
      <vt:lpstr>Task 8: Rookie</vt:lpstr>
      <vt:lpstr>Skill Task 8: Solution</vt:lpstr>
      <vt:lpstr>Task 9: Rookie</vt:lpstr>
      <vt:lpstr>Skill Task 9: Solution</vt:lpstr>
      <vt:lpstr>Task 10: Pro</vt:lpstr>
      <vt:lpstr>Skill Task 10: Solution</vt:lpstr>
      <vt:lpstr>Skill 5: Count elements of a string</vt:lpstr>
      <vt:lpstr>Task 11: Rookie</vt:lpstr>
      <vt:lpstr>Skill Task 11: Solution</vt:lpstr>
      <vt:lpstr>Task 12: Pro</vt:lpstr>
      <vt:lpstr>Skill Task 12: Solution</vt:lpstr>
      <vt:lpstr>Task 13: Beast</vt:lpstr>
      <vt:lpstr>Skill Task 13: Solution</vt:lpstr>
      <vt:lpstr>Skill 6: Using the Index</vt:lpstr>
      <vt:lpstr>Task 14: Rookie</vt:lpstr>
      <vt:lpstr>Skill Task 14: Solution</vt:lpstr>
      <vt:lpstr>Task 15: Pro</vt:lpstr>
      <vt:lpstr>Skill Task 15: Solution</vt:lpstr>
      <vt:lpstr>Skill 7: Replacing string</vt:lpstr>
      <vt:lpstr>Task 16: Rookie</vt:lpstr>
      <vt:lpstr>Skill Task 16: Solution</vt:lpstr>
      <vt:lpstr>Task 17: Pro</vt:lpstr>
      <vt:lpstr>Skill Task 17: Solution</vt:lpstr>
      <vt:lpstr>Skill 8: Create a Boolean response if a string character is present</vt:lpstr>
      <vt:lpstr>Task 18: Pro</vt:lpstr>
      <vt:lpstr>Skill Task 18: Solution</vt:lpstr>
      <vt:lpstr>Programming Challenges</vt:lpstr>
      <vt:lpstr>Programming Challenge: Rookie</vt:lpstr>
      <vt:lpstr>Programming Challenge: Rookie - Answer</vt:lpstr>
      <vt:lpstr>Programming Challenge: Pro</vt:lpstr>
      <vt:lpstr>Programming Challenge: Pro - Answer</vt:lpstr>
      <vt:lpstr>Programming Challenge: Beast</vt:lpstr>
      <vt:lpstr>Programming Challenge: Beast - Answer</vt:lpstr>
      <vt:lpstr>Debugging Question</vt:lpstr>
      <vt:lpstr>Challenges Review</vt:lpstr>
    </vt:vector>
  </TitlesOfParts>
  <Company>Rob-Bot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Python Programming - manipulating string</dc:title>
  <dc:creator>Rob-Bot</dc:creator>
  <cp:lastModifiedBy>Mr Carl Wyatt</cp:lastModifiedBy>
  <cp:revision>80</cp:revision>
  <dcterms:created xsi:type="dcterms:W3CDTF">2017-11-29T13:10:19Z</dcterms:created>
  <dcterms:modified xsi:type="dcterms:W3CDTF">2019-02-07T14:07:42Z</dcterms:modified>
</cp:coreProperties>
</file>